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7" r:id="rId10"/>
    <p:sldId id="268" r:id="rId11"/>
    <p:sldId id="269" r:id="rId12"/>
    <p:sldId id="270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1" r:id="rId2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4C3A"/>
    <a:srgbClr val="D7AE00"/>
    <a:srgbClr val="58462E"/>
    <a:srgbClr val="3C663C"/>
    <a:srgbClr val="728669"/>
    <a:srgbClr val="2E47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Sötét stílus 2 – 3./4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Közepesen sötét stílus 2 – 3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Közepesen sötét stílus 2 – 4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Közepesen sötét stílus 2 – 5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8FB837D-C827-4EFA-A057-4D05807E0F7C}" styleName="Téma alapján készült stílus 1 – 6. jelölőszín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Téma alapján készült stílus 1 – 1. jelölőszín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A488322-F2BA-4B5B-9748-0D474271808F}" styleName="Közepesen sötét stílus 3 – 6. jelölőszín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75DCB02-9BB8-47FD-8907-85C794F793BA}" styleName="Téma alapján készült stílus 1 – 4. jelölőszín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éma alapján készült stílus 1 – 2. jelölőszín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Stílus és rács nélkül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Világos stílus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C7853C-536D-4A76-A0AE-DD22124D55A5}" styleName="Téma alapján készült stílus 1 – 3. jelölőszín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16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6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15501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99368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78754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1510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334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56828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24627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15738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121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66035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4404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3863F-4424-4942-8C73-C568D5694F0F}" type="datetimeFigureOut">
              <a:rPr lang="hu-HU" smtClean="0"/>
              <a:t>2022.05.11.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12E4BE-A819-48E6-9542-2EF1BAC2EB7F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77844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2379323" y="2251385"/>
            <a:ext cx="9144000" cy="1942615"/>
          </a:xfrm>
        </p:spPr>
        <p:txBody>
          <a:bodyPr/>
          <a:lstStyle/>
          <a:p>
            <a:pPr algn="l"/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</a:t>
            </a:r>
            <a:b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u-H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 MTA DAB régiójában</a:t>
            </a:r>
            <a:endParaRPr lang="hu-H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0000" y="4194000"/>
            <a:ext cx="2520000" cy="252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360000"/>
            <a:ext cx="19068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748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5000">
        <p:fade/>
      </p:transition>
    </mc:Choice>
    <mc:Fallback>
      <p:transition spd="med" advClick="0" advTm="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5803828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2422163560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1510019262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988241609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889294887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2416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KALMÁR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épületenergetika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844400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KALMÁR GYÖRGY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filmtudomány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 / 2018-2021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452103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KALMÁR JÓZSEF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határfelületek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kémiája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7656491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KAPÁS JUDIT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közgazdaságtudomány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 / 2007-2010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436834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KAPITÁNY ANIKÓ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541224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KAPPELMAYER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hematológia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6034747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5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KARAFFA ERZSÉBET MÓNIKA</a:t>
                      </a:r>
                      <a:endParaRPr lang="hu-HU" sz="15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2004-2009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945257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KARAFFA LEVENTE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fermentációs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biotechnológia / mikrobiológia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2006-2009 / 2014-2017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635891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KARDOS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ÁDÁM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fenomenológia,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perturbatív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kvantum-színdinamika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8494389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KARDOS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2015-2018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408782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KASZÁNÉ KISS MAGDOLNA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hidrobiológia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77773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5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KATONÁNÉ </a:t>
                      </a:r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KOVÁCS JUDIT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agrárközgazdaságtan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5917113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KATONÁNÉ SALLAY HEDVIG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fejlődéslélektan 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szociálpszichológia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0303404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KAVECSÁNSZKI MÁTÉ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táncfolklorisztika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264720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KÉKI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makromolekuláris 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 / 2003-2006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3431957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KELEMEN ANDRÁS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növényökológia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9624636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KEMÉNYFI RÓBERT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tudománytörténet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határainkon kívüli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kut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 / 2005-2008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317885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KERÉNYI ADRIENNE JUDIT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hemosztázis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380700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KERESZTESSY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programozott sejthalál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990870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KERTÉSZ ZSÓFIA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légköri aeroszol kutatás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 / 2014-2017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2098791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294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774901"/>
              </p:ext>
            </p:extLst>
          </p:nvPr>
        </p:nvGraphicFramePr>
        <p:xfrm>
          <a:off x="1530000" y="1080000"/>
          <a:ext cx="10098000" cy="532799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2772282515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1710153670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948657379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64752446"/>
                    </a:ext>
                  </a:extLst>
                </a:gridCol>
              </a:tblGrid>
              <a:tr h="253714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777541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KIRÁLY RÓBERT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932444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 TAMÁS KÁLMÁN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és finnugor nyelvtudomány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516133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KISS ANTAL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etnográfia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345572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KISS BÉLA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vízi 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088390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KISS GÁBOR GYULA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atommagfizika, nukleáris asztrofizika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2012-2016 / 2018-2021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802072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KISS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állatorvosi laboratóriumi diagnosztika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224954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KLEKNER ÁLMOS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idegsebészet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922012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KÓKAI ENDRE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biológiai tudományok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120366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KÓNYA JÓZSEF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mikrobiológia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virológia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077494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KÓNYA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fizikai 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3133264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KORMOSNÉ GODA KATALIN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900931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KOVÁCS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BÉLA RÓBERT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talajtan és agrokémia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299163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KOVÁCS JÓZSEF KÁROLY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vizes közegű fémorganikus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123037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KOVÁCS KLÁRA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nevelésszociológia,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sportpedagógia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1291179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KOVÁCS OLIVÉR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gazdaságtudományok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4384138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KOVÁCS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RENÁTÓ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mikológia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453782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KOVÁCS SÁNDOR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agrár-közgazdaságtan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566794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KOZMA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GÁBOR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társadalomföldrajz / gazdaság- és közig.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földrajz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2000-2002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2010-2012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5142555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KOZMA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matematikai 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951431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KÖDÖBÖCZ VIKTOR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zoológia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7871315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96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992602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77925582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4035987873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1056370095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888698667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813827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KRICSFALUSI BEATRIX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színháztudomány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362659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KRISTÓF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ENDRE KÁROLY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biokémiai és molekuláris 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194947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KUN ATTILA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munkajog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3283165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KUN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szilárdtestfizika / statisztikus fizika,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anyagtud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 / 2008-2011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202628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KUNNÉ SOHLER DOROTTYA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atommagfizika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350686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KURTÁN TIBOR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szerves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 / 2008-2011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387506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KUSTÁR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ószövetségi írásmagyarázat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594185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KUSZA SZILVIA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állattenyésztési 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2014-2018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780905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OLÁH JUDIT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agrár-közgazdaságtan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5227177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L. ANTAL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agrár-műszaki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3122996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LAKATOS ÁKOS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metallurgia / anyagok hőtechnikai tulajdonságai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2015-2018 / 2020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468705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LAKOS GABRIELLA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04652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LÁNYI ÁRPÁD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 / 2006-2009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900246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LÁSZLÓ ELEMÉR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izotóp hidrometeorológia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697593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LÁZÁR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koordinációs 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356576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LÁZÁR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természetes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szénhidráttartalmú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vegyületek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179357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LEKLI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kísérletes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kardiológia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913348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LÉNÁRT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talajtan (precíziós mezőgazdaság)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896685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LENDVAI ÁDÁM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evolúciós 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252363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LENGYEL SZABOLCS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ökológia konzervációbiológia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8634204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67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9471406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3733145588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1441351074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1230093135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530073548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511929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LENTE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fizikai kémia és szervetlen 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2006-2009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684378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LÉVAI CSABA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politikai gondolkodás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története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402966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LÉVAI GÉZA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atommagfizika és matemaikai fizika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0099060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LONTAY BEÁTA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sejtbiológia molekuláris 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7939461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LOVAS-KISS ÁDÁM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növényökológia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5822949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LUKÁCS BALÁZS ANDRÁS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növényökológia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invázióbiológia, vízinövény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ök</a:t>
                      </a:r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 / </a:t>
                      </a:r>
                      <a:r>
                        <a:rPr lang="hu-H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7330005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MÁDI ANDRÁS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biokémia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sejtbiológia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1703930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MAGURA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TIBOR GYÖRGY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ökológia, zoológia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 / 2007-2010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750245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kísérletes orvostudomány, celluláris szív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elektrofiz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438184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MÁRIA TÜNDE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6410799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MAJORNÉ NAGY NOÉMI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radiokémia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1949360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MAJOROS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mikológia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26061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MÁNDI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sztereokémia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062638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MARINKA MELINDA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néprajz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6318203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MÁTHÉ CSABA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növényi biotechnológia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082345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MÁTHÉ ENDRE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sejtciklus és sejtosztódás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139527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MATICSÁK SÁNDOR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finnugor nyelvtudomány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118970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MATUS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vegetáció-és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szukcessziókutatás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767239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MEGYES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növénytermesztés,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földműveléstan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548545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MERTINGER VALÉRIA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kohászat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16234011"/>
                  </a:ext>
                </a:extLst>
              </a:tr>
            </a:tbl>
          </a:graphicData>
        </a:graphic>
      </p:graphicFrame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390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9249281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1418512846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728079843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1649559550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1811165812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440208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MEZŐ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politikai földrajz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457017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MICSKEI KÁROLY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szervetlen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6757076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MIHÁLY JOHANNA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orvostudományok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2026075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MIKÓ EDIT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biokémia és molekuláris 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543616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MIKÓNÉ HAMVAS MÁRTA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növényi szövettan, hisztokémia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2883866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MIRU GYÖRGY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 politikai gondolkodás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története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878706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MISKEI MÁRTON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fehérjedinamika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1161670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MÓDIS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szemészet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402169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MOLNÁR ATTILA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szupraindividuális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botanika / botanika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 / 2008-2011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915642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MOLNÁR ERNŐ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földrajz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2015-2019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404402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MOLNÁR LAJOS GÁBOR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funkcionálanalízis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654848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MOLNÁR MIHÁLY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radiokarbon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alapú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kormeghatározás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2621280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MUDRÁK JÓZSEF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XX. századi magyar történelem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2008-2009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2910881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MUZSNAY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geometria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253964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MÜLLER ZOLTÁN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vízi ökológia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415050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MÜNNICH ÁKOS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pszichometria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szociálpszichológia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044172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NÁDASDI LEVENTE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reakciókinetika, homogén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katalízis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849657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BÉLA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tumorbiológia,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hemoszteziológia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9596665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GÁBOR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neolatin történetírás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2006-2009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52470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ISTVÁN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nemlineáris dinamika, anyagtudomány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0910141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54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33439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3386447709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31036905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1756199884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994665699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020257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LAJOS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makromolekuláris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és felületi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1576820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MIKLÓS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makromolekuláris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2016-2019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869063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PÉTER VIKTOR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biofizika, sejtbiológia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917444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részecskefizika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5339316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 TIBOR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makromolekuláris 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3171998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NAGY-GYÖRGY JUDIT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algoritmuselmélet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015592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NÁNDORI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fizikai 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826847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NEMES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biokémia, strukturális 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744114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NÉMETH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orvostudomány,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szemészet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6443565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NÉMETH NORBERT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haemorheologia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microcirculatio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953236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NÉMETH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viselkedésökológia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697758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NOVÁK TIBOR JÓZSEF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földrajz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2768826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OLÁH ATTILA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sejt- és molekuláris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élettan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orvostudomány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 / 2021</a:t>
                      </a:r>
                      <a:endParaRPr lang="hu-H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834872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OLÁH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neurológia, agyi vérkeringési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zavar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4726918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OLÁH SZABOLCS BÉLA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régi magyar irodalomtörténet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530041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ONDER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irodalomtörténet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028357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ORBÁN LÁSZLÓ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irodalomtörténet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0114933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PABIS ESZTER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4888662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PÁL BALÁZS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idegélettan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585225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PALCSU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izotóp-geokémia,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izotóphidrológia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14363099"/>
                  </a:ext>
                </a:extLst>
              </a:tr>
            </a:tbl>
          </a:graphicData>
        </a:graphic>
      </p:graphicFrame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1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88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92527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4138381773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3383648534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198444399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917230236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9098918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PALLAGI PETRA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36870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PÁNTYA JÓZSEF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gazdaságpszichológia,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szociálpszichológia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4717791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PANYI GYÖRGY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 / 2004-2007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986492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PÁPAI-TARR ÁGNES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büntetőjog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3166054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PAPP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004486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PAPP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GÁBOR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reakciókinetika és katalízis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4749095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PAPP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immunológia, sportélettan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144766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PAPP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jogtörténet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34408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PAPP MÁRIA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belgyógyászat,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gasztroenterológia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2011-2016 / 2017-2021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715052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PAPP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experimentális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kardiológia / kardiológia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 / 2006-2009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235206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PETE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magyar-olasz kapcsolattörténet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665921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PFLIEGLER VALTER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mikológia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01621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PINTÉR ÁKOS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számelmélet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1998-2000/2002-2003/2008-2011</a:t>
                      </a:r>
                      <a:endParaRPr lang="hu-HU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594524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PÓCSI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mikrobiális fiziológia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1998-1999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6573911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POLERECZKI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piacorientáció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élelmiszeriparban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0400317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PÓLIK JÓZSEF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művészetfilozófia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317439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PONGRÁCZ ANDRÁS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algebra, modellelmélet,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számítástudomány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249370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PÓRSZÁSZ RÓBERT KRISTÓF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farmakológia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354377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PÓSA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nanofizika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7475949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POSTA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agrár-közgazdaságtudomány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7576553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307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8548580"/>
              </p:ext>
            </p:extLst>
          </p:nvPr>
        </p:nvGraphicFramePr>
        <p:xfrm>
          <a:off x="1530000" y="1080000"/>
          <a:ext cx="10098000" cy="532799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538043677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3866312716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951204476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1480383000"/>
                    </a:ext>
                  </a:extLst>
                </a:gridCol>
              </a:tblGrid>
              <a:tr h="253714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5863393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PROKISCH JÓZSEF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talajkémia, környezeti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1998-2000/2005-2008/2003-2004</a:t>
                      </a:r>
                      <a:endParaRPr lang="hu-HU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8960751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PUSZTAI GABRIELLA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nevelésszociológia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 / 2008-2011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2890910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PÜSPÖKI ZOLTÁN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5141304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RÁCZ ANITA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történeti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helynévkutatás / történeti névtan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 / 2011-2013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419848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RADÓCZ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biológiai növényvédelem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191651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RAJTA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alkalmazott atom- és 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0963846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RÁKOSI CSILLA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nyelvészet,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argumentum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8602942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RÁKOSI GYÖRGY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szintaxis, szemantika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7724203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RÁTONYI TAMÁS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földműveléstan, talajtan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464045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RESZEGI KATALIN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névtudomány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5843323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RUSZNÁK ZOLTÁN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élettan, idegélettan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6277181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SARANG ZSOLT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sejthalál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2007-2009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336036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SCHOLTZ BEÁTA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tumorbiológia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9729865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SCHRAM ZSOLT LÁSZLÓ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részecskefizika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2426074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SEBESTYÉN ZSOLT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névtan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317625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SÉLLEI NÓRA KATALIN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modern filológia,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komparatisztika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370442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SIMON ALÍZ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ionnyaláb analitika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7958655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SIMON ATTILA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irodalomelmélet / antik filozófia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 / 2012-2015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1359808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SIMON EDINA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környezettudomány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7640851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SIMON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talajtan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7571237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7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8211754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1859236502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1962101442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817809802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456726211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552931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SOHLER DOROTTYA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atommagszerkezet kutatás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5659121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SOLTÉSZ PÁL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atherosclerosis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757108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SRAMKÓ GÁBOR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biológiai 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2015-2017 / 2015-2017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2634758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SZABÓ ANDRÁS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genetika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720581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SZABÓ ÉVA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kórélettan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6999616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SZABÓ GYÖRGY EMŐD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tájvédelem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149773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SZABÓ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JUDIT ÉVA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154357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SZABÓ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vízi ökológia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831111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SZABÓ SZILÁRD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tájökológia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081569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SZABÓ TÍMEA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részecskefizika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6698511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SZALAI EDINA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amerikanisztika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7263935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SZALMÁS ANITA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mikrobiológia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059681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SZÁNTÓ ATTILA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sejtbiológia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5855943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SZÁNTÓ MAGDOLNA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102543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SZARKA KRISZTINA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tudományok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2213368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SZATMÁRI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107374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SZEGEDI CSABA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fiziológia, élettan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87765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SZEGEDI SÁNDOR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városklíma kutatás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583301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SZÉKVÖLGYI LÓRÁNT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genom stabilitás, </a:t>
                      </a:r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kromatin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szerveződése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398445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SZÉLES LAJOS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immunválaszok transzkripciós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szerepe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24424772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773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1966445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390242615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3015130304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64789869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3066152588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8959175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SZEMESI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állam- és jogtudomány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6206184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SZENTANDRÁSSY NORBERT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943431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SZENTESI PÉTER SÁNDOR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élettan, </a:t>
                      </a:r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intracelluláris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jelátvitel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1309195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SZEVERÉNYI VAJK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őskori régészet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546531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SZIGETI GYULA PÉTER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sejtélettan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966148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SZILÁGYI ILDIKÓ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romanisztika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4307552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SZILÁGYI ZSOLT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településtörténet,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társadalomtörténet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89144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SZILÁGYINÉ CZIMRE KLÁRA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társadalomföldrajz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8112047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SZIRÁK PÉTER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irodalom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1998-1999 / 2009-2012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662751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SZODORAY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2006-2008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677229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SZOLNOKI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ATTILA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statisztikus fizika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r>
                        <a:rPr lang="hu-HU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4565215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SZÖLLŐSI ATTILA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68295811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SZÖŐR ÁRPÁD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transzlációs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medicina, 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2028619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SZŰCS ISTVÁN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agrárgazdálkodás,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agrármarketing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406002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SZÜCS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kísérletes orvostudomány,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163975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SZÜCS TAMÁS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nukleáris asztrofizika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984867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TAKÁCS LEVENTE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klasszika-filológia,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ókortörténet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646890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TARTALLY ANDRÁS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entomológia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 / 2018-2021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5355615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TENGELY SZABOLCS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számelmélet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387407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TÍMÁR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89146880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50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894809"/>
              </p:ext>
            </p:extLst>
          </p:nvPr>
        </p:nvGraphicFramePr>
        <p:xfrm>
          <a:off x="1530000" y="1080000"/>
          <a:ext cx="10080000" cy="532799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1790151745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4187218833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577624676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037317152"/>
                    </a:ext>
                  </a:extLst>
                </a:gridCol>
              </a:tblGrid>
              <a:tr h="253714">
                <a:tc>
                  <a:txBody>
                    <a:bodyPr/>
                    <a:lstStyle/>
                    <a:p>
                      <a:pPr algn="ctr" fontAlgn="ctr"/>
                      <a:endParaRPr lang="hu-H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</a:t>
                      </a:r>
                      <a:r>
                        <a:rPr lang="hu-HU" sz="15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ösztöndíjának </a:t>
                      </a:r>
                      <a:r>
                        <a:rPr lang="hu-HU" sz="15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időszaka</a:t>
                      </a:r>
                      <a:endParaRPr lang="hu-HU" sz="15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5615539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ALGORA ALEJANDRO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62868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ALMÁSSY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orvostudomány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3636703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ANTAL BÁLINT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gépi tanulás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4462061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ANTAL-SZALMÁS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autoimmunitás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95055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ÁRVA ZSUZSANNA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közigazgatási </a:t>
                      </a: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jog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999669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BÁCSI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r>
                        <a:rPr lang="hu-HU" sz="1600" b="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/ </a:t>
                      </a:r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2003496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BÁCSI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hidrobiológia</a:t>
                      </a: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b="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6759018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BÁCSINÉ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BÉRES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VIKTÓRIA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2742461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BACSKAI KATINKA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nevelésszociológia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079568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BACSÓ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sejt-biofizika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4704215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BAGI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vaszkuláris</a:t>
                      </a:r>
                      <a:r>
                        <a:rPr lang="hu-HU" sz="1600" b="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kórélettan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8548725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BAGOLY ZSUZSA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kísérletes </a:t>
                      </a: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klinikai </a:t>
                      </a:r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hematológia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4938989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BAGOSSI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biológia, enzimkinetika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069466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BAI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agrár-energetika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881284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BAI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 / 2011-2014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801375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BAJZA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szerves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264748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BAKONDI EDINA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 </a:t>
                      </a: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</a:t>
                      </a:r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340813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BÁLINT</a:t>
                      </a:r>
                      <a:r>
                        <a:rPr lang="hu-HU" sz="1600" b="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b="0" u="none" strike="noStrike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BÁLINT</a:t>
                      </a:r>
                      <a:r>
                        <a:rPr lang="hu-HU" sz="1600" b="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7776451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ctr" fontAlgn="b">
                        <a:buFont typeface="+mj-lt"/>
                        <a:buNone/>
                      </a:pP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BALOG ADALBERT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mezőgazdasági rovartan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2411121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BALOGH ENIKŐ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98677776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sp>
        <p:nvSpPr>
          <p:cNvPr id="9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597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031806"/>
              </p:ext>
            </p:extLst>
          </p:nvPr>
        </p:nvGraphicFramePr>
        <p:xfrm>
          <a:off x="1530000" y="1080000"/>
          <a:ext cx="10098000" cy="5327990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843380021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3112886199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2465946398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48311415"/>
                    </a:ext>
                  </a:extLst>
                </a:gridCol>
              </a:tblGrid>
              <a:tr h="253490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42116381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TIMÁRI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NMR spektroszkópia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6252563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TIRCSÓ GYULA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koordinációs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ritkaföldfém /kk. átmenetifém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2011-2014 / 2016-2019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7047783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ALBERT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alkalmazott 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3062748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vérkeringés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szabályozása /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vaszkuláris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biológia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 / 2011-2014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64675297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BEÁTA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500370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CSABA ALBERT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antropogén geomorfológia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2626424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ISTVÁN BALÁZS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tudományok / elméleti orvostudományok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2015-2017 / </a:t>
                      </a:r>
                      <a:r>
                        <a:rPr lang="hu-H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24467744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MARIETTA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szerves kémia, szénhidrátkémia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08993152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ORSOLYA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klasszika-filológia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44099502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TÓTH VALÉRIA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történeti helynévkutatás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59772397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TŐKÉSI KÁROLY MIKLÓS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ion-szilárdtest, ion-atom ütközések/atomi </a:t>
                      </a:r>
                      <a:r>
                        <a:rPr lang="hu-HU" sz="15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ütk</a:t>
                      </a:r>
                      <a:r>
                        <a:rPr lang="hu-HU" sz="15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fizikája</a:t>
                      </a:r>
                      <a:endParaRPr lang="hu-HU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 / 2006-2009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30935754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TÖKÖLYI JÁCINT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életmenet-evolúció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653888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TÖRŐCSIK DÁNIEL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orvostudomány / bőrgyógyászat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2011-2013 / 2018-2021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4408707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TÖRÖK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restaurációs ökológia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9459545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TRENCSÉNYI GYÖRGY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tudományok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1434237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UGRAI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5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neveléstört., művelődéstört./egyház- és társadalomtört.</a:t>
                      </a:r>
                      <a:endParaRPr lang="hu-HU" sz="15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 / </a:t>
                      </a:r>
                      <a:r>
                        <a:rPr lang="hu-H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90356916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ULRICH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gazdaságtörténet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92045714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VALKÓ ORSOLYA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018037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VALUCH TIBOR GÁBOR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agrártörténet - társadalomtörténet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 / 2003-2005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85355732"/>
                  </a:ext>
                </a:extLst>
              </a:tr>
              <a:tr h="253725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VÁMOSI GYÖRGY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membránbiofizika / sejtbiofizika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 / 2006-2009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93660294"/>
                  </a:ext>
                </a:extLst>
              </a:tr>
            </a:tbl>
          </a:graphicData>
        </a:graphic>
      </p:graphicFrame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Kép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0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9649022"/>
              </p:ext>
            </p:extLst>
          </p:nvPr>
        </p:nvGraphicFramePr>
        <p:xfrm>
          <a:off x="1530000" y="1080000"/>
          <a:ext cx="10116000" cy="5570137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96000">
                  <a:extLst>
                    <a:ext uri="{9D8B030D-6E8A-4147-A177-3AD203B41FA5}">
                      <a16:colId xmlns:a16="http://schemas.microsoft.com/office/drawing/2014/main" val="425179676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121466628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076342964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1198111519"/>
                    </a:ext>
                  </a:extLst>
                </a:gridCol>
              </a:tblGrid>
              <a:tr h="249472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5548157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VÁRBÍRÓ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hidrobiológia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66758414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VARGA ANGELIKA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64984432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VARGA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környezet-toxikológia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88902763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VARGA KÁLMÁN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magfizika, elméleti atomfizika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8249866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VARGA ORSOLYA EDIT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egészségtudományok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07319612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VARGA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5544487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VARGA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sejtbiológ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elektrofiz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/ biofizika,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elektrofiz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 / 2014-2017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9183860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VÁRNAGY KATALIN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szervetlen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76767650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VASAS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cianobaktériumok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toxintermelése / hidrobiológia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 / 2009-2012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49537275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VATTAMÁNY GYULA VIKTOR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filozófiatörténet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4579972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VELKEY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19. századi magyar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93312570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VEREB GYÖRGY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sejtbiológia, biofizika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08102100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VÉRTESI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kvantuminformatika / kvantuminformáció elmélet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 / 2012-2015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7345919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VILLÁNYI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7030481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VINCZE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differenciálgeometria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83545227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VINCZE TÍMEA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ORSOLYA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evolúcióbiológia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0220067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VIRÁG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dermatoimmunológia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immunológiai kutatások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1170396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VÖLGYESI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jelenkortörténelem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3518371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WOLF ERVIN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neurobiológia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31510021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ZACCARIA MÁRTON LEÓ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munkajog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07973248"/>
                  </a:ext>
                </a:extLst>
              </a:tr>
              <a:tr h="252120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ZSUGA JUDIT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5035915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41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711641"/>
              </p:ext>
            </p:extLst>
          </p:nvPr>
        </p:nvGraphicFramePr>
        <p:xfrm>
          <a:off x="1529854" y="1080000"/>
          <a:ext cx="10080291" cy="532799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60291">
                  <a:extLst>
                    <a:ext uri="{9D8B030D-6E8A-4147-A177-3AD203B41FA5}">
                      <a16:colId xmlns:a16="http://schemas.microsoft.com/office/drawing/2014/main" val="3514927605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4188558803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772287332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524496008"/>
                    </a:ext>
                  </a:extLst>
                </a:gridCol>
              </a:tblGrid>
              <a:tr h="253714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487192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BALOGH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agrárközgazdaságtan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1164463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BÁNYÁSZ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celluláris szív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elektrofiziológia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7042520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BARAN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matematikai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statisztika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sztochasztikus folyamatok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 / 2015-2018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757240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BARANYAI EDINA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környezetanalitika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0843672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BARÁTH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454545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BARCZY MÁTYÁS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valószínűségszámítás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sztochasztikus folyamatok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235521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BARTA RÓBERT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történelemtudomány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5915218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BARTA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evolúcióbiológia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viselkedésökológia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1998-2000 / </a:t>
                      </a:r>
                      <a:r>
                        <a:rPr lang="hu-H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270778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29.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BAZSÁNÉ SZABÓ MARIANNE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vízi és szárazföldi 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930966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BENCZE MÁTYÁS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jogszociológia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1702934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BENE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biofizika, sejtbiológia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2020180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BENKÓ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hidrotermális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rendszerek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modellezése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41608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BENKŐ SZILVIA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2011-2014 / 2015-2018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7774747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BÉNYEI ATTILA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röntgendiffrakciós szerkezetvizsgálat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085978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BÉNYEI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irodalomtudomány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0644237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BÉRCZES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számelmélet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 / 2014-2017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3904063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BERECZKI JUDIT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populációgenetika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067582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BERECZKY ZSUZSANNA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és kísérletes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hematológia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2325847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BESSENYEI MIHÁLY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nalízis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1528348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BHATTOA HARJIT PAL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mozgásszervi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betegségek,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osteoporosis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00601146"/>
                  </a:ext>
                </a:extLst>
              </a:tr>
            </a:tbl>
          </a:graphicData>
        </a:graphic>
      </p:graphicFrame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87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9625654"/>
              </p:ext>
            </p:extLst>
          </p:nvPr>
        </p:nvGraphicFramePr>
        <p:xfrm>
          <a:off x="1530000" y="1080000"/>
          <a:ext cx="10080155" cy="532799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60155">
                  <a:extLst>
                    <a:ext uri="{9D8B030D-6E8A-4147-A177-3AD203B41FA5}">
                      <a16:colId xmlns:a16="http://schemas.microsoft.com/office/drawing/2014/main" val="3881260760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3884816191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744818043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4074648696"/>
                    </a:ext>
                  </a:extLst>
                </a:gridCol>
              </a:tblGrid>
              <a:tr h="253714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1110395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BICZÓ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kulturális antropológia, társadalomfilozófia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 / 2011-2014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0673320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BIRI SÁNDOR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nehézion-és plazmafizika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 / 2003-2006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54527281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BIRÓ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sejt-és molekuláris 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 / 2007-2010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9958633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BÍRÓ TIBOR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vízgazdálkodás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2780161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BOCSI VERONIKA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felsőoktatás kutatás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7280623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BODA PÁL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közösségökológia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989790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BÓDI KATALIN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filológia,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1737450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BÓDI VIKTOR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algebra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53900351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BODNÁR ANDREA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650089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BODROGI FERENC MÁTÉ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irodalom- és kultúratudományok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64883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BODZÁS SÁNDOR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gyártástechnológia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konstrukció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331696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BORATKÓ ANITA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orvostudomány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297155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BORBÁS ANIKÓ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szerves kémia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902181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BORBÉLY </a:t>
                      </a:r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ATTILA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experimentális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klinikai kar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3769274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BORBÉLY SZILÁRD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irodalomtörténet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1999-2000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159215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BORICS GÁBOR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algológia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2006-2009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257960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BOROS ZOLTÁN GÁBOR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matematikai tudomány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104288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BOROSS PÉTER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retrovirális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biokémia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2008-2009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6889438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BRAUN MIHÁLY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környezet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analitika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754825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BUDAI ISTVÁN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zárt cellás szilárd hab 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emulziók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9093399"/>
                  </a:ext>
                </a:extLst>
              </a:tr>
            </a:tbl>
          </a:graphicData>
        </a:graphic>
      </p:graphicFrame>
      <p:pic>
        <p:nvPicPr>
          <p:cNvPr id="12" name="Kép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sp>
        <p:nvSpPr>
          <p:cNvPr id="14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7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864503"/>
              </p:ext>
            </p:extLst>
          </p:nvPr>
        </p:nvGraphicFramePr>
        <p:xfrm>
          <a:off x="1530000" y="1080000"/>
          <a:ext cx="10080000" cy="532799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1673898537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2918901698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106686419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4049719460"/>
                    </a:ext>
                  </a:extLst>
                </a:gridCol>
              </a:tblGrid>
              <a:tr h="253714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695104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BUGLYÓ PÉTER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biokoordinációs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kémia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 / 2003-2006</a:t>
                      </a:r>
                      <a:endParaRPr lang="hu-HU" sz="1600" b="0" i="0" u="none" strike="noStrike" dirty="0" smtClean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1920385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BUZÁS FERENC EDE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vállalati gazdaságtan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1998-1999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38138391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CZEGLÉDI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PÁL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intézményi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közgazdaságtan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2010-2013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6866779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CZIFRA GABRIELLA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sejt-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molekuláris biológia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 / 2017-2020</a:t>
                      </a:r>
                      <a:endParaRPr lang="hu-HU" sz="1600" b="0" i="0" u="none" strike="noStrike" dirty="0" smtClean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1641307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CZIMMERER ZSOLT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makrofág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</a:t>
                      </a:r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epigenetika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781219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CZURIGA DÁNIEL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onkokardiológia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2016-2019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147969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CSÁKY IMRE</a:t>
                      </a:r>
                      <a:endParaRPr lang="hu-HU" sz="1600" b="0" i="0" u="none" strike="noStrike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épületgépészet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342410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CSARNOVICS ISTVÁN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anyagtudomány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fotonika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plazmaspektroszkópia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D7AE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642827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CSATÁR PÉTER DEZSŐ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kognitív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nyelvészet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3456529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CSÁVÁS MAGDOLNA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szénhidrátkémia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antibiotikumkémia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1486674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CSERHÁTI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anyagtudomány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142940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CSIGE LÓRÁNT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/ 2017-2020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8601745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CSOMA ESZTER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virológia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mikrobiológia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270142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CSOMÓS GYÖRGY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társadalomföldrajz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4695882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CSORBA DÁVID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régi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magyar irodalom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8107238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CSŐSZ ÉVA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biomarker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kutatás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2016-2019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0658417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CSUBÁK MÁRIA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talajtan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7541269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CSUTAK ADRIENNE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szemészet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8916401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CSŰRY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szövegnyelvészet, pragmatika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640474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DAJNOKI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bőrgyógyászati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6290675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043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ábláza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6825446"/>
              </p:ext>
            </p:extLst>
          </p:nvPr>
        </p:nvGraphicFramePr>
        <p:xfrm>
          <a:off x="1530000" y="1080000"/>
          <a:ext cx="10098000" cy="5327994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3326494162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4070604807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934966954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410012129"/>
                    </a:ext>
                  </a:extLst>
                </a:gridCol>
              </a:tblGrid>
              <a:tr h="253714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544032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DAMJANOVICH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membrán biofizika, 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4593846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DÁNÉ VERONKA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társadalomtörténet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0336042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DÁVID IMRE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pedagógiai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pszichológia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120733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DEÁK BALÁZS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növényökológia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7425499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DEBRECZENI ÁKOS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bányászat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5311522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DITRÓI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alkalmazott 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0165286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DOBÓ NAGY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stomatológia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endodontia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0463971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DOBOS ATTILA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növénytermesztés, földművelés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4389389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DÓCZI RITA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43698898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DÓCZY-BODNÁR ANDREA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sejtbiofizika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9115485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DOCSA TIBOR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5912983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DULEBA SZABOLCS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közlekedésgazdaságtan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1714586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ELEKES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2007-2010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72834770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EMRI MIKLÓS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képfeldolgozás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28492277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EMRI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mikrobiális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fiziológia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2003-2006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0172980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ENGLER ÁGNES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nevelésszociológia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43716795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ERDÉLYI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anyagtudomány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 / 2009-2012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01885614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ERDŐS MELINDA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4500469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FÁBIÁN GERGELY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63515555"/>
                  </a:ext>
                </a:extLst>
              </a:tr>
              <a:tr h="253714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FAGYAS MIKLÓS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53424484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95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095768"/>
              </p:ext>
            </p:extLst>
          </p:nvPr>
        </p:nvGraphicFramePr>
        <p:xfrm>
          <a:off x="1530000" y="1080000"/>
          <a:ext cx="10097326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7326">
                  <a:extLst>
                    <a:ext uri="{9D8B030D-6E8A-4147-A177-3AD203B41FA5}">
                      <a16:colId xmlns:a16="http://schemas.microsoft.com/office/drawing/2014/main" val="2812738885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30576652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1853542207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620900850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364612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FAZAKAS GERGELY TAMÁS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irodalomtudomány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31536347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FAZEKAS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digitális képfeldolgozás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766296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FEHÉR KRISZTINA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NMR spektroszkópia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9673090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FEKETE ERZSÉBET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mikrobiális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biotechnológia,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RNS biológia,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splicing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 / 2018-2021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0080646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FELFÖLDI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kertészeti ökonómia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agrobusiness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9014706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FELSZEGHY SZABOLCS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fogorvosi tud./ klinikai-multidiszciplináris tud.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 / 2014-2015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353953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FENYVES VERONIKA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gazdálkodás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szervezéstudomány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151687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FENYVESI FERENC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gyógyszertechnológia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0753645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FÉZER TAMÁS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polgári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jog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017428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FIGULA ÁGOTA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algebra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és geometria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2011-2014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1307460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FODOR JÁNOS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élettan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4700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FODOR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alkotmányjog / környezetjog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 / 2013-2016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90316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FODOR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irodalom-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kultúra- 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filmtudomány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0656621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FORGÁCS ATTILA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szociálpszichológia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7250994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FÜLÖP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nukleáris asztrofizika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 / 2004-2007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4321579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GAÁLNÉ SZEGEDI ANDREA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klinikai 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123907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GAÁL-SZABÓ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amerikanisztika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7660820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GÁSPÁR ATTILA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analitikai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461967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GÁT GYÖRGY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diadikus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harmonikus analízis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479995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GILÁNYI ATTILA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analízis (függvényegyenletek)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10435670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32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15663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1306164471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2179508684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035517961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615852931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9104981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GÖNCZI MÓNIKA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4953453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GRIGORSZKY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 / 2007-2010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8541765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GULYÁS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atom</a:t>
                      </a:r>
                      <a:r>
                        <a:rPr lang="hu-H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és molekulafizika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280567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GULYÁS LÁSZLÓ SZABOLCS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középkortudomány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2013-2016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9764348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GYŐRFFY ERZSÉBET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nyelvtudomány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6750810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GYÖRI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régi magyar irodalomtörténet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089991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GYŐRI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filmtudomány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9045847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GYURCSIK BÉLA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biokoordinációs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6431927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GYÜRKY GYÖRGY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nukleáris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asztrofizika / magfizika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 / 2006-2009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76318318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HAJDU ANDRÁS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digitális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képfeldolgozás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8893736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HAJDU ISTVÁN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kísérletes onkológia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749983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HAJDU LAJOS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számelmélet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 / 2004-2007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94834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HAJDU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immunológia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 / 2016-2019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0835907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HAJKÓ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szerves 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6492640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HAJNAL ZSOLT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európai jog, polgári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jog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0357333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HALÁSZ GÁBOR JÓZSEF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atom és molekula 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6779560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HARANGI BALÁZS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képfeldolgozás és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gépi látás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6496004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HEGEDŰS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molekuláris 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31061281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HEVESSY ZSUZSA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onkohematológia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2008-2011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7827050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HOLB IMRE JÁNOS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növényvédelem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2002-2005 / 2007-2010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4285246"/>
                  </a:ext>
                </a:extLst>
              </a:tr>
            </a:tbl>
          </a:graphicData>
        </a:graphic>
      </p:graphicFrame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2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029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043138"/>
              </p:ext>
            </p:extLst>
          </p:nvPr>
        </p:nvGraphicFramePr>
        <p:xfrm>
          <a:off x="1530000" y="1080000"/>
          <a:ext cx="10098000" cy="5327998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378000">
                  <a:extLst>
                    <a:ext uri="{9D8B030D-6E8A-4147-A177-3AD203B41FA5}">
                      <a16:colId xmlns:a16="http://schemas.microsoft.com/office/drawing/2014/main" val="1674857335"/>
                    </a:ext>
                  </a:extLst>
                </a:gridCol>
                <a:gridCol w="2844000">
                  <a:extLst>
                    <a:ext uri="{9D8B030D-6E8A-4147-A177-3AD203B41FA5}">
                      <a16:colId xmlns:a16="http://schemas.microsoft.com/office/drawing/2014/main" val="661849910"/>
                    </a:ext>
                  </a:extLst>
                </a:gridCol>
                <a:gridCol w="4212000">
                  <a:extLst>
                    <a:ext uri="{9D8B030D-6E8A-4147-A177-3AD203B41FA5}">
                      <a16:colId xmlns:a16="http://schemas.microsoft.com/office/drawing/2014/main" val="3816269748"/>
                    </a:ext>
                  </a:extLst>
                </a:gridCol>
                <a:gridCol w="2664000">
                  <a:extLst>
                    <a:ext uri="{9D8B030D-6E8A-4147-A177-3AD203B41FA5}">
                      <a16:colId xmlns:a16="http://schemas.microsoft.com/office/drawing/2014/main" val="2521636289"/>
                    </a:ext>
                  </a:extLst>
                </a:gridCol>
              </a:tblGrid>
              <a:tr h="239138">
                <a:tc>
                  <a:txBody>
                    <a:bodyPr/>
                    <a:lstStyle/>
                    <a:p>
                      <a:pPr algn="ctr" fontAlgn="ctr"/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Ösztöndíjas neve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Tudományág</a:t>
                      </a:r>
                      <a:endParaRPr lang="hu-HU" sz="15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hu-HU" sz="15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Bolyai ösztöndíjának időszaka</a:t>
                      </a:r>
                      <a:endParaRPr lang="hu-H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673719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HORVÁTH ANDREA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német kortárs irodalom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2376354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HORVÁTH BALÁZS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elméleti orvostudományok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0434399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HORVÁTH GÁBOR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algebra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2012-2015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8472939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HORVÁTH LAJOS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fenomenológia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94602503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HORVÁTH ROLAND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zoológia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26563360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HUNYADI MÁTYÁS DÉNES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magfizika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2004-2007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3002849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HUSZÁNK RÓBERT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sugárkémia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2017-2020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56501127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HUZSVAI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növénytermesztés, földművelés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2001-2004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61069179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ISPÁNY MÁRTON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idősorok analízise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1999-2002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55307087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IVÁNYI ZSUZSANNA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kommunikációtudomány, konverzációtan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1998-2001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86774543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JENEI ATTILA PÉTER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biofizika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 / 2006-2009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1589785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JENEY VIKTÓRIA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érbetegségek kutatása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44414363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JENEY-TÓTH ANNAMÁRIA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társadalomtörténet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2005-2008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9306046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JUHÁSZ CSABA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talajtan (környezeti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menedzsment)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2000-2003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28791435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JUHÁSZ LÁSZLÓ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szerves 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2009-2012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1491561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156.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JUHÁSZ TAMÁS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orvosi tudományok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2015-2018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34880524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157.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JUHÁSZ ZOLTÁN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ion - molekula ütközések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53650432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158.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KÁLAI SÁNDOR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irodalom- és médiatörténet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2014-2017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98392506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159.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KÁLLAY CSILLA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bioszervetlen kémia</a:t>
                      </a:r>
                      <a:endParaRPr lang="hu-H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2018-2021</a:t>
                      </a:r>
                      <a:endParaRPr lang="hu-H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33770288"/>
                  </a:ext>
                </a:extLst>
              </a:tr>
              <a:tr h="254443"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160.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55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KÁLMÁN FERENC KRISZTIÁN</a:t>
                      </a:r>
                      <a:endParaRPr lang="hu-HU" sz="155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kémiai </a:t>
                      </a:r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tudomány / koordinációs kémia</a:t>
                      </a:r>
                      <a:endParaRPr lang="hu-HU" sz="16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hu-H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2015-2019 / </a:t>
                      </a:r>
                      <a:r>
                        <a:rPr lang="hu-HU" sz="160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hu-HU" sz="1600" b="0" i="0" u="none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71820498"/>
                  </a:ext>
                </a:extLst>
              </a:tr>
            </a:tbl>
          </a:graphicData>
        </a:graphic>
      </p:graphicFrame>
      <p:pic>
        <p:nvPicPr>
          <p:cNvPr id="7" name="Kép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020" y="72000"/>
            <a:ext cx="1089600" cy="1440000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08786"/>
            <a:ext cx="1440000" cy="1440000"/>
          </a:xfrm>
          <a:prstGeom prst="rect">
            <a:avLst/>
          </a:prstGeom>
        </p:spPr>
      </p:pic>
      <p:sp>
        <p:nvSpPr>
          <p:cNvPr id="10" name="Cím 1"/>
          <p:cNvSpPr txBox="1">
            <a:spLocks/>
          </p:cNvSpPr>
          <p:nvPr/>
        </p:nvSpPr>
        <p:spPr>
          <a:xfrm>
            <a:off x="1800000" y="360000"/>
            <a:ext cx="9540000" cy="720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év Bolyai díjasai az MTA DAB régiójában</a:t>
            </a:r>
            <a:endParaRPr lang="hu-HU" sz="4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247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15000">
        <p:fade/>
      </p:transition>
    </mc:Choice>
    <mc:Fallback xmlns="">
      <p:transition spd="med" advClick="0" advTm="15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1409</TotalTime>
  <Words>3406</Words>
  <Application>Microsoft Office PowerPoint</Application>
  <PresentationFormat>Szélesvásznú</PresentationFormat>
  <Paragraphs>1684</Paragraphs>
  <Slides>21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Office-téma</vt:lpstr>
      <vt:lpstr>25 év Bolyai díjasai az MTA DAB régiójában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MTA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Kronberg Kármen</dc:creator>
  <cp:lastModifiedBy>Kronberg Kármen</cp:lastModifiedBy>
  <cp:revision>121</cp:revision>
  <dcterms:created xsi:type="dcterms:W3CDTF">2022-04-19T11:31:47Z</dcterms:created>
  <dcterms:modified xsi:type="dcterms:W3CDTF">2022-05-11T06:51:48Z</dcterms:modified>
</cp:coreProperties>
</file>