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3A"/>
    <a:srgbClr val="D7AE00"/>
    <a:srgbClr val="58462E"/>
    <a:srgbClr val="3C663C"/>
    <a:srgbClr val="728669"/>
    <a:srgbClr val="2E4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863F-4424-4942-8C73-C568D5694F0F}" type="datetimeFigureOut">
              <a:rPr lang="hu-HU" smtClean="0"/>
              <a:t>2022.05.11.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4BE-A819-48E6-9542-2EF1BAC2EB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550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863F-4424-4942-8C73-C568D5694F0F}" type="datetimeFigureOut">
              <a:rPr lang="hu-HU" smtClean="0"/>
              <a:t>2022.05.11.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4BE-A819-48E6-9542-2EF1BAC2EB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993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863F-4424-4942-8C73-C568D5694F0F}" type="datetimeFigureOut">
              <a:rPr lang="hu-HU" smtClean="0"/>
              <a:t>2022.05.11.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4BE-A819-48E6-9542-2EF1BAC2EB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75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863F-4424-4942-8C73-C568D5694F0F}" type="datetimeFigureOut">
              <a:rPr lang="hu-HU" smtClean="0"/>
              <a:t>2022.05.11.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4BE-A819-48E6-9542-2EF1BAC2EB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510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863F-4424-4942-8C73-C568D5694F0F}" type="datetimeFigureOut">
              <a:rPr lang="hu-HU" smtClean="0"/>
              <a:t>2022.05.11.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4BE-A819-48E6-9542-2EF1BAC2EB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34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863F-4424-4942-8C73-C568D5694F0F}" type="datetimeFigureOut">
              <a:rPr lang="hu-HU" smtClean="0"/>
              <a:t>2022.05.11.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4BE-A819-48E6-9542-2EF1BAC2EB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682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863F-4424-4942-8C73-C568D5694F0F}" type="datetimeFigureOut">
              <a:rPr lang="hu-HU" smtClean="0"/>
              <a:t>2022.05.11.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4BE-A819-48E6-9542-2EF1BAC2EB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62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863F-4424-4942-8C73-C568D5694F0F}" type="datetimeFigureOut">
              <a:rPr lang="hu-HU" smtClean="0"/>
              <a:t>2022.05.11.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4BE-A819-48E6-9542-2EF1BAC2EB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573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863F-4424-4942-8C73-C568D5694F0F}" type="datetimeFigureOut">
              <a:rPr lang="hu-HU" smtClean="0"/>
              <a:t>2022.05.11.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4BE-A819-48E6-9542-2EF1BAC2EB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21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863F-4424-4942-8C73-C568D5694F0F}" type="datetimeFigureOut">
              <a:rPr lang="hu-HU" smtClean="0"/>
              <a:t>2022.05.11.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4BE-A819-48E6-9542-2EF1BAC2EB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603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863F-4424-4942-8C73-C568D5694F0F}" type="datetimeFigureOut">
              <a:rPr lang="hu-HU" smtClean="0"/>
              <a:t>2022.05.11.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4BE-A819-48E6-9542-2EF1BAC2EB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40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3863F-4424-4942-8C73-C568D5694F0F}" type="datetimeFigureOut">
              <a:rPr lang="hu-HU" smtClean="0"/>
              <a:t>2022.05.11.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2E4BE-A819-48E6-9542-2EF1BAC2EB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78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79323" y="2251385"/>
            <a:ext cx="9144000" cy="1942615"/>
          </a:xfrm>
        </p:spPr>
        <p:txBody>
          <a:bodyPr/>
          <a:lstStyle/>
          <a:p>
            <a:pPr algn="l"/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</a:t>
            </a:r>
            <a:b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MTA DAB régiójában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4194000"/>
            <a:ext cx="2520000" cy="252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9068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4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03828"/>
              </p:ext>
            </p:extLst>
          </p:nvPr>
        </p:nvGraphicFramePr>
        <p:xfrm>
          <a:off x="1530000" y="1080000"/>
          <a:ext cx="10098000" cy="53279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2422163560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1510019262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2988241609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889294887"/>
                    </a:ext>
                  </a:extLst>
                </a:gridCol>
              </a:tblGrid>
              <a:tr h="239138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2416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KALMÁR FERENC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épületenergetika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44400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KALMÁR GYÖRGY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filmtudomány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2014-2017 / 2018-2021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452103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KALMÁR JÓZSEF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határfelületek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kémiája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656491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KAPÁS JUDIT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közgazdaságtudomány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 / 2007-2010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436834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KAPITÁNY ANIKÓ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klinikai orvostudományok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41224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KAPPELMAYER JÁNOS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hematológia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034747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KARAFFA ERZSÉBET MÓNIKA</a:t>
                      </a:r>
                      <a:endParaRPr lang="hu-HU" sz="1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mikrobiológia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945257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KARAFFA LEVENTE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fermentációs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biotechnológia / mikrobiológia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2006-2009 / 2014-2017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635891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KARDOS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ÁDÁM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fenomenológia,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perturbatív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kvantum-színdinamika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494389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KARDOS GÁBOR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orvosi 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08782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KASZÁNÉ KISS MAGDOLNA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hidrobiológia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77773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KATONÁNÉ </a:t>
                      </a:r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KOVÁCS JUDIT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agrárközgazdaságtan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917113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KATONÁNÉ SALLAY HEDVIG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fejlődéslélektan és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szociálpszichológia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303404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KAVECSÁNSZKI MÁTÉ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táncfolklorisztika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264720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KÉKI SÁNDOR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makromolekuláris kémia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 / 2003-2006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431957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KELEMEN ANDRÁS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növényökológia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624636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KEMÉNYFI RÓBERT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tudománytörténet</a:t>
                      </a:r>
                      <a:r>
                        <a:rPr lang="hu-H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határainkon kívüli</a:t>
                      </a:r>
                      <a:r>
                        <a:rPr lang="hu-H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kut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 / 2005-2008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17885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KERÉNYI ADRIENNE JUDIT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hemosztázis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80700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KERESZTESSY ZSOLT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programozott sejthalál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990870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KERTÉSZ ZSÓFIA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légköri aeroszol kutatás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2010-2013 / 2014-2017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2098791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4901"/>
              </p:ext>
            </p:extLst>
          </p:nvPr>
        </p:nvGraphicFramePr>
        <p:xfrm>
          <a:off x="1530000" y="1080000"/>
          <a:ext cx="10098000" cy="532799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2772282515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1710153670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3948657379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64752446"/>
                    </a:ext>
                  </a:extLst>
                </a:gridCol>
              </a:tblGrid>
              <a:tr h="253714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777541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KIRÁLY RÓBERT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elméleti orvostudomány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9324448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 TAMÁS KÁLMÁN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és finnugor nyelvtudomány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5161330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KISS ANTAL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etnográfia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3455723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KISS BÉLA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vízi ökológia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0883902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KISS GÁBOR GYULA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atommagfizika, nukleáris asztrofizika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2012-2016 / 2018-2021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8020725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KISS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állatorvosi laboratóriumi diagnosztika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2249548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KLEKNER ÁLMOS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idegsebészet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922012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KÓKAI ENDRE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biológiai tudományok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1203665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KÓNYA JÓZSEF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mikrobiológia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virológia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077494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KÓNYA ZOLTÁN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fizikai kémia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1332645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KORMOSNÉ GODA KATALIN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sejtbiológia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00931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KOVÁCS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BÉLA RÓBERT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talajtan és agrokémia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</a:t>
                      </a:r>
                      <a:r>
                        <a:rPr lang="hu-H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2991635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KOVÁCS JÓZSEF KÁROLY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vizes közegű fémorganikus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1230378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KOVÁCS KLÁRA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nevelésszociológia,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sportpedagógia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2911792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KOVÁCS OLIVÉR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gazdaságtudományok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841386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KOVÁCS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RENÁTÓ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orvosi mikológia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453782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KOVÁCS SÁNDOR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agrár-közgazdaságtan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5667945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KOZMA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GÁBOR FERENC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társadalomföldrajz / gazdaság- és közig.</a:t>
                      </a:r>
                      <a:r>
                        <a:rPr lang="hu-H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földrajz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2000-2002</a:t>
                      </a:r>
                      <a:r>
                        <a:rPr lang="hu-H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2010-2012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42555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KOZMA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matematikai 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951431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KÖDÖBÖCZ VIKTOR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2010-2013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7871315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6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992602"/>
              </p:ext>
            </p:extLst>
          </p:nvPr>
        </p:nvGraphicFramePr>
        <p:xfrm>
          <a:off x="1530000" y="1080000"/>
          <a:ext cx="10098000" cy="53279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77925582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4035987873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1056370095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888698667"/>
                    </a:ext>
                  </a:extLst>
                </a:gridCol>
              </a:tblGrid>
              <a:tr h="239138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813827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KRICSFALUSI BEATRIX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színháztudomány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362659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KRISTÓF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ENDRE KÁROLY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biokémiai és molekuláris biológia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194947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 ATTILA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munkajog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2010-2013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283165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 FERENC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szilárdtestfizika / statisztikus fizika,</a:t>
                      </a:r>
                      <a:r>
                        <a:rPr lang="hu-H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anyagtud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 / 2008-2011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02628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KUNNÉ SOHLER DOROTTYA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atommagfizika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50686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KURTÁN TIBOR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szerves kémia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 / 2008-2011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387506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KUSTÁR ZOLTÁN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ószövetségi írásmagyarázat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594185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KUSZA SZILVIA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állattenyésztési 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780905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OLÁH JUDIT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agrár-közgazdaságtan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227177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 ANTAL TAMÁS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agrár-műszaki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122996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LAKATOS ÁKOS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metallurgia / anyagok hőtechnikai tulajdonságai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2015-2018 / 2020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468705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LAKOS GABRIELLA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klinikai immunológia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04652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LÁNYI ÁRPÁD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 / 2006-2009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900246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LÁSZLÓ ELEMÉR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izotóp hidrometeorológia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697593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LÁZÁR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koordinációs kémia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356576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LÁZÁR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természetes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szénhidráttartalmú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vegyületek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179357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LEKLI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kísérletes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kardiológia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913348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LÉNÁRT CSABA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talajtan (precíziós mezőgazdaság)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896685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LENDVAI ÁDÁM ZOLTÁN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evolúciós ökológia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252363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LENGYEL SZABOLCS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ökológia konzervációbiológia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8634204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71406"/>
              </p:ext>
            </p:extLst>
          </p:nvPr>
        </p:nvGraphicFramePr>
        <p:xfrm>
          <a:off x="1530000" y="1080000"/>
          <a:ext cx="10098000" cy="53279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3733145588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1441351074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1230093135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530073548"/>
                    </a:ext>
                  </a:extLst>
                </a:gridCol>
              </a:tblGrid>
              <a:tr h="239138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511929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LENTE GÁBOR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fizikai kémia és szervetlen kémia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2006-2009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684378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LÉVAI CSABA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politikai gondolkodás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története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402966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LÉVAI GÉZA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elméleti atommagfizika és matemaikai fizika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099060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LONTAY BEÁTA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sejtbiológia molekuláris 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939461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LOVAS-KISS ÁDÁM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növényökológia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822949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LUKÁCS BALÁZS ANDRÁS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növényökológia</a:t>
                      </a:r>
                      <a:r>
                        <a:rPr lang="hu-H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invázióbiológia, vízinövény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ök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 / </a:t>
                      </a: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330005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MÁDI ANDRÁS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biokémia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molekuláris sejtbiológia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703930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MAGURA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TIBOR GYÖRGY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ökológia, zoológia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 / 2007-2010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750245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JÁNOS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kísérletes orvostudomány, celluláris szív</a:t>
                      </a:r>
                      <a:r>
                        <a:rPr lang="hu-H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elektrofiz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438184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MÁRIA TÜNDE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klinikai orvostudományok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410799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MAJORNÉ NAGY NOÉMI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radiokémia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2005-2008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949360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MAJOROS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orvosi mikológia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26061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MÁNDI ATTILA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sztereokémia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062638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MARINKA MELINDA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néprajz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318203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MÁTHÉ CSABA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növényi biotechnológia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2003-2006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082345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MÁTHÉ ENDRE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sejtciklus és sejtosztódás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139527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MATICSÁK SÁNDOR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finnugor nyelvtudomány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118970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MATUS GÁBOR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vegetáció-és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szukcessziókutatás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767239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MEGYES ATTILA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növénytermesztés,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földműveléstan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548545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MERTINGER VALÉRIA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kohászat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6234011"/>
                  </a:ext>
                </a:extLst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249281"/>
              </p:ext>
            </p:extLst>
          </p:nvPr>
        </p:nvGraphicFramePr>
        <p:xfrm>
          <a:off x="1530000" y="1080000"/>
          <a:ext cx="10098000" cy="53279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1418512846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728079843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164955955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1811165812"/>
                    </a:ext>
                  </a:extLst>
                </a:gridCol>
              </a:tblGrid>
              <a:tr h="239138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40208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MEZŐ FERENC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politikai földrajz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457017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MICSKEI KÁROLY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szervetlen kémia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757076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MIHÁLY JOHANNA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elméleti orvostudományok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026075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MIKÓ EDIT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biokémia és molekuláris biológia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543616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MIKÓNÉ HAMVAS MÁRTA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növényi szövettan, hisztokémia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2005-2008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883866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MIRU GYÖRGY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politikai gondolkodás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története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878706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MISKEI MÁRTON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fehérjedinamika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161670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MÓDIS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szemészet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402169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MOLNÁR ATTILA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szupraindividuális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botanika / botanika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 / 2008-2011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915642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MOLNÁR ERNŐ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földrajz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404402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MOLNÁR LAJOS GÁBOR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funkcionálanalízis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654848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MOLNÁR MIHÁLY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radiokarbon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alapú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kormeghatározás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621280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MUDRÁK JÓZSEF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XX. századi magyar történelem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2008-2009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10881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MUZSNAY ZOLTÁN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geometria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253964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MÜLLER ZOLTÁN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vízi ökológia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15050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MÜNNICH ÁKOS TAMÁS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pszichometria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szociálpszichológia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044172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NÁDASDI LEVENTE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reakciókinetika, homogén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katalízis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849657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NAGY BÉLA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tumorbiológia,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hemoszteziológia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596665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NAGY GÁBOR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neolatin történetírás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2006-2009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52470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NAGY ISTVÁN PÉTER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nemlineáris dinamika, anyagtudomány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0910141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3439"/>
              </p:ext>
            </p:extLst>
          </p:nvPr>
        </p:nvGraphicFramePr>
        <p:xfrm>
          <a:off x="1530000" y="1080000"/>
          <a:ext cx="10098000" cy="53279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3386447709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310369058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1756199884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994665699"/>
                    </a:ext>
                  </a:extLst>
                </a:gridCol>
              </a:tblGrid>
              <a:tr h="239138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020257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NAGY LAJOS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makromolekuláris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és felületi kémia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576820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NAGY MIKLÓS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makromolekuláris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kémia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869063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NAGY PÉTER VIKTOR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biofizika, sejtbiológia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917444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NAGY SÁNDOR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részecskefizika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339316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NAGY TIBOR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makromolekuláris kémia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171998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NAGY-GYÖRGY JUDIT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algoritmuselmélet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015592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NÁNDORI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fizikai 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826847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NEMES ZOLTÁN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biokémia, strukturális 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744114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NÉMETH GÁBOR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klinikai orvostudomány,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szemészet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443565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NÉMETH NORBERT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haemorheologia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microcirculatio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2010-2013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953236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NÉMETH ZOLTÁN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viselkedésökológia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697758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NOVÁK TIBOR JÓZSEF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földrajz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768826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OLÁH ATTILA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sejt- és molekuláris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élettan</a:t>
                      </a:r>
                      <a:r>
                        <a:rPr lang="hu-H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hu-H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orvostudomány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 / 2021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834872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OLÁH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neurológia, agyi vérkeringési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zavar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726918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OLÁH SZABOLCS BÉLA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régi magyar irodalomtörténet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530041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ONDER CSABA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irodalomtörténet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028357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ORBÁN LÁSZLÓ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irodalomtörténet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114933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PABIS ESZTER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irodalomtudomány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888662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PÁL BALÁZS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idegélettan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85225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PALCSU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izotóp-geokémia,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izotóphidrológia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4363099"/>
                  </a:ext>
                </a:extLst>
              </a:tr>
            </a:tbl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92527"/>
              </p:ext>
            </p:extLst>
          </p:nvPr>
        </p:nvGraphicFramePr>
        <p:xfrm>
          <a:off x="1530000" y="1080000"/>
          <a:ext cx="10098000" cy="53279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4138381773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3383648534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198444399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917230236"/>
                    </a:ext>
                  </a:extLst>
                </a:gridCol>
              </a:tblGrid>
              <a:tr h="239138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098918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PALLAGI PETRA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elméleti orvostudomány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36870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PÁNTYA JÓZSEF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gazdaságpszichológia,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szociálpszichológia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717791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PANYI GYÖRGY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 / 2004-2007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986492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PÁPAI-TARR ÁGNES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büntetőjog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166054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PAPP FERENC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elméleti orvostudomány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004486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PAPP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GÁBOR CSABA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reakciókinetika és katalízis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49095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PAPP GÁBOR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immunológia, sportélettan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144766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PAPP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jogtörténet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4408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PAPP MÁRIA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belgyógyászat,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gasztroenterológia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2011-2016 / 2017-2021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715052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PAPP ZOLTÁN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experimentális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kardiológia / kardiológia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 / 2006-2009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235206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PETE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magyar-olasz kapcsolattörténet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665921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PFLIEGLER VALTER PÉTER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orvosi mikológia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01621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PINTÉR ÁKOS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számelmélet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1998-2000/2002-2003/2008-2011</a:t>
                      </a:r>
                      <a:endParaRPr lang="hu-H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594524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PÓCSI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mikrobiális fiziológia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1998-1999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573911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POLERECZKI ZSOLT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piacorientáció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</a:t>
                      </a:r>
                      <a:r>
                        <a:rPr lang="hu-H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élelmiszeriparban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400317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PÓLIK JÓZSEF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művészetfilozófia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17439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PONGRÁCZ ANDRÁS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algebra, modellelmélet,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számítástudomány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249370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PÓRSZÁSZ RÓBERT KRISTÓF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farmakológia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2005-2006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354377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PÓSA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nanofizika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475949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POSTA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agrár-közgazdaságtudomány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7576553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48580"/>
              </p:ext>
            </p:extLst>
          </p:nvPr>
        </p:nvGraphicFramePr>
        <p:xfrm>
          <a:off x="1530000" y="1080000"/>
          <a:ext cx="10098000" cy="532799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538043677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3866312716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3951204476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1480383000"/>
                    </a:ext>
                  </a:extLst>
                </a:gridCol>
              </a:tblGrid>
              <a:tr h="253714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863393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PROKISCH JÓZSEF ATTILA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talajkémia, környezeti kémia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1998-2000/2005-2008/2003-2004</a:t>
                      </a:r>
                      <a:endParaRPr lang="hu-H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960751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PUSZTAI GABRIELLA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nevelésszociológia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2003-2006 / 2008-2011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8909108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PÜSPÖKI ZOLTÁN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141304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RÁCZ ANITA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történeti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helynévkutatás / történeti névtan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2007-2010 / 2011-2013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4198482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RADÓCZ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biológiai növényvédelem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1916510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RAJTA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alkalmazott atom- és magfizika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963846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RÁKOSI CSILLA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elméleti nyelvészet,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argumentum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6029422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RÁKOSI GYÖRGY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szintaxis, szemantika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7242036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RÁTONYI TAMÁS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földműveléstan, talajtan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464045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RESZEGI KATALIN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névtudomány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8433235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RUSZNÁK ZOLTÁN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élettan, idegélettan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2771815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SARANG ZSOLT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sejthalál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2007-2009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336036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SCHOLTZ BEÁTA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tumorbiológia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7298653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SCHRAM ZSOLT LÁSZLÓ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részecskefizika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426074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SEBESTYÉN ZSOLT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névtan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3176258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SÉLLEI NÓRA KATALIN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 filológia,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komparatisztika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3704428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SIMON ALÍZ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ionnyaláb analitika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9586553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SIMON ATTILA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irodalomelmélet / antik filozófia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2004-2007 / 2012-2015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3598083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SIMON EDINA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környezettudomány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7640851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SIMON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talajtan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571237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211754"/>
              </p:ext>
            </p:extLst>
          </p:nvPr>
        </p:nvGraphicFramePr>
        <p:xfrm>
          <a:off x="1530000" y="1080000"/>
          <a:ext cx="10098000" cy="53279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1859236502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1962101442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3817809802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456726211"/>
                    </a:ext>
                  </a:extLst>
                </a:gridCol>
              </a:tblGrid>
              <a:tr h="239138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52931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SOHLER DOROTTYA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atommagszerkezet kutatás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2010-2013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659121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SOLTÉSZ PÁL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atherosclerosis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57108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SRAMKÓ GÁBOR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biológiai 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2015-2017 / 2015-2017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634758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SZABÓ ANDRÁS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molekuláris genetika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720581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SZABÓ ÉVA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kórélettan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2005-2008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999616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SZABÓ GYÖRGY EMŐD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tájvédelem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149773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SZABÓ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JUDIT ÉVA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mikrobiológia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154357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SZABÓ SÁNDOR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vízi ökológia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831111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SZABÓ SZILÁRD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tájökológia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081569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SZABÓ TÍMEA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elméleti részecskefizika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698511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SZALAI EDINA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amerikanisztika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2003-2005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263935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SZALMÁS ANITA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orvosi mikrobiológia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059681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SZÁNTÓ ATTILA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molekuláris sejtbiológia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2005-2008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855943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SZÁNTÓ MAGDOLNA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molekuláris biológia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02543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SZARKA KRISZTINA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orvosi tudományok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213368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SZATMÁRI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molekuláris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2010-2013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107374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SZEGEDI CSABA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fiziológia, élettan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87765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SZEGEDI SÁNDOR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városklíma kutatás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83301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SZÉKVÖLGYI LÓRÁNT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genom stabilitás, </a:t>
                      </a:r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kromatin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szerveződése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398445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SZÉLES LAJOS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immunválaszok transzkripciós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szerepe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4424772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966445"/>
              </p:ext>
            </p:extLst>
          </p:nvPr>
        </p:nvGraphicFramePr>
        <p:xfrm>
          <a:off x="1530000" y="1080000"/>
          <a:ext cx="10098000" cy="53279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390242615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3015130304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64789869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3066152588"/>
                    </a:ext>
                  </a:extLst>
                </a:gridCol>
              </a:tblGrid>
              <a:tr h="239138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959175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SZEMESI SÁNDOR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állam- és jogtudomány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206184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SZENTANDRÁSSY NORBERT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elméleti orvostudomány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943431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SZENTESI PÉTER SÁNDOR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élettan, </a:t>
                      </a:r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intracelluláris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jelátvitel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309195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SZEVERÉNYI VAJK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őskori régészet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546531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SZIGETI GYULA PÉTER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sejtélettan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2003-2006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966148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SZILÁGYI ILDIKÓ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romanisztika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307552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SZILÁGYI ZSOLT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településtörténet,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társadalomtörténet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89144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SZILÁGYINÉ CZIMRE KLÁRA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társadalomföldrajz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112047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SZIRÁK PÉTER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irodalom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1998-1999 / 2009-2012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662751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SZODORAY PÉTER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immunbiológia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2006-2008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677229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SZOLNOKI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ATTILA JÁNOS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statisztikus fizika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</a:t>
                      </a:r>
                      <a:r>
                        <a:rPr lang="hu-H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565215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SZÖLLŐSI ATTILA GÁBOR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elméleti orvostudományok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295811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SZÖŐR ÁRPÁD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transzlációs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medicina, immunológia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028619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SZŰCS ISTVÁN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agrárgazdálkodás,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agrármarketing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2003-2006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406002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SZÜCS PÉTER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kísérletes orvostudomány,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neurobiológia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163975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SZÜCS TAMÁS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nukleáris asztrofizika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867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TAKÁCS LEVENTE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klasszika-filológia,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ókortörténet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646890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TARTALLY ANDRÁS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entomológia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2012-2015 / 2018-2021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355615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TENGELY SZABOLCS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számelmélet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387407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TÍMÁR JÁNOS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9146880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0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894809"/>
              </p:ext>
            </p:extLst>
          </p:nvPr>
        </p:nvGraphicFramePr>
        <p:xfrm>
          <a:off x="1530000" y="1080000"/>
          <a:ext cx="10080000" cy="532799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790151745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4187218833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3577624676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37317152"/>
                    </a:ext>
                  </a:extLst>
                </a:gridCol>
              </a:tblGrid>
              <a:tr h="253714"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</a:t>
                      </a:r>
                      <a:r>
                        <a:rPr lang="hu-H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ösztöndíjának </a:t>
                      </a:r>
                      <a:r>
                        <a:rPr lang="hu-H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időszaka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615539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ALGORA ALEJANDRO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628680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ALMÁSSY JÁNOS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molekuláris orvostudomány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636703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ANTAL BÁLINT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gépi tanulás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4620613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ANTAL-SZALMÁS PÉTER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autoimmunitás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950555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ÁRVA ZSUZSANNA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közigazgatási </a:t>
                      </a: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9996692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BÁCSI ATTILA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2004-2007</a:t>
                      </a:r>
                      <a:r>
                        <a:rPr lang="hu-HU" sz="16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0034963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BÁCSI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hidrobiológia</a:t>
                      </a: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759018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BÁCSINÉ</a:t>
                      </a:r>
                      <a:r>
                        <a:rPr lang="hu-H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BÉRES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VIKTÓRIA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2742461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BACSKAI KATINKA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nevelésszociológia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079568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BACSÓ ZSOLT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sejt-biofizika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7042156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BAGI ZSOLT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vaszkuláris</a:t>
                      </a:r>
                      <a:r>
                        <a:rPr lang="hu-HU" sz="16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kórélettan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2005-2008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548725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BAGOLY ZSUZSA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kísérletes </a:t>
                      </a: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és klinikai </a:t>
                      </a:r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hematológia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9389896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BAGOSSI PÉTER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molekuláris biológia, enzimkinetika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0694666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BAI ATTILA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agrár-energetika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2005-2008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881284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BAI PÉTER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molekuláris 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2007-2010 / 2011-2014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8013755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BAJZA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szerves kémia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264748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BAKONDI EDINA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sejt </a:t>
                      </a: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és </a:t>
                      </a:r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molekuláris 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2010-2013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408130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BÁLINT</a:t>
                      </a:r>
                      <a:r>
                        <a:rPr lang="hu-HU" sz="16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BÁLINT</a:t>
                      </a:r>
                      <a:r>
                        <a:rPr lang="hu-HU" sz="16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elméleti orvostudományok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776451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BALOG ADALBERT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mezőgazdasági rovartan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4111210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BALOGH ENIKŐ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elméleti orvostudományok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8677776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1806"/>
              </p:ext>
            </p:extLst>
          </p:nvPr>
        </p:nvGraphicFramePr>
        <p:xfrm>
          <a:off x="1530000" y="1080000"/>
          <a:ext cx="10098000" cy="53279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843380021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3112886199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2465946398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48311415"/>
                    </a:ext>
                  </a:extLst>
                </a:gridCol>
              </a:tblGrid>
              <a:tr h="253490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2116381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TIMÁRI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NMR spektroszkópia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6252563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TIRCSÓ GYULA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koordinációs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kémia,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ritkaföldfém /kk. átmenetifém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2011-2014 / 2016-2019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7047783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TÓTH ALBERT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alkalmazott ökológia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3062748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TÓTH ATTILA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vérkeringés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szabályozása /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vaszkuláris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biológia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2005-2008 / 2011-2014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4675297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TÓTH BEÁTA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klinikai orvostudományok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00370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TÓTH CSABA ALBERT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antropogén geomorfológia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2005-2008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2626424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TÓTH ISTVÁN BALÁZS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orvosi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tudományok / elméleti orvostudományok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2015-2017 / </a:t>
                      </a: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4467744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TÓTH MARIETTA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szerves kémia, szénhidrátkémia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8993152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TÓTH ORSOLYA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klasszika-filológia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4099502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TÓTH VALÉRIA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történeti helynévkutatás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2005-2007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9772397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TŐKÉSI KÁROLY MIKLÓS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ion-szilárdtest, ion-atom ütközések/atomi </a:t>
                      </a:r>
                      <a:r>
                        <a:rPr lang="hu-HU" sz="15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ütk</a:t>
                      </a:r>
                      <a:r>
                        <a:rPr lang="hu-H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fizikája</a:t>
                      </a:r>
                      <a:endParaRPr lang="hu-H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 / 2006-2009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0935754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TÖKÖLYI JÁCINT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életmenet-evolúció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653888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TÖRŐCSIK DÁNIEL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klinikai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orvostudomány / bőrgyógyászat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2011-2013 / 2018-2021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4408707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TÖRÖK PÉTER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restaurációs ökológia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9459545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TRENCSÉNYI GYÖRGY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orvosi tudományok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1434237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UGRAI JÁNOS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neveléstört., művelődéstört./egyház- és társadalomtört.</a:t>
                      </a:r>
                      <a:endParaRPr lang="hu-H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 / </a:t>
                      </a: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356916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ULRICH ATTILA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gazdaságtörténet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2045714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VALKÓ ORSOLYA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növényökológia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018037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VALUCH TIBOR GÁBOR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agrártörténet - társadalomtörténet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 / 2003-2005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5355732"/>
                  </a:ext>
                </a:extLst>
              </a:tr>
              <a:tr h="25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VÁMOSI GYÖRGY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membránbiofizika / sejtbiofizika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 / 2006-2009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3660294"/>
                  </a:ext>
                </a:extLst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49022"/>
              </p:ext>
            </p:extLst>
          </p:nvPr>
        </p:nvGraphicFramePr>
        <p:xfrm>
          <a:off x="1530000" y="1080000"/>
          <a:ext cx="10116000" cy="557013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425179676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1214666288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3076342964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1198111519"/>
                    </a:ext>
                  </a:extLst>
                </a:gridCol>
              </a:tblGrid>
              <a:tr h="249472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5548157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VÁRBÍRÓ GÁBOR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hidrobiológia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6758414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VARGA ANGELIKA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neurobiológia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4984432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VARGA CSABA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környezet-toxikológia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8902763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VARGA KÁLMÁN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elméleti magfizika, elméleti atomfizika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249866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VARGA ORSOLYA EDIT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egészségtudományok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7319612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VARGA TAMÁS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orvosi 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5544487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VARGA ZOLTÁN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orvosi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sejtbiológ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elektrofiz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/ biofizika,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elektrofiz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 / 2014-2017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9183860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VÁRNAGY KATALIN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szervetlen kémia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6767650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VASAS GÁBOR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cianobaktériumok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toxintermelése / hidrobiológia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2003-2006 / 2009-2012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9537275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VATTAMÁNY GYULA VIKTOR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filozófiatörténet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2003-2006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579972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VELKEY FERENC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századi magyar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3312570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VEREB GYÖRGY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sejtbiológia, biofizika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8102100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VÉRTESI TAMÁS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kvantuminformatika / kvantuminformáció elmélet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 / 2012-2015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7345919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VILLÁNYI ZOLTÁN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molekuláris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0481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VINCZE CSABA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differenciálgeometria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3545227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VINCZE TÍMEA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ORSOLYA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evolúcióbiológia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220067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VIRÁG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dermatoimmunológia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immunológiai kutatások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1170396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VÖLGYESI ZOLTÁN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jelenkortörténelem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3518371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WOLF ERVIN SÁNDOR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neurobiológia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1510021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ZACCARIA MÁRTON LEÓ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munkajog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7973248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ZSUGA JUDIT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klinikai orvostudományok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5035915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1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711641"/>
              </p:ext>
            </p:extLst>
          </p:nvPr>
        </p:nvGraphicFramePr>
        <p:xfrm>
          <a:off x="1529854" y="1080000"/>
          <a:ext cx="10080291" cy="532799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0291">
                  <a:extLst>
                    <a:ext uri="{9D8B030D-6E8A-4147-A177-3AD203B41FA5}">
                      <a16:colId xmlns:a16="http://schemas.microsoft.com/office/drawing/2014/main" val="3514927605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4188558803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772287332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524496008"/>
                    </a:ext>
                  </a:extLst>
                </a:gridCol>
              </a:tblGrid>
              <a:tr h="253714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487192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BALOGH PÉTER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agrárközgazdaságtan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1644632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BÁNYÁSZ TAMÁS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celluláris szív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elektrofiziológia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0425203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BARAN SÁNDOR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matematikai</a:t>
                      </a:r>
                      <a:r>
                        <a:rPr lang="hu-H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statisztika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sztochasztikus folyamatok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 / 2015-2018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7572403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BARANYAI EDINA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környezetanalitika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8436726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BARÁTH SÁNDOR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klinikai immunológia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454545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BARCZY MÁTYÁS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valószínűségszámítás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sztochasztikus folyamatok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2355212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BARTA RÓBERT TAMÁS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915218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BARTA ZOLTÁN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evolúcióbiológia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viselkedésökológia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1998-2000 / </a:t>
                      </a: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270778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BAZSÁNÉ SZABÓ MARIANNE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vízi és szárazföldi ökológia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2003-2006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930966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BENCZE MÁTYÁS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jogszociológia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7029348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biofizika, sejtbiológia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0201803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BENKÓ ZSOLT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hidrotermális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rendszerek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modellezése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41608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BENKŐ SZILVIA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2011-2014 / 2015-2018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7747472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BÉNYEI ATTILA CSABA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röntgendiffrakciós szerkezetvizsgálat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85978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BÉNYEI PÉTER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irodalomtudomány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6442375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BÉRCZES ATTILA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számelmélet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2007-2010 / 2014-2017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9040635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BERECZKI JUDIT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populációgenetika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0675828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BERECZKY ZSUZSANNA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klinikai és kísérletes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hematológia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3258473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BESSENYEI MIHÁLY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matematikai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nalízis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5283488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BHATTOA HARJIT PAL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mozgásszervi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betegségek,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osteoporosis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0601146"/>
                  </a:ext>
                </a:extLst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625654"/>
              </p:ext>
            </p:extLst>
          </p:nvPr>
        </p:nvGraphicFramePr>
        <p:xfrm>
          <a:off x="1530000" y="1080000"/>
          <a:ext cx="10080155" cy="532799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0155">
                  <a:extLst>
                    <a:ext uri="{9D8B030D-6E8A-4147-A177-3AD203B41FA5}">
                      <a16:colId xmlns:a16="http://schemas.microsoft.com/office/drawing/2014/main" val="3881260760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3884816191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3744818043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4074648696"/>
                    </a:ext>
                  </a:extLst>
                </a:gridCol>
              </a:tblGrid>
              <a:tr h="253714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1103952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BICZÓ GÁBOR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kulturális antropológia, társadalomfilozófia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2003-2006 / 2011-2014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6733203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 SÁNDOR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nehézion-és plazmafizika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 / 2003-2006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4527281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BIRÓ TAMÁS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sejt-és molekuláris 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 / 2007-2010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9586338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BÍRÓ TIBOR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vízgazdálkodás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2780161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BOCSI VERONIKA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felsőoktatás kutatás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2806232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BODA PÁL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közösségökológia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9897906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BÓDI KATALIN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filológia,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37450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BÓDI VIKTOR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algebra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3900351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BODNÁR ANDREA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2003-2006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650089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BODROGI FERENC MÁTÉ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irodalom- és kultúratudományok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648836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BODZÁS SÁNDOR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gyártástechnológia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konstrukció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3316960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BORATKÓ ANITA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orvostudomány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2971558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BORBÁS ANIKÓ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szerves kémia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902181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BORBÉLY </a:t>
                      </a:r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ATTILA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experimentális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és klinikai kar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2009-2012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7692746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BORBÉLY SZILÁRD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irodalomtörténet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1999-2000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1592152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BORICS GÁBOR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algológia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2006-2009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2579602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BOROS ZOLTÁN GÁBOR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matematikai tudomány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104288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BOROSS PÉTER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retrovirális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biokémia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2008-2009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8894385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BRAUN MIHÁLY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környezet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analitika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754825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BUDAI ISTVÁN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zárt cellás szilárd hab és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emulziók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9093399"/>
                  </a:ext>
                </a:extLst>
              </a:tr>
            </a:tbl>
          </a:graphicData>
        </a:graphic>
      </p:graphicFrame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sp>
        <p:nvSpPr>
          <p:cNvPr id="14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64503"/>
              </p:ext>
            </p:extLst>
          </p:nvPr>
        </p:nvGraphicFramePr>
        <p:xfrm>
          <a:off x="1530000" y="1080000"/>
          <a:ext cx="10080000" cy="532799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673898537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2918901698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106686419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4049719460"/>
                    </a:ext>
                  </a:extLst>
                </a:gridCol>
              </a:tblGrid>
              <a:tr h="253714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6951048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BUGLYÓ PÉTER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biokoordinációs</a:t>
                      </a:r>
                      <a:r>
                        <a:rPr lang="hu-H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kémia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 / 2003-2006</a:t>
                      </a:r>
                      <a:endParaRPr lang="hu-HU" sz="1600" b="0" i="0" u="none" strike="noStrike" dirty="0" smtClean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920385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BUZÁS FERENC EDE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vállalati gazdaságtan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1998-1999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8138391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CZEGLÉDI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PÁL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intézményi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közgazdaságtan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2010-2013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667795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CZIFRA GABRIELLA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sejt-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és molekuláris biológia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2009-2012 / 2017-2020</a:t>
                      </a:r>
                      <a:endParaRPr lang="hu-HU" sz="1600" b="0" i="0" u="none" strike="noStrike" dirty="0" smtClean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6413070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CZIMMERER ZSOLT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makrofág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és </a:t>
                      </a:r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epigenetika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781219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CZURIGA DÁNIEL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onkokardiológia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2016-2019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479690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CSÁKY IMRE</a:t>
                      </a:r>
                      <a:endParaRPr lang="hu-HU" sz="1600" b="0" i="0" u="none" strike="noStrike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épületgépészet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2018-2021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424100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CSARNOVICS ISTVÁN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anyagtudomány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fotonika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plazmaspektroszkópia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hu-HU" sz="1600" b="0" i="0" u="none" strike="noStrike" dirty="0">
                        <a:solidFill>
                          <a:srgbClr val="D7AE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42827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CSATÁR PÉTER DEZSŐ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kognitív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nyelvészet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456529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CSÁVÁS MAGDOLNA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szénhidrátkémia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antibiotikumkémia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4866742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CSERHÁTI CSABA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anyagtudomány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2003-2006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1429400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CSIGE LÓRÁNT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/ 2017-2020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017453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CSOMA ESZTER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virológia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mikrobiológia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2701426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CSOMÓS GYÖRGY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társadalomföldrajz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6958820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CSORBA DÁVID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régi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irodalom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1072388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CSŐSZ ÉVA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biomarker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kutatás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658417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CSUBÁK MÁRIA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talajtan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5412690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CSUTAK ADRIENNE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szemészet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916401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CSŰRY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szövegnyelvészet, pragmatika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6404745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DAJNOKI ZSOLT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bőrgyógyászati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6290675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825446"/>
              </p:ext>
            </p:extLst>
          </p:nvPr>
        </p:nvGraphicFramePr>
        <p:xfrm>
          <a:off x="1530000" y="1080000"/>
          <a:ext cx="10098000" cy="532799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3326494162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4070604807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934966954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410012129"/>
                    </a:ext>
                  </a:extLst>
                </a:gridCol>
              </a:tblGrid>
              <a:tr h="253714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544032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DAMJANOVICH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membrán biofizika, immunológia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5938466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DÁNÉ VERONKA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társadalomtörténet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336042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DÁVID IMRE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pedagógiai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pszichológia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120733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DEÁK BALÁZS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növényökológia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4254996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DEBRECZENI ÁKOS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bányászat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311522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DITRÓI FERENC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alkalmazott magfizika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2003-2006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165286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DOBÓ NAGY CSABA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stomatológia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endodontia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463971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DOBOS ATTILA CSABA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növénytermesztés, földművelés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389389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DÓCZI RITA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3698898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DÓCZY-BODNÁR ANDREA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sejtbiofizika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115485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DOCSA TIBOR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elméleti orvostudományok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912983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DULEBA SZABOLCS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közlekedésgazdaságtan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1714586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ELEKES ZOLTÁN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834770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EMRI MIKLÓS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orvosi képfeldolgozás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8492277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EMRI TAMÁS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mikrobiális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fiziológia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2003-2006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172980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ENGLER ÁGNES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nevelésszociológia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716795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ERDÉLYI ZOLTÁN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anyagtudomány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2004-2007 / 2009-2012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1885614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ERDŐS MELINDA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500469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FÁBIÁN GERGELY ZSOLT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szociológia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3515555"/>
                  </a:ext>
                </a:extLst>
              </a:tr>
              <a:tr h="2537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FAGYAS MIKLÓS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klinikai orvostudományok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3424484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095768"/>
              </p:ext>
            </p:extLst>
          </p:nvPr>
        </p:nvGraphicFramePr>
        <p:xfrm>
          <a:off x="1530000" y="1080000"/>
          <a:ext cx="10097326" cy="53279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7326">
                  <a:extLst>
                    <a:ext uri="{9D8B030D-6E8A-4147-A177-3AD203B41FA5}">
                      <a16:colId xmlns:a16="http://schemas.microsoft.com/office/drawing/2014/main" val="2812738885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30576652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1853542207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620900850"/>
                    </a:ext>
                  </a:extLst>
                </a:gridCol>
              </a:tblGrid>
              <a:tr h="239138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364612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FAZAKAS GERGELY TAMÁS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irodalomtudomány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536347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FAZEKAS ATTILA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képfeldolgozás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766296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FEHÉR KRISZTINA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NMR spektroszkópia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673090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FEKETE ERZSÉBET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mikrobiális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biotechnológia,</a:t>
                      </a:r>
                      <a:r>
                        <a:rPr lang="hu-H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RNS biológia,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splicing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2009-2012 / 2018-2021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080646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FELFÖLDI JÁNOS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kertészeti ökonómia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és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agrobusiness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014706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FELSZEGHY SZABOLCS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fogorvosi tud./ klinikai-multidiszciplináris tud.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 / 2014-2015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53953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FENYVES VERONIKA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gazdálkodás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szervezéstudomány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151687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FENYVESI FERENC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gyógyszertechnológia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753645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FÉZER TAMÁS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polgári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17428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FIGULA ÁGOTA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algebra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és geometria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307460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FODOR JÁNOS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élettan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4700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FODOR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alkotmányjog / környezetjog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 / 2013-2016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90316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FODOR PÉTER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irodalom-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kultúra- és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filmtudomány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656621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FORGÁCS ATTILA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szociálpszichológia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250994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FÜLÖP ZSOLT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nukleáris asztrofizika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 / 2004-2007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321579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GAÁLNÉ SZEGEDI ANDREA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klinikai immunológia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123907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GAÁL-SZABÓ PÉTER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amerikanisztika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660820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GÁSPÁR ATTILA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analitikai kémia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2005-2006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61967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GÁT GYÖRGY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diadikus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harmonikus analízis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479995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GILÁNYI ATTILA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analízis (függvényegyenletek)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0435670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15663"/>
              </p:ext>
            </p:extLst>
          </p:nvPr>
        </p:nvGraphicFramePr>
        <p:xfrm>
          <a:off x="1530000" y="1080000"/>
          <a:ext cx="10098000" cy="53279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1306164471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2179508684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303551796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615852931"/>
                    </a:ext>
                  </a:extLst>
                </a:gridCol>
              </a:tblGrid>
              <a:tr h="239138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104981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GÖNCZI MÓNIKA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orvosi 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953453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GRIGORSZKY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 / 2007-2010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541765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GULYÁS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</a:t>
                      </a:r>
                      <a:r>
                        <a:rPr lang="hu-H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és molekulafizika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280567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GULYÁS LÁSZLÓ SZABOLCS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középkortudomány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764348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GYŐRFFY ERZSÉBET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nyelvtudomány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750810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GYÖRI JÁNOS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régi magyar irodalomtörténet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089991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GYŐRI ZSOLT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filmtudomány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045847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GYURCSIK BÉLA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biokoordinációs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kémia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431927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GYÜRKY GYÖRGY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nukleáris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asztrofizika / magfizika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 / 2006-2009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318318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HAJDU ANDRÁS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képfeldolgozás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893736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HAJDU ISTVÁN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kísérletes onkológia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749983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HAJDU LAJOS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számelmélet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 / 2004-2007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834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HAJDU PÉTER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 / 2016-2019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35907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HAJKÓ JÁNOS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szerves kémia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492640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HAJNAL ZSOLT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európai jog, polgári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357333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HALÁSZ GÁBOR JÓZSEF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 és molekula 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779560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HARANGI BALÁZS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orvosi képfeldolgozás és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gépi látás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496004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HEGEDŰS CSABA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molekuláris 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1061281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HEVESSY ZSUZSA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onkohematológia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827050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HOLB IMRE JÁNOS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növényvédelem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2002-2005 / 2007-2010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4285246"/>
                  </a:ext>
                </a:extLst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043138"/>
              </p:ext>
            </p:extLst>
          </p:nvPr>
        </p:nvGraphicFramePr>
        <p:xfrm>
          <a:off x="1530000" y="1080000"/>
          <a:ext cx="10098000" cy="53279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1674857335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661849910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3816269748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521636289"/>
                    </a:ext>
                  </a:extLst>
                </a:gridCol>
              </a:tblGrid>
              <a:tr h="239138">
                <a:tc>
                  <a:txBody>
                    <a:bodyPr/>
                    <a:lstStyle/>
                    <a:p>
                      <a:pPr algn="ctr" fontAlgn="ctr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Ösztöndíjas neve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Tudományág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Bolyai ösztöndíjának időszaka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673719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HORVÁTH ANDREA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német kortárs irodalom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376354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HORVÁTH BALÁZS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elméleti orvostudományok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434399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HORVÁTH GÁBOR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algebra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472939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HORVÁTH LAJOS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fenomenológia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602503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HORVÁTH ROLAND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zoológia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6563360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HUNYADI MÁTYÁS DÉNES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2004-2007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002849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HUSZÁNK RÓBERT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sugárkémia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6501127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HUZSVAI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növénytermesztés, földművelés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2001-2004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1069179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ISPÁNY MÁRTON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idősorok analízise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307087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IVÁNYI ZSUZSANNA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kommunikációtudomány, konverzációtan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1998-2001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774543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JENEI ATTILA PÉTER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biofizika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 / 2006-2009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589785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JENEY VIKTÓRIA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érbetegségek kutatása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2005-2008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4414363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JENEY-TÓTH ANNAMÁRIA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társadalomtörténet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2005-2008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306046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JUHÁSZ CSABA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talajtan (környezeti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menedzsment)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2000-2003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8791435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JUHÁSZ LÁSZLÓ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szerves kémia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2009-2012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491561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JUHÁSZ TAMÁS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orvosi tudományok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4880524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JUHÁSZ ZOLTÁN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 - molekula ütközések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3650432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KÁLAI SÁNDOR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irodalom- és médiatörténet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8392506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KÁLLAY CSILLA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bioszervetlen kémia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377028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KÁLMÁN FERENC KRISZTIÁN</a:t>
                      </a:r>
                      <a:endParaRPr lang="hu-HU" sz="1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kémiai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 / koordinációs kémia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2015-2019 / </a:t>
                      </a: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1820498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0" y="72000"/>
            <a:ext cx="1089600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86"/>
            <a:ext cx="1440000" cy="14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800000" y="360000"/>
            <a:ext cx="954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év Bolyai díjasai az MTA DAB régiójában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3406</Words>
  <Application>Microsoft Office PowerPoint</Application>
  <PresentationFormat>Szélesvásznú</PresentationFormat>
  <Paragraphs>1684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Office-téma</vt:lpstr>
      <vt:lpstr>25 év Bolyai díjasai az MTA DAB régiójában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Kronberg Kármen</dc:creator>
  <cp:lastModifiedBy>Kronberg Kármen</cp:lastModifiedBy>
  <cp:revision>121</cp:revision>
  <dcterms:created xsi:type="dcterms:W3CDTF">2022-04-19T11:31:47Z</dcterms:created>
  <dcterms:modified xsi:type="dcterms:W3CDTF">2022-05-11T06:51:48Z</dcterms:modified>
</cp:coreProperties>
</file>