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3"/>
  </p:notesMasterIdLst>
  <p:sldIdLst>
    <p:sldId id="256" r:id="rId2"/>
    <p:sldId id="445" r:id="rId3"/>
    <p:sldId id="448" r:id="rId4"/>
    <p:sldId id="434" r:id="rId5"/>
    <p:sldId id="452" r:id="rId6"/>
    <p:sldId id="446" r:id="rId7"/>
    <p:sldId id="453" r:id="rId8"/>
    <p:sldId id="447" r:id="rId9"/>
    <p:sldId id="476" r:id="rId10"/>
    <p:sldId id="481" r:id="rId11"/>
    <p:sldId id="456" r:id="rId12"/>
    <p:sldId id="455" r:id="rId13"/>
    <p:sldId id="471" r:id="rId14"/>
    <p:sldId id="454" r:id="rId15"/>
    <p:sldId id="489" r:id="rId16"/>
    <p:sldId id="457" r:id="rId17"/>
    <p:sldId id="459" r:id="rId18"/>
    <p:sldId id="479" r:id="rId19"/>
    <p:sldId id="486" r:id="rId20"/>
    <p:sldId id="485" r:id="rId21"/>
    <p:sldId id="468" r:id="rId22"/>
    <p:sldId id="463" r:id="rId23"/>
    <p:sldId id="483" r:id="rId24"/>
    <p:sldId id="464" r:id="rId25"/>
    <p:sldId id="466" r:id="rId26"/>
    <p:sldId id="467" r:id="rId27"/>
    <p:sldId id="488" r:id="rId28"/>
    <p:sldId id="477" r:id="rId29"/>
    <p:sldId id="407" r:id="rId30"/>
    <p:sldId id="472" r:id="rId31"/>
    <p:sldId id="312" r:id="rId32"/>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mn-cs"/>
      </a:defRPr>
    </a:lvl2pPr>
    <a:lvl3pPr marL="914400" algn="l" defTabSz="457200" rtl="0" fontAlgn="base">
      <a:spcBef>
        <a:spcPct val="0"/>
      </a:spcBef>
      <a:spcAft>
        <a:spcPct val="0"/>
      </a:spcAft>
      <a:defRPr kern="1200">
        <a:solidFill>
          <a:schemeClr val="tx1"/>
        </a:solidFill>
        <a:latin typeface="Arial" charset="0"/>
        <a:ea typeface="+mn-ea"/>
        <a:cs typeface="+mn-cs"/>
      </a:defRPr>
    </a:lvl3pPr>
    <a:lvl4pPr marL="1371600" algn="l" defTabSz="457200" rtl="0" fontAlgn="base">
      <a:spcBef>
        <a:spcPct val="0"/>
      </a:spcBef>
      <a:spcAft>
        <a:spcPct val="0"/>
      </a:spcAft>
      <a:defRPr kern="1200">
        <a:solidFill>
          <a:schemeClr val="tx1"/>
        </a:solidFill>
        <a:latin typeface="Arial" charset="0"/>
        <a:ea typeface="+mn-ea"/>
        <a:cs typeface="+mn-cs"/>
      </a:defRPr>
    </a:lvl4pPr>
    <a:lvl5pPr marL="1828800" algn="l" defTabSz="457200"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2C6"/>
    <a:srgbClr val="FFCCFF"/>
    <a:srgbClr val="F7F488"/>
    <a:srgbClr val="EAEA26"/>
    <a:srgbClr val="FF7C80"/>
    <a:srgbClr val="D296B4"/>
    <a:srgbClr val="C800C8"/>
    <a:srgbClr val="E7F6FF"/>
    <a:srgbClr val="C349AC"/>
    <a:srgbClr val="FFE5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4996" autoAdjust="0"/>
    <p:restoredTop sz="90263" autoAdjust="0"/>
  </p:normalViewPr>
  <p:slideViewPr>
    <p:cSldViewPr snapToGrid="0" snapToObjects="1">
      <p:cViewPr>
        <p:scale>
          <a:sx n="60" d="100"/>
          <a:sy n="60" d="100"/>
        </p:scale>
        <p:origin x="1464" y="28"/>
      </p:cViewPr>
      <p:guideLst>
        <p:guide orient="horz" pos="2160"/>
        <p:guide pos="2880"/>
      </p:guideLst>
    </p:cSldViewPr>
  </p:slideViewPr>
  <p:outlineViewPr>
    <p:cViewPr>
      <p:scale>
        <a:sx n="33" d="100"/>
        <a:sy n="33" d="100"/>
      </p:scale>
      <p:origin x="0" y="-2564"/>
    </p:cViewPr>
  </p:outlineViewPr>
  <p:notesTextViewPr>
    <p:cViewPr>
      <p:scale>
        <a:sx n="100" d="100"/>
        <a:sy n="100" d="100"/>
      </p:scale>
      <p:origin x="0" y="0"/>
    </p:cViewPr>
  </p:notesTextViewPr>
  <p:sorterViewPr>
    <p:cViewPr>
      <p:scale>
        <a:sx n="90" d="100"/>
        <a:sy n="9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hu-H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C33A82C-7FBF-469F-8B5E-22707000C941}" type="datetimeFigureOut">
              <a:rPr lang="hu-HU" smtClean="0"/>
              <a:t>2021. 03. 16.</a:t>
            </a:fld>
            <a:endParaRPr lang="hu-HU"/>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hu-H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u-H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hu-H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E96523-0CCF-4E4C-9EE9-772C7AE3C3DB}" type="slidenum">
              <a:rPr lang="hu-HU" smtClean="0"/>
              <a:t>‹#›</a:t>
            </a:fld>
            <a:endParaRPr lang="hu-HU"/>
          </a:p>
        </p:txBody>
      </p:sp>
    </p:spTree>
    <p:extLst>
      <p:ext uri="{BB962C8B-B14F-4D97-AF65-F5344CB8AC3E}">
        <p14:creationId xmlns:p14="http://schemas.microsoft.com/office/powerpoint/2010/main" val="18622775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keranews.org/health-science-tech" TargetMode="External"/><Relationship Id="rId7" Type="http://schemas.openxmlformats.org/officeDocument/2006/relationships/hyperlink" Target="mailto:?body=When%20Will%20Children%20Be%20Able%20To%20Get%20COVID-19%20Vaccines?%0a%0ahttps://www.keranews.org/health-science-tech/2021-03-14/when-will-children-be-able-to-get-covid-19-vaccines%0a%0aThe%20Pfizer%20vaccine%20already%20is%20cleared%20for%20use%20starting%20at%20age%2016.%20That%20means%20some%20high%20schoolers%20could%20get%20in%20line%20for%20those%20shots%20whenever%20they%20become%20eligible%20in%20their%20area,%20either%20because%20of%20a%20medical%20condition%20or%20once%20availability%20opens%20up." TargetMode="External"/><Relationship Id="rId2" Type="http://schemas.openxmlformats.org/officeDocument/2006/relationships/slide" Target="../slides/slide28.xml"/><Relationship Id="rId1" Type="http://schemas.openxmlformats.org/officeDocument/2006/relationships/notesMaster" Target="../notesMasters/notesMaster1.xml"/><Relationship Id="rId6" Type="http://schemas.openxmlformats.org/officeDocument/2006/relationships/hyperlink" Target="https://www.linkedin.com/shareArticle?url=https://www.keranews.org/health-science-tech/2021-03-14/when-will-children-be-able-to-get-covid-19-vaccines&amp;mini=true&amp;title=When%20Will%20Children%20Be%20Able%20To%20Get%20COVID-19%20Vaccines?&amp;summary=The%20Pfizer%20vaccine%20already%20is%20cleared%20for%20use%20starting%20at%20age%2016.%20That%20means%20some%20high%20schoolers%20could%20get%20in%20line%20for%20those%20shots%20whenever%20they%20become%20eligible%20in%20their%20area,%20either%20because%20of%20a%20medical%20condition%20or%20once%20availability%20opens%20up.&amp;source=KERA" TargetMode="External"/><Relationship Id="rId5" Type="http://schemas.openxmlformats.org/officeDocument/2006/relationships/hyperlink" Target="https://twitter.com/intent/tweet?url=https://www.keranews.org/health-science-tech/2021-03-14/when-will-children-be-able-to-get-covid-19-vaccines&amp;text=When%20Will%20Children%20Be%20Able%20To%20Get%20COVID-19%20Vaccines?" TargetMode="External"/><Relationship Id="rId4" Type="http://schemas.openxmlformats.org/officeDocument/2006/relationships/hyperlink" Target="https://www.facebook.com/dialog/share?app_id=310883543495549&amp;display=popup&amp;href=https://www.keranews.org/health-science-tech/2021-03-14/when-will-children-be-able-to-get-covid-19-vaccines"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keranews.org/health-science-tech" TargetMode="External"/><Relationship Id="rId7" Type="http://schemas.openxmlformats.org/officeDocument/2006/relationships/hyperlink" Target="mailto:?body=When%20Will%20Children%20Be%20Able%20To%20Get%20COVID-19%20Vaccines?%0a%0ahttps://www.keranews.org/health-science-tech/2021-03-14/when-will-children-be-able-to-get-covid-19-vaccines%0a%0aThe%20Pfizer%20vaccine%20already%20is%20cleared%20for%20use%20starting%20at%20age%2016.%20That%20means%20some%20high%20schoolers%20could%20get%20in%20line%20for%20those%20shots%20whenever%20they%20become%20eligible%20in%20their%20area,%20either%20because%20of%20a%20medical%20condition%20or%20once%20availability%20opens%20up." TargetMode="External"/><Relationship Id="rId2" Type="http://schemas.openxmlformats.org/officeDocument/2006/relationships/slide" Target="../slides/slide29.xml"/><Relationship Id="rId1" Type="http://schemas.openxmlformats.org/officeDocument/2006/relationships/notesMaster" Target="../notesMasters/notesMaster1.xml"/><Relationship Id="rId6" Type="http://schemas.openxmlformats.org/officeDocument/2006/relationships/hyperlink" Target="https://www.linkedin.com/shareArticle?url=https://www.keranews.org/health-science-tech/2021-03-14/when-will-children-be-able-to-get-covid-19-vaccines&amp;mini=true&amp;title=When%20Will%20Children%20Be%20Able%20To%20Get%20COVID-19%20Vaccines?&amp;summary=The%20Pfizer%20vaccine%20already%20is%20cleared%20for%20use%20starting%20at%20age%2016.%20That%20means%20some%20high%20schoolers%20could%20get%20in%20line%20for%20those%20shots%20whenever%20they%20become%20eligible%20in%20their%20area,%20either%20because%20of%20a%20medical%20condition%20or%20once%20availability%20opens%20up.&amp;source=KERA" TargetMode="External"/><Relationship Id="rId5" Type="http://schemas.openxmlformats.org/officeDocument/2006/relationships/hyperlink" Target="https://twitter.com/intent/tweet?url=https://www.keranews.org/health-science-tech/2021-03-14/when-will-children-be-able-to-get-covid-19-vaccines&amp;text=When%20Will%20Children%20Be%20Able%20To%20Get%20COVID-19%20Vaccines?" TargetMode="External"/><Relationship Id="rId4" Type="http://schemas.openxmlformats.org/officeDocument/2006/relationships/hyperlink" Target="https://www.facebook.com/dialog/share?app_id=310883543495549&amp;display=popup&amp;href=https://www.keranews.org/health-science-tech/2021-03-14/when-will-children-be-able-to-get-covid-19-vaccines"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10"/>
          </p:nvPr>
        </p:nvSpPr>
        <p:spPr/>
        <p:txBody>
          <a:bodyPr/>
          <a:lstStyle/>
          <a:p>
            <a:fld id="{C6E96523-0CCF-4E4C-9EE9-772C7AE3C3DB}" type="slidenum">
              <a:rPr lang="hu-HU" smtClean="0"/>
              <a:t>4</a:t>
            </a:fld>
            <a:endParaRPr lang="hu-HU"/>
          </a:p>
        </p:txBody>
      </p:sp>
    </p:spTree>
    <p:extLst>
      <p:ext uri="{BB962C8B-B14F-4D97-AF65-F5344CB8AC3E}">
        <p14:creationId xmlns:p14="http://schemas.microsoft.com/office/powerpoint/2010/main" val="17407177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10"/>
          </p:nvPr>
        </p:nvSpPr>
        <p:spPr/>
        <p:txBody>
          <a:bodyPr/>
          <a:lstStyle/>
          <a:p>
            <a:fld id="{C6E96523-0CCF-4E4C-9EE9-772C7AE3C3DB}" type="slidenum">
              <a:rPr lang="hu-HU" smtClean="0"/>
              <a:t>5</a:t>
            </a:fld>
            <a:endParaRPr lang="hu-HU"/>
          </a:p>
        </p:txBody>
      </p:sp>
    </p:spTree>
    <p:extLst>
      <p:ext uri="{BB962C8B-B14F-4D97-AF65-F5344CB8AC3E}">
        <p14:creationId xmlns:p14="http://schemas.microsoft.com/office/powerpoint/2010/main" val="38602635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10"/>
          </p:nvPr>
        </p:nvSpPr>
        <p:spPr/>
        <p:txBody>
          <a:bodyPr/>
          <a:lstStyle/>
          <a:p>
            <a:fld id="{C6E96523-0CCF-4E4C-9EE9-772C7AE3C3DB}" type="slidenum">
              <a:rPr lang="hu-HU" smtClean="0"/>
              <a:t>8</a:t>
            </a:fld>
            <a:endParaRPr lang="hu-HU"/>
          </a:p>
        </p:txBody>
      </p:sp>
    </p:spTree>
    <p:extLst>
      <p:ext uri="{BB962C8B-B14F-4D97-AF65-F5344CB8AC3E}">
        <p14:creationId xmlns:p14="http://schemas.microsoft.com/office/powerpoint/2010/main" val="9984345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pPr fontAlgn="base"/>
            <a:r>
              <a:rPr lang="hu-HU" sz="1200" b="0" i="0" kern="1200" dirty="0" smtClean="0">
                <a:solidFill>
                  <a:schemeClr val="tx1"/>
                </a:solidFill>
                <a:effectLst/>
                <a:latin typeface="+mn-lt"/>
                <a:ea typeface="+mn-ea"/>
                <a:cs typeface="+mn-cs"/>
              </a:rPr>
              <a:t>A koronavírusok csoportja egy óriási víruscsoport. A tengeri emlősökétől a madarakén át az emberek szervezetéig jelen van. Több ezerféle koronavírust ismerünk. A legtöbbféle koronavírust a denevérek őrzik, akikből szintén van 1300-féle. A csoportokon belül lefelé haladva eljutunk a SARS-szerű béta-koronavírusokig, itt bukkant fel a legújabb tag, a SARS-CoV-2-es.</a:t>
            </a:r>
          </a:p>
          <a:p>
            <a:pPr fontAlgn="base"/>
            <a:r>
              <a:rPr lang="hu-HU" sz="1200" b="1" i="0" kern="1200" dirty="0" smtClean="0">
                <a:solidFill>
                  <a:schemeClr val="tx1"/>
                </a:solidFill>
                <a:effectLst/>
                <a:latin typeface="+mn-lt"/>
                <a:ea typeface="+mn-ea"/>
                <a:cs typeface="+mn-cs"/>
              </a:rPr>
              <a:t>Ez egy koronavírustörzs?</a:t>
            </a:r>
            <a:endParaRPr lang="hu-HU" sz="1200" b="0" i="0" kern="1200" dirty="0" smtClean="0">
              <a:solidFill>
                <a:schemeClr val="tx1"/>
              </a:solidFill>
              <a:effectLst/>
              <a:latin typeface="+mn-lt"/>
              <a:ea typeface="+mn-ea"/>
              <a:cs typeface="+mn-cs"/>
            </a:endParaRPr>
          </a:p>
          <a:p>
            <a:pPr fontAlgn="base"/>
            <a:r>
              <a:rPr lang="hu-HU" sz="1200" b="0" i="0" kern="1200" dirty="0" smtClean="0">
                <a:solidFill>
                  <a:schemeClr val="tx1"/>
                </a:solidFill>
                <a:effectLst/>
                <a:latin typeface="+mn-lt"/>
                <a:ea typeface="+mn-ea"/>
                <a:cs typeface="+mn-cs"/>
              </a:rPr>
              <a:t>A koronavírus-csoporton belül egy új faj, ezért nem ismeri az emberi immunrendszer. A legközelebbi, emberhez köthető ismert rokona az eredeti, 2002-ben tomboló SARS-vírus, ezért kapta a CoV-2-es nevet.</a:t>
            </a:r>
          </a:p>
          <a:p>
            <a:endParaRPr lang="hu-HU" dirty="0"/>
          </a:p>
        </p:txBody>
      </p:sp>
      <p:sp>
        <p:nvSpPr>
          <p:cNvPr id="4" name="Dia számának helye 3"/>
          <p:cNvSpPr>
            <a:spLocks noGrp="1"/>
          </p:cNvSpPr>
          <p:nvPr>
            <p:ph type="sldNum" sz="quarter" idx="10"/>
          </p:nvPr>
        </p:nvSpPr>
        <p:spPr/>
        <p:txBody>
          <a:bodyPr/>
          <a:lstStyle/>
          <a:p>
            <a:fld id="{C6E96523-0CCF-4E4C-9EE9-772C7AE3C3DB}" type="slidenum">
              <a:rPr lang="hu-HU" smtClean="0"/>
              <a:t>9</a:t>
            </a:fld>
            <a:endParaRPr lang="hu-HU"/>
          </a:p>
        </p:txBody>
      </p:sp>
    </p:spTree>
    <p:extLst>
      <p:ext uri="{BB962C8B-B14F-4D97-AF65-F5344CB8AC3E}">
        <p14:creationId xmlns:p14="http://schemas.microsoft.com/office/powerpoint/2010/main" val="38315266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sz="1200" b="0" i="0" kern="1200" dirty="0" smtClean="0">
                <a:solidFill>
                  <a:schemeClr val="tx1"/>
                </a:solidFill>
                <a:effectLst/>
                <a:latin typeface="+mn-lt"/>
                <a:ea typeface="+mn-ea"/>
                <a:cs typeface="+mn-cs"/>
              </a:rPr>
              <a:t>A szervezetünket felépítő sejtek feladatuknak megfelelően különböző alakúak és méretűek (1. ábra).</a:t>
            </a:r>
          </a:p>
          <a:p>
            <a:r>
              <a:rPr lang="hu-HU" sz="1200" b="0" i="0" kern="1200" dirty="0" smtClean="0">
                <a:solidFill>
                  <a:schemeClr val="tx1"/>
                </a:solidFill>
                <a:effectLst/>
                <a:latin typeface="+mn-lt"/>
                <a:ea typeface="+mn-ea"/>
                <a:cs typeface="+mn-cs"/>
              </a:rPr>
              <a:t>A </a:t>
            </a:r>
            <a:r>
              <a:rPr lang="hu-HU" sz="1200" b="1" i="0" kern="1200" dirty="0" smtClean="0">
                <a:solidFill>
                  <a:schemeClr val="tx1"/>
                </a:solidFill>
                <a:effectLst/>
                <a:latin typeface="+mn-lt"/>
                <a:ea typeface="+mn-ea"/>
                <a:cs typeface="+mn-cs"/>
              </a:rPr>
              <a:t>sejt</a:t>
            </a:r>
            <a:r>
              <a:rPr lang="hu-HU" sz="1200" b="0" i="0" kern="1200" dirty="0" smtClean="0">
                <a:solidFill>
                  <a:schemeClr val="tx1"/>
                </a:solidFill>
                <a:effectLst/>
                <a:latin typeface="+mn-lt"/>
                <a:ea typeface="+mn-ea"/>
                <a:cs typeface="+mn-cs"/>
              </a:rPr>
              <a:t> az élővilág legkisebb, önálló életre képes egysége. Az előző mondat végén lévő pont méretű kis gömbben több száz átlagos nagyságú sejt férne el.</a:t>
            </a:r>
          </a:p>
          <a:p>
            <a:r>
              <a:rPr lang="hu-HU" sz="1200" b="0" i="0" kern="1200" dirty="0" smtClean="0">
                <a:solidFill>
                  <a:schemeClr val="tx1"/>
                </a:solidFill>
                <a:effectLst/>
                <a:latin typeface="+mn-lt"/>
                <a:ea typeface="+mn-ea"/>
                <a:cs typeface="+mn-cs"/>
              </a:rPr>
              <a:t>Sejtjeink alakját működésük határozza meg. Idegsejtjeink hosszabb-rövidebb nyúlványokat tartalmaznak, így továbbítják a szervezetünket ért hatásokat. Bőrünk felső rétegének sejtjei védelmezően szorosan illeszkednek egymáshoz. Vérünk fehérvérsejtjei védenek a betegséget okozó vírusok, baktériumok ellen, vörösvérsejtjei pedig szállítják a tüdőben felvett oxigént. Izmaink hosszúkás sejtjei képesek megrövidülni, majd megnyúlni, és ezáltal mozgatni a csontokat.</a:t>
            </a:r>
          </a:p>
          <a:p>
            <a:r>
              <a:rPr lang="hu-HU" sz="1200" b="0" i="0" kern="1200" dirty="0" smtClean="0">
                <a:solidFill>
                  <a:schemeClr val="tx1"/>
                </a:solidFill>
                <a:effectLst/>
                <a:latin typeface="+mn-lt"/>
                <a:ea typeface="+mn-ea"/>
                <a:cs typeface="+mn-cs"/>
              </a:rPr>
              <a:t>Sejtjeinket </a:t>
            </a:r>
            <a:r>
              <a:rPr lang="hu-HU" sz="1200" b="1" i="0" kern="1200" dirty="0" smtClean="0">
                <a:solidFill>
                  <a:schemeClr val="tx1"/>
                </a:solidFill>
                <a:effectLst/>
                <a:latin typeface="+mn-lt"/>
                <a:ea typeface="+mn-ea"/>
                <a:cs typeface="+mn-cs"/>
              </a:rPr>
              <a:t>sejtalkotók</a:t>
            </a:r>
            <a:r>
              <a:rPr lang="hu-HU" sz="1200" b="0" i="0" kern="1200" dirty="0" smtClean="0">
                <a:solidFill>
                  <a:schemeClr val="tx1"/>
                </a:solidFill>
                <a:effectLst/>
                <a:latin typeface="+mn-lt"/>
                <a:ea typeface="+mn-ea"/>
                <a:cs typeface="+mn-cs"/>
              </a:rPr>
              <a:t> építik fel (5. ábra). A sejthártya határolja, védi a sejtet. A sejtplazma kitölti a sejt belsejét, anyagcsere-folyamatok színhelye. A sejtmag irányítja a sejt működését, osztódását.</a:t>
            </a:r>
            <a:endParaRPr lang="hu-HU" dirty="0"/>
          </a:p>
        </p:txBody>
      </p:sp>
      <p:sp>
        <p:nvSpPr>
          <p:cNvPr id="4" name="Dia számának helye 3"/>
          <p:cNvSpPr>
            <a:spLocks noGrp="1"/>
          </p:cNvSpPr>
          <p:nvPr>
            <p:ph type="sldNum" sz="quarter" idx="10"/>
          </p:nvPr>
        </p:nvSpPr>
        <p:spPr/>
        <p:txBody>
          <a:bodyPr/>
          <a:lstStyle/>
          <a:p>
            <a:fld id="{B210B11E-05FB-4052-A5EC-ED1EF28A69E3}" type="slidenum">
              <a:rPr lang="hu-HU" smtClean="0"/>
              <a:t>14</a:t>
            </a:fld>
            <a:endParaRPr lang="hu-HU"/>
          </a:p>
        </p:txBody>
      </p:sp>
    </p:spTree>
    <p:extLst>
      <p:ext uri="{BB962C8B-B14F-4D97-AF65-F5344CB8AC3E}">
        <p14:creationId xmlns:p14="http://schemas.microsoft.com/office/powerpoint/2010/main" val="3063272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10"/>
          </p:nvPr>
        </p:nvSpPr>
        <p:spPr/>
        <p:txBody>
          <a:bodyPr/>
          <a:lstStyle/>
          <a:p>
            <a:fld id="{C6E96523-0CCF-4E4C-9EE9-772C7AE3C3DB}" type="slidenum">
              <a:rPr lang="hu-HU" smtClean="0"/>
              <a:t>20</a:t>
            </a:fld>
            <a:endParaRPr lang="hu-HU"/>
          </a:p>
        </p:txBody>
      </p:sp>
    </p:spTree>
    <p:extLst>
      <p:ext uri="{BB962C8B-B14F-4D97-AF65-F5344CB8AC3E}">
        <p14:creationId xmlns:p14="http://schemas.microsoft.com/office/powerpoint/2010/main" val="26894211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en-US" dirty="0" smtClean="0">
                <a:effectLst/>
              </a:rPr>
              <a:t>KERA</a:t>
            </a:r>
          </a:p>
          <a:p>
            <a:r>
              <a:rPr lang="en-US" b="1" dirty="0" smtClean="0">
                <a:effectLst/>
              </a:rPr>
              <a:t>BBC </a:t>
            </a:r>
            <a:r>
              <a:rPr lang="en-US" b="1" dirty="0" err="1" smtClean="0">
                <a:effectLst/>
              </a:rPr>
              <a:t>Newshour</a:t>
            </a:r>
            <a:endParaRPr lang="en-US" b="1" dirty="0" smtClean="0">
              <a:effectLst/>
            </a:endParaRPr>
          </a:p>
          <a:p>
            <a:r>
              <a:rPr lang="en-US" sz="1200" kern="1200" cap="all" dirty="0" smtClean="0">
                <a:solidFill>
                  <a:schemeClr val="tx1"/>
                </a:solidFill>
                <a:effectLst/>
                <a:latin typeface="+mn-lt"/>
                <a:ea typeface="+mn-ea"/>
                <a:cs typeface="+mn-cs"/>
              </a:rPr>
              <a:t>NEXT UP:</a:t>
            </a:r>
            <a:r>
              <a:rPr lang="en-US" sz="1200" kern="1200" dirty="0" smtClean="0">
                <a:solidFill>
                  <a:schemeClr val="tx1"/>
                </a:solidFill>
                <a:effectLst/>
                <a:latin typeface="+mn-lt"/>
                <a:ea typeface="+mn-ea"/>
                <a:cs typeface="+mn-cs"/>
              </a:rPr>
              <a:t>10:00 </a:t>
            </a:r>
            <a:r>
              <a:rPr lang="en-US" sz="1200" kern="1200" dirty="0" err="1" smtClean="0">
                <a:solidFill>
                  <a:schemeClr val="tx1"/>
                </a:solidFill>
                <a:effectLst/>
                <a:latin typeface="+mn-lt"/>
                <a:ea typeface="+mn-ea"/>
                <a:cs typeface="+mn-cs"/>
              </a:rPr>
              <a:t>AMTexas</a:t>
            </a:r>
            <a:r>
              <a:rPr lang="en-US" sz="1200" kern="1200" dirty="0" smtClean="0">
                <a:solidFill>
                  <a:schemeClr val="tx1"/>
                </a:solidFill>
                <a:effectLst/>
                <a:latin typeface="+mn-lt"/>
                <a:ea typeface="+mn-ea"/>
                <a:cs typeface="+mn-cs"/>
              </a:rPr>
              <a:t> Standard</a:t>
            </a:r>
          </a:p>
          <a:p>
            <a:r>
              <a:rPr lang="en-US" dirty="0" smtClean="0">
                <a:effectLst/>
              </a:rPr>
              <a:t>All Streams</a:t>
            </a:r>
          </a:p>
          <a:p>
            <a:r>
              <a:rPr lang="en-US" sz="1200" b="1" i="0" u="none" strike="noStrike" kern="1200" dirty="0" smtClean="0">
                <a:solidFill>
                  <a:schemeClr val="tx1"/>
                </a:solidFill>
                <a:effectLst/>
                <a:latin typeface="+mn-lt"/>
                <a:ea typeface="+mn-ea"/>
                <a:cs typeface="+mn-cs"/>
                <a:hlinkClick r:id="rId3"/>
              </a:rPr>
              <a:t>Health/Science/Tech</a:t>
            </a:r>
            <a:endParaRPr lang="en-US" sz="1200" b="1" i="0" kern="1200" dirty="0" smtClean="0">
              <a:solidFill>
                <a:schemeClr val="tx1"/>
              </a:solidFill>
              <a:effectLst/>
              <a:latin typeface="+mn-lt"/>
              <a:ea typeface="+mn-ea"/>
              <a:cs typeface="+mn-cs"/>
            </a:endParaRPr>
          </a:p>
          <a:p>
            <a:r>
              <a:rPr lang="en-US" sz="1200" b="1" i="0" kern="1200" dirty="0" smtClean="0">
                <a:solidFill>
                  <a:schemeClr val="tx1"/>
                </a:solidFill>
                <a:effectLst/>
                <a:latin typeface="+mn-lt"/>
                <a:ea typeface="+mn-ea"/>
                <a:cs typeface="+mn-cs"/>
              </a:rPr>
              <a:t>When Will Children Be Able To Get COVID-19 Vaccines?</a:t>
            </a:r>
          </a:p>
          <a:p>
            <a:r>
              <a:rPr lang="en-US" sz="1200" b="1" i="0" kern="1200" cap="all" dirty="0" smtClean="0">
                <a:solidFill>
                  <a:schemeClr val="tx1"/>
                </a:solidFill>
                <a:effectLst/>
                <a:latin typeface="+mn-lt"/>
                <a:ea typeface="+mn-ea"/>
                <a:cs typeface="+mn-cs"/>
              </a:rPr>
              <a:t>KERA | By Associated Press</a:t>
            </a:r>
          </a:p>
          <a:p>
            <a:pPr latinLnBrk="0"/>
            <a:r>
              <a:rPr lang="en-US" sz="1200" b="0" i="0" kern="1200" dirty="0" smtClean="0">
                <a:solidFill>
                  <a:schemeClr val="tx1"/>
                </a:solidFill>
                <a:effectLst/>
                <a:latin typeface="+mn-lt"/>
                <a:ea typeface="+mn-ea"/>
                <a:cs typeface="+mn-cs"/>
              </a:rPr>
              <a:t>Published March 14, 2021 at 12:00 PM CDT</a:t>
            </a:r>
          </a:p>
          <a:p>
            <a:r>
              <a:rPr lang="en-US" sz="1200" b="0" i="0" u="none" strike="noStrike" kern="1200" dirty="0" smtClean="0">
                <a:solidFill>
                  <a:schemeClr val="tx1"/>
                </a:solidFill>
                <a:effectLst/>
                <a:latin typeface="+mn-lt"/>
                <a:ea typeface="+mn-ea"/>
                <a:cs typeface="+mn-cs"/>
                <a:hlinkClick r:id="rId4"/>
              </a:rPr>
              <a:t>Facebook</a:t>
            </a:r>
            <a:endParaRPr lang="en-US" sz="1200" b="0" i="0" kern="1200" dirty="0" smtClean="0">
              <a:solidFill>
                <a:schemeClr val="tx1"/>
              </a:solidFill>
              <a:effectLst/>
              <a:latin typeface="+mn-lt"/>
              <a:ea typeface="+mn-ea"/>
              <a:cs typeface="+mn-cs"/>
            </a:endParaRPr>
          </a:p>
          <a:p>
            <a:r>
              <a:rPr lang="en-US" sz="1200" b="0" i="0" u="none" strike="noStrike" kern="1200" dirty="0" smtClean="0">
                <a:solidFill>
                  <a:schemeClr val="tx1"/>
                </a:solidFill>
                <a:effectLst/>
                <a:latin typeface="+mn-lt"/>
                <a:ea typeface="+mn-ea"/>
                <a:cs typeface="+mn-cs"/>
                <a:hlinkClick r:id="rId5"/>
              </a:rPr>
              <a:t>Twitter</a:t>
            </a:r>
            <a:endParaRPr lang="en-US" sz="1200" b="0" i="0" kern="1200" dirty="0" smtClean="0">
              <a:solidFill>
                <a:schemeClr val="tx1"/>
              </a:solidFill>
              <a:effectLst/>
              <a:latin typeface="+mn-lt"/>
              <a:ea typeface="+mn-ea"/>
              <a:cs typeface="+mn-cs"/>
            </a:endParaRPr>
          </a:p>
          <a:p>
            <a:r>
              <a:rPr lang="en-US" sz="1200" b="0" i="0" u="none" strike="noStrike" kern="1200" dirty="0" smtClean="0">
                <a:solidFill>
                  <a:schemeClr val="tx1"/>
                </a:solidFill>
                <a:effectLst/>
                <a:latin typeface="+mn-lt"/>
                <a:ea typeface="+mn-ea"/>
                <a:cs typeface="+mn-cs"/>
                <a:hlinkClick r:id="rId6"/>
              </a:rPr>
              <a:t>LinkedIn</a:t>
            </a:r>
            <a:endParaRPr lang="en-US" sz="1200" b="0" i="0" kern="1200" dirty="0" smtClean="0">
              <a:solidFill>
                <a:schemeClr val="tx1"/>
              </a:solidFill>
              <a:effectLst/>
              <a:latin typeface="+mn-lt"/>
              <a:ea typeface="+mn-ea"/>
              <a:cs typeface="+mn-cs"/>
            </a:endParaRPr>
          </a:p>
          <a:p>
            <a:r>
              <a:rPr lang="en-US" sz="1200" b="0" i="0" u="none" strike="noStrike" kern="1200" dirty="0" smtClean="0">
                <a:solidFill>
                  <a:schemeClr val="tx1"/>
                </a:solidFill>
                <a:effectLst/>
                <a:latin typeface="+mn-lt"/>
                <a:ea typeface="+mn-ea"/>
                <a:cs typeface="+mn-cs"/>
                <a:hlinkClick r:id="rId7"/>
              </a:rPr>
              <a:t>Email</a:t>
            </a:r>
            <a:endParaRPr lang="en-US" sz="1200" b="0" i="0" kern="1200" dirty="0" smtClean="0">
              <a:solidFill>
                <a:schemeClr val="tx1"/>
              </a:solidFill>
              <a:effectLst/>
              <a:latin typeface="+mn-lt"/>
              <a:ea typeface="+mn-ea"/>
              <a:cs typeface="+mn-cs"/>
            </a:endParaRPr>
          </a:p>
          <a:p>
            <a:r>
              <a:rPr lang="en-US" sz="1200" b="0" i="1" kern="1200" dirty="0" smtClean="0">
                <a:solidFill>
                  <a:schemeClr val="tx1"/>
                </a:solidFill>
                <a:effectLst/>
                <a:latin typeface="+mn-lt"/>
                <a:ea typeface="+mn-ea"/>
                <a:cs typeface="+mn-cs"/>
              </a:rPr>
              <a:t>Peter Hamlin</a:t>
            </a:r>
          </a:p>
          <a:p>
            <a:r>
              <a:rPr lang="en-US" sz="1200" b="0" i="1" kern="1200" dirty="0" smtClean="0">
                <a:solidFill>
                  <a:schemeClr val="tx1"/>
                </a:solidFill>
                <a:effectLst/>
                <a:latin typeface="+mn-lt"/>
                <a:ea typeface="+mn-ea"/>
                <a:cs typeface="+mn-cs"/>
              </a:rPr>
              <a:t>/</a:t>
            </a:r>
          </a:p>
          <a:p>
            <a:r>
              <a:rPr lang="en-US" sz="1200" b="0" i="1" kern="1200" dirty="0" smtClean="0">
                <a:solidFill>
                  <a:schemeClr val="tx1"/>
                </a:solidFill>
                <a:effectLst/>
                <a:latin typeface="+mn-lt"/>
                <a:ea typeface="+mn-ea"/>
                <a:cs typeface="+mn-cs"/>
              </a:rPr>
              <a:t>Associated Press</a:t>
            </a:r>
          </a:p>
          <a:p>
            <a:r>
              <a:rPr lang="en-US" sz="1200" b="0" i="0" kern="1200" dirty="0" smtClean="0">
                <a:solidFill>
                  <a:schemeClr val="tx1"/>
                </a:solidFill>
                <a:effectLst/>
                <a:latin typeface="+mn-lt"/>
                <a:ea typeface="+mn-ea"/>
                <a:cs typeface="+mn-cs"/>
              </a:rPr>
              <a:t>When will children be able to get COVID-19 vaccines?</a:t>
            </a:r>
          </a:p>
          <a:p>
            <a:r>
              <a:rPr lang="en-US" sz="1200" b="0" i="0" kern="1200" dirty="0" smtClean="0">
                <a:solidFill>
                  <a:schemeClr val="tx1"/>
                </a:solidFill>
                <a:effectLst/>
                <a:latin typeface="+mn-lt"/>
                <a:ea typeface="+mn-ea"/>
                <a:cs typeface="+mn-cs"/>
              </a:rPr>
              <a:t>It depends on the child’s age, but some teenagers could be rolling up their sleeves before too long.</a:t>
            </a:r>
          </a:p>
          <a:p>
            <a:r>
              <a:rPr lang="en-US" sz="1200" b="0" i="0" kern="1200" dirty="0" smtClean="0">
                <a:solidFill>
                  <a:schemeClr val="tx1"/>
                </a:solidFill>
                <a:effectLst/>
                <a:latin typeface="+mn-lt"/>
                <a:ea typeface="+mn-ea"/>
                <a:cs typeface="+mn-cs"/>
              </a:rPr>
              <a:t>The Pfizer vaccine already is cleared for use starting at age 16. That means some high </a:t>
            </a:r>
            <a:r>
              <a:rPr lang="en-US" sz="1200" b="0" i="0" kern="1200" dirty="0" err="1" smtClean="0">
                <a:solidFill>
                  <a:schemeClr val="tx1"/>
                </a:solidFill>
                <a:effectLst/>
                <a:latin typeface="+mn-lt"/>
                <a:ea typeface="+mn-ea"/>
                <a:cs typeface="+mn-cs"/>
              </a:rPr>
              <a:t>schoolers</a:t>
            </a:r>
            <a:r>
              <a:rPr lang="en-US" sz="1200" b="0" i="0" kern="1200" dirty="0" smtClean="0">
                <a:solidFill>
                  <a:schemeClr val="tx1"/>
                </a:solidFill>
                <a:effectLst/>
                <a:latin typeface="+mn-lt"/>
                <a:ea typeface="+mn-ea"/>
                <a:cs typeface="+mn-cs"/>
              </a:rPr>
              <a:t> could get in line for those shots whenever they become eligible in their area, either because of a medical condition or once availability opens up.</a:t>
            </a:r>
          </a:p>
          <a:p>
            <a:r>
              <a:rPr lang="en-US" sz="1200" b="0" i="0" kern="1200" dirty="0" smtClean="0">
                <a:solidFill>
                  <a:schemeClr val="tx1"/>
                </a:solidFill>
                <a:effectLst/>
                <a:latin typeface="+mn-lt"/>
                <a:ea typeface="+mn-ea"/>
                <a:cs typeface="+mn-cs"/>
              </a:rPr>
              <a:t>Pfizer and </a:t>
            </a:r>
            <a:r>
              <a:rPr lang="en-US" sz="1200" b="0" i="0" kern="1200" dirty="0" err="1" smtClean="0">
                <a:solidFill>
                  <a:schemeClr val="tx1"/>
                </a:solidFill>
                <a:effectLst/>
                <a:latin typeface="+mn-lt"/>
                <a:ea typeface="+mn-ea"/>
                <a:cs typeface="+mn-cs"/>
              </a:rPr>
              <a:t>Moderna</a:t>
            </a:r>
            <a:r>
              <a:rPr lang="en-US" sz="1200" b="0" i="0" kern="1200" dirty="0" smtClean="0">
                <a:solidFill>
                  <a:schemeClr val="tx1"/>
                </a:solidFill>
                <a:effectLst/>
                <a:latin typeface="+mn-lt"/>
                <a:ea typeface="+mn-ea"/>
                <a:cs typeface="+mn-cs"/>
              </a:rPr>
              <a:t> both have completed enrollment for studies of children ages 12 and older, and expect to release the data over the summer. If regulators clear the results, younger teens likewise could start getting vaccinated once supply allows. The </a:t>
            </a:r>
            <a:r>
              <a:rPr lang="en-US" sz="1200" b="0" i="0" kern="1200" dirty="0" err="1" smtClean="0">
                <a:solidFill>
                  <a:schemeClr val="tx1"/>
                </a:solidFill>
                <a:effectLst/>
                <a:latin typeface="+mn-lt"/>
                <a:ea typeface="+mn-ea"/>
                <a:cs typeface="+mn-cs"/>
              </a:rPr>
              <a:t>Moderna</a:t>
            </a:r>
            <a:r>
              <a:rPr lang="en-US" sz="1200" b="0" i="0" kern="1200" dirty="0" smtClean="0">
                <a:solidFill>
                  <a:schemeClr val="tx1"/>
                </a:solidFill>
                <a:effectLst/>
                <a:latin typeface="+mn-lt"/>
                <a:ea typeface="+mn-ea"/>
                <a:cs typeface="+mn-cs"/>
              </a:rPr>
              <a:t> vaccine is currently cleared for people 18 and older.</a:t>
            </a:r>
          </a:p>
          <a:p>
            <a:r>
              <a:rPr lang="en-US" sz="1200" b="0" i="0" kern="1200" dirty="0" smtClean="0">
                <a:solidFill>
                  <a:schemeClr val="tx1"/>
                </a:solidFill>
                <a:effectLst/>
                <a:latin typeface="+mn-lt"/>
                <a:ea typeface="+mn-ea"/>
                <a:cs typeface="+mn-cs"/>
              </a:rPr>
              <a:t>Researchers started with older children because they tend to respond to vaccines most similarly to adults. Testing even younger groups is more complex, because they may require a different dose or have differing responses.</a:t>
            </a:r>
          </a:p>
          <a:p>
            <a:r>
              <a:rPr lang="en-US" sz="1200" b="0" i="0" kern="1200" dirty="0" smtClean="0">
                <a:solidFill>
                  <a:schemeClr val="tx1"/>
                </a:solidFill>
                <a:effectLst/>
                <a:latin typeface="+mn-lt"/>
                <a:ea typeface="+mn-ea"/>
                <a:cs typeface="+mn-cs"/>
              </a:rPr>
              <a:t>“Children are not just small adults,” said pediatrician Dr. James Campbell of the University of Maryland School of Medicine. “The younger you get, the higher the odds are that things could be different.”</a:t>
            </a:r>
          </a:p>
          <a:p>
            <a:r>
              <a:rPr lang="en-US" sz="1200" b="0" i="0" kern="1200" dirty="0" smtClean="0">
                <a:solidFill>
                  <a:schemeClr val="tx1"/>
                </a:solidFill>
                <a:effectLst/>
                <a:latin typeface="+mn-lt"/>
                <a:ea typeface="+mn-ea"/>
                <a:cs typeface="+mn-cs"/>
              </a:rPr>
              <a:t>Children develop serious illness or die from COVID-19 at much lower rates than adults, but can still spread the virus.</a:t>
            </a:r>
          </a:p>
          <a:p>
            <a:r>
              <a:rPr lang="en-US" sz="1200" b="0" i="0" kern="1200" dirty="0" smtClean="0">
                <a:solidFill>
                  <a:schemeClr val="tx1"/>
                </a:solidFill>
                <a:effectLst/>
                <a:latin typeface="+mn-lt"/>
                <a:ea typeface="+mn-ea"/>
                <a:cs typeface="+mn-cs"/>
              </a:rPr>
              <a:t>“There’s no question: we do want to immunize children,” said Drexel University pediatrics professor Dr. Sarah Long.</a:t>
            </a:r>
          </a:p>
          <a:p>
            <a:r>
              <a:rPr lang="en-US" sz="1200" b="0" i="0" kern="1200" dirty="0" smtClean="0">
                <a:solidFill>
                  <a:schemeClr val="tx1"/>
                </a:solidFill>
                <a:effectLst/>
                <a:latin typeface="+mn-lt"/>
                <a:ea typeface="+mn-ea"/>
                <a:cs typeface="+mn-cs"/>
              </a:rPr>
              <a:t>Pfizer and </a:t>
            </a:r>
            <a:r>
              <a:rPr lang="en-US" sz="1200" b="0" i="0" kern="1200" dirty="0" err="1" smtClean="0">
                <a:solidFill>
                  <a:schemeClr val="tx1"/>
                </a:solidFill>
                <a:effectLst/>
                <a:latin typeface="+mn-lt"/>
                <a:ea typeface="+mn-ea"/>
                <a:cs typeface="+mn-cs"/>
              </a:rPr>
              <a:t>Moderna</a:t>
            </a:r>
            <a:r>
              <a:rPr lang="en-US" sz="1200" b="0" i="0" kern="1200" dirty="0" smtClean="0">
                <a:solidFill>
                  <a:schemeClr val="tx1"/>
                </a:solidFill>
                <a:effectLst/>
                <a:latin typeface="+mn-lt"/>
                <a:ea typeface="+mn-ea"/>
                <a:cs typeface="+mn-cs"/>
              </a:rPr>
              <a:t> expect to start studies in children 11 and younger later this year.</a:t>
            </a:r>
          </a:p>
          <a:p>
            <a:r>
              <a:rPr lang="en-US" sz="1200" b="0" i="0" kern="1200" dirty="0" smtClean="0">
                <a:solidFill>
                  <a:schemeClr val="tx1"/>
                </a:solidFill>
                <a:effectLst/>
                <a:latin typeface="+mn-lt"/>
                <a:ea typeface="+mn-ea"/>
                <a:cs typeface="+mn-cs"/>
              </a:rPr>
              <a:t>“It’s unlikely we could get community protection without immunizing children,” Long added. “This is the lynchpin to getting everything back to some kind of normalcy.”</a:t>
            </a:r>
          </a:p>
          <a:p>
            <a:endParaRPr lang="hu-HU" dirty="0"/>
          </a:p>
        </p:txBody>
      </p:sp>
      <p:sp>
        <p:nvSpPr>
          <p:cNvPr id="4" name="Dia számának helye 3"/>
          <p:cNvSpPr>
            <a:spLocks noGrp="1"/>
          </p:cNvSpPr>
          <p:nvPr>
            <p:ph type="sldNum" sz="quarter" idx="10"/>
          </p:nvPr>
        </p:nvSpPr>
        <p:spPr/>
        <p:txBody>
          <a:bodyPr/>
          <a:lstStyle/>
          <a:p>
            <a:fld id="{C6E96523-0CCF-4E4C-9EE9-772C7AE3C3DB}" type="slidenum">
              <a:rPr lang="hu-HU" smtClean="0"/>
              <a:t>28</a:t>
            </a:fld>
            <a:endParaRPr lang="hu-HU"/>
          </a:p>
        </p:txBody>
      </p:sp>
    </p:spTree>
    <p:extLst>
      <p:ext uri="{BB962C8B-B14F-4D97-AF65-F5344CB8AC3E}">
        <p14:creationId xmlns:p14="http://schemas.microsoft.com/office/powerpoint/2010/main" val="33219353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effectLst/>
              </a:rPr>
              <a:t>KERA</a:t>
            </a:r>
          </a:p>
          <a:p>
            <a:r>
              <a:rPr lang="en-US" b="1" dirty="0" smtClean="0">
                <a:effectLst/>
              </a:rPr>
              <a:t>BBC </a:t>
            </a:r>
            <a:r>
              <a:rPr lang="en-US" b="1" dirty="0" err="1" smtClean="0">
                <a:effectLst/>
              </a:rPr>
              <a:t>Newshour</a:t>
            </a:r>
            <a:endParaRPr lang="en-US" b="1" dirty="0" smtClean="0">
              <a:effectLst/>
            </a:endParaRPr>
          </a:p>
          <a:p>
            <a:r>
              <a:rPr lang="en-US" sz="1200" kern="1200" cap="all" dirty="0" smtClean="0">
                <a:solidFill>
                  <a:schemeClr val="tx1"/>
                </a:solidFill>
                <a:effectLst/>
                <a:latin typeface="+mn-lt"/>
                <a:ea typeface="+mn-ea"/>
                <a:cs typeface="+mn-cs"/>
              </a:rPr>
              <a:t>NEXT UP:</a:t>
            </a:r>
            <a:r>
              <a:rPr lang="en-US" sz="1200" kern="1200" dirty="0" smtClean="0">
                <a:solidFill>
                  <a:schemeClr val="tx1"/>
                </a:solidFill>
                <a:effectLst/>
                <a:latin typeface="+mn-lt"/>
                <a:ea typeface="+mn-ea"/>
                <a:cs typeface="+mn-cs"/>
              </a:rPr>
              <a:t>10:00 </a:t>
            </a:r>
            <a:r>
              <a:rPr lang="en-US" sz="1200" kern="1200" dirty="0" err="1" smtClean="0">
                <a:solidFill>
                  <a:schemeClr val="tx1"/>
                </a:solidFill>
                <a:effectLst/>
                <a:latin typeface="+mn-lt"/>
                <a:ea typeface="+mn-ea"/>
                <a:cs typeface="+mn-cs"/>
              </a:rPr>
              <a:t>AMTexas</a:t>
            </a:r>
            <a:r>
              <a:rPr lang="en-US" sz="1200" kern="1200" dirty="0" smtClean="0">
                <a:solidFill>
                  <a:schemeClr val="tx1"/>
                </a:solidFill>
                <a:effectLst/>
                <a:latin typeface="+mn-lt"/>
                <a:ea typeface="+mn-ea"/>
                <a:cs typeface="+mn-cs"/>
              </a:rPr>
              <a:t> Standard</a:t>
            </a:r>
          </a:p>
          <a:p>
            <a:r>
              <a:rPr lang="en-US" dirty="0" smtClean="0">
                <a:effectLst/>
              </a:rPr>
              <a:t>All Streams</a:t>
            </a:r>
          </a:p>
          <a:p>
            <a:r>
              <a:rPr lang="en-US" sz="1200" b="1" i="0" u="none" strike="noStrike" kern="1200" dirty="0" smtClean="0">
                <a:solidFill>
                  <a:schemeClr val="tx1"/>
                </a:solidFill>
                <a:effectLst/>
                <a:latin typeface="+mn-lt"/>
                <a:ea typeface="+mn-ea"/>
                <a:cs typeface="+mn-cs"/>
                <a:hlinkClick r:id="rId3"/>
              </a:rPr>
              <a:t>Health/Science/Tech</a:t>
            </a:r>
            <a:endParaRPr lang="en-US" sz="1200" b="1" i="0" kern="1200" dirty="0" smtClean="0">
              <a:solidFill>
                <a:schemeClr val="tx1"/>
              </a:solidFill>
              <a:effectLst/>
              <a:latin typeface="+mn-lt"/>
              <a:ea typeface="+mn-ea"/>
              <a:cs typeface="+mn-cs"/>
            </a:endParaRPr>
          </a:p>
          <a:p>
            <a:r>
              <a:rPr lang="en-US" sz="1200" b="1" i="0" kern="1200" dirty="0" smtClean="0">
                <a:solidFill>
                  <a:schemeClr val="tx1"/>
                </a:solidFill>
                <a:effectLst/>
                <a:latin typeface="+mn-lt"/>
                <a:ea typeface="+mn-ea"/>
                <a:cs typeface="+mn-cs"/>
              </a:rPr>
              <a:t>When Will Children Be Able To Get COVID-19 Vaccines?</a:t>
            </a:r>
          </a:p>
          <a:p>
            <a:r>
              <a:rPr lang="en-US" sz="1200" b="1" i="0" kern="1200" cap="all" dirty="0" smtClean="0">
                <a:solidFill>
                  <a:schemeClr val="tx1"/>
                </a:solidFill>
                <a:effectLst/>
                <a:latin typeface="+mn-lt"/>
                <a:ea typeface="+mn-ea"/>
                <a:cs typeface="+mn-cs"/>
              </a:rPr>
              <a:t>KERA | By Associated Press</a:t>
            </a:r>
          </a:p>
          <a:p>
            <a:pPr latinLnBrk="0"/>
            <a:r>
              <a:rPr lang="en-US" sz="1200" b="0" i="0" kern="1200" dirty="0" smtClean="0">
                <a:solidFill>
                  <a:schemeClr val="tx1"/>
                </a:solidFill>
                <a:effectLst/>
                <a:latin typeface="+mn-lt"/>
                <a:ea typeface="+mn-ea"/>
                <a:cs typeface="+mn-cs"/>
              </a:rPr>
              <a:t>Published March 14, 2021 at 12:00 PM CDT</a:t>
            </a:r>
          </a:p>
          <a:p>
            <a:r>
              <a:rPr lang="en-US" sz="1200" b="0" i="0" u="none" strike="noStrike" kern="1200" dirty="0" smtClean="0">
                <a:solidFill>
                  <a:schemeClr val="tx1"/>
                </a:solidFill>
                <a:effectLst/>
                <a:latin typeface="+mn-lt"/>
                <a:ea typeface="+mn-ea"/>
                <a:cs typeface="+mn-cs"/>
                <a:hlinkClick r:id="rId4"/>
              </a:rPr>
              <a:t>Facebook</a:t>
            </a:r>
            <a:endParaRPr lang="en-US" sz="1200" b="0" i="0" kern="1200" dirty="0" smtClean="0">
              <a:solidFill>
                <a:schemeClr val="tx1"/>
              </a:solidFill>
              <a:effectLst/>
              <a:latin typeface="+mn-lt"/>
              <a:ea typeface="+mn-ea"/>
              <a:cs typeface="+mn-cs"/>
            </a:endParaRPr>
          </a:p>
          <a:p>
            <a:r>
              <a:rPr lang="en-US" sz="1200" b="0" i="0" u="none" strike="noStrike" kern="1200" dirty="0" smtClean="0">
                <a:solidFill>
                  <a:schemeClr val="tx1"/>
                </a:solidFill>
                <a:effectLst/>
                <a:latin typeface="+mn-lt"/>
                <a:ea typeface="+mn-ea"/>
                <a:cs typeface="+mn-cs"/>
                <a:hlinkClick r:id="rId5"/>
              </a:rPr>
              <a:t>Twitter</a:t>
            </a:r>
            <a:endParaRPr lang="en-US" sz="1200" b="0" i="0" kern="1200" dirty="0" smtClean="0">
              <a:solidFill>
                <a:schemeClr val="tx1"/>
              </a:solidFill>
              <a:effectLst/>
              <a:latin typeface="+mn-lt"/>
              <a:ea typeface="+mn-ea"/>
              <a:cs typeface="+mn-cs"/>
            </a:endParaRPr>
          </a:p>
          <a:p>
            <a:r>
              <a:rPr lang="en-US" sz="1200" b="0" i="0" u="none" strike="noStrike" kern="1200" dirty="0" smtClean="0">
                <a:solidFill>
                  <a:schemeClr val="tx1"/>
                </a:solidFill>
                <a:effectLst/>
                <a:latin typeface="+mn-lt"/>
                <a:ea typeface="+mn-ea"/>
                <a:cs typeface="+mn-cs"/>
                <a:hlinkClick r:id="rId6"/>
              </a:rPr>
              <a:t>LinkedIn</a:t>
            </a:r>
            <a:endParaRPr lang="en-US" sz="1200" b="0" i="0" kern="1200" dirty="0" smtClean="0">
              <a:solidFill>
                <a:schemeClr val="tx1"/>
              </a:solidFill>
              <a:effectLst/>
              <a:latin typeface="+mn-lt"/>
              <a:ea typeface="+mn-ea"/>
              <a:cs typeface="+mn-cs"/>
            </a:endParaRPr>
          </a:p>
          <a:p>
            <a:r>
              <a:rPr lang="en-US" sz="1200" b="0" i="0" u="none" strike="noStrike" kern="1200" dirty="0" smtClean="0">
                <a:solidFill>
                  <a:schemeClr val="tx1"/>
                </a:solidFill>
                <a:effectLst/>
                <a:latin typeface="+mn-lt"/>
                <a:ea typeface="+mn-ea"/>
                <a:cs typeface="+mn-cs"/>
                <a:hlinkClick r:id="rId7"/>
              </a:rPr>
              <a:t>Email</a:t>
            </a:r>
            <a:endParaRPr lang="en-US" sz="1200" b="0" i="0" kern="1200" dirty="0" smtClean="0">
              <a:solidFill>
                <a:schemeClr val="tx1"/>
              </a:solidFill>
              <a:effectLst/>
              <a:latin typeface="+mn-lt"/>
              <a:ea typeface="+mn-ea"/>
              <a:cs typeface="+mn-cs"/>
            </a:endParaRPr>
          </a:p>
          <a:p>
            <a:r>
              <a:rPr lang="en-US" sz="1200" b="0" i="1" kern="1200" dirty="0" smtClean="0">
                <a:solidFill>
                  <a:schemeClr val="tx1"/>
                </a:solidFill>
                <a:effectLst/>
                <a:latin typeface="+mn-lt"/>
                <a:ea typeface="+mn-ea"/>
                <a:cs typeface="+mn-cs"/>
              </a:rPr>
              <a:t>Peter Hamlin</a:t>
            </a:r>
          </a:p>
          <a:p>
            <a:r>
              <a:rPr lang="en-US" sz="1200" b="0" i="1" kern="1200" dirty="0" smtClean="0">
                <a:solidFill>
                  <a:schemeClr val="tx1"/>
                </a:solidFill>
                <a:effectLst/>
                <a:latin typeface="+mn-lt"/>
                <a:ea typeface="+mn-ea"/>
                <a:cs typeface="+mn-cs"/>
              </a:rPr>
              <a:t>/</a:t>
            </a:r>
          </a:p>
          <a:p>
            <a:r>
              <a:rPr lang="en-US" sz="1200" b="0" i="1" kern="1200" dirty="0" smtClean="0">
                <a:solidFill>
                  <a:schemeClr val="tx1"/>
                </a:solidFill>
                <a:effectLst/>
                <a:latin typeface="+mn-lt"/>
                <a:ea typeface="+mn-ea"/>
                <a:cs typeface="+mn-cs"/>
              </a:rPr>
              <a:t>Associated Press</a:t>
            </a:r>
          </a:p>
          <a:p>
            <a:r>
              <a:rPr lang="en-US" sz="1200" b="0" i="0" kern="1200" dirty="0" smtClean="0">
                <a:solidFill>
                  <a:schemeClr val="tx1"/>
                </a:solidFill>
                <a:effectLst/>
                <a:latin typeface="+mn-lt"/>
                <a:ea typeface="+mn-ea"/>
                <a:cs typeface="+mn-cs"/>
              </a:rPr>
              <a:t>When will children be able to get COVID-19 vaccines?</a:t>
            </a:r>
          </a:p>
          <a:p>
            <a:r>
              <a:rPr lang="en-US" sz="1200" b="0" i="0" kern="1200" dirty="0" smtClean="0">
                <a:solidFill>
                  <a:schemeClr val="tx1"/>
                </a:solidFill>
                <a:effectLst/>
                <a:latin typeface="+mn-lt"/>
                <a:ea typeface="+mn-ea"/>
                <a:cs typeface="+mn-cs"/>
              </a:rPr>
              <a:t>It depends on the child’s age, but some teenagers could be rolling up their sleeves before too long.</a:t>
            </a:r>
          </a:p>
          <a:p>
            <a:r>
              <a:rPr lang="en-US" sz="1200" b="0" i="0" kern="1200" dirty="0" smtClean="0">
                <a:solidFill>
                  <a:schemeClr val="tx1"/>
                </a:solidFill>
                <a:effectLst/>
                <a:latin typeface="+mn-lt"/>
                <a:ea typeface="+mn-ea"/>
                <a:cs typeface="+mn-cs"/>
              </a:rPr>
              <a:t>The Pfizer vaccine already is cleared for use starting at age 16. That means some high </a:t>
            </a:r>
            <a:r>
              <a:rPr lang="en-US" sz="1200" b="0" i="0" kern="1200" dirty="0" err="1" smtClean="0">
                <a:solidFill>
                  <a:schemeClr val="tx1"/>
                </a:solidFill>
                <a:effectLst/>
                <a:latin typeface="+mn-lt"/>
                <a:ea typeface="+mn-ea"/>
                <a:cs typeface="+mn-cs"/>
              </a:rPr>
              <a:t>schoolers</a:t>
            </a:r>
            <a:r>
              <a:rPr lang="en-US" sz="1200" b="0" i="0" kern="1200" dirty="0" smtClean="0">
                <a:solidFill>
                  <a:schemeClr val="tx1"/>
                </a:solidFill>
                <a:effectLst/>
                <a:latin typeface="+mn-lt"/>
                <a:ea typeface="+mn-ea"/>
                <a:cs typeface="+mn-cs"/>
              </a:rPr>
              <a:t> could get in line for those shots whenever they become eligible in their area, either because of a medical condition or once availability opens up.</a:t>
            </a:r>
          </a:p>
          <a:p>
            <a:r>
              <a:rPr lang="en-US" sz="1200" b="0" i="0" kern="1200" dirty="0" smtClean="0">
                <a:solidFill>
                  <a:schemeClr val="tx1"/>
                </a:solidFill>
                <a:effectLst/>
                <a:latin typeface="+mn-lt"/>
                <a:ea typeface="+mn-ea"/>
                <a:cs typeface="+mn-cs"/>
              </a:rPr>
              <a:t>Pfizer and </a:t>
            </a:r>
            <a:r>
              <a:rPr lang="en-US" sz="1200" b="0" i="0" kern="1200" dirty="0" err="1" smtClean="0">
                <a:solidFill>
                  <a:schemeClr val="tx1"/>
                </a:solidFill>
                <a:effectLst/>
                <a:latin typeface="+mn-lt"/>
                <a:ea typeface="+mn-ea"/>
                <a:cs typeface="+mn-cs"/>
              </a:rPr>
              <a:t>Moderna</a:t>
            </a:r>
            <a:r>
              <a:rPr lang="en-US" sz="1200" b="0" i="0" kern="1200" dirty="0" smtClean="0">
                <a:solidFill>
                  <a:schemeClr val="tx1"/>
                </a:solidFill>
                <a:effectLst/>
                <a:latin typeface="+mn-lt"/>
                <a:ea typeface="+mn-ea"/>
                <a:cs typeface="+mn-cs"/>
              </a:rPr>
              <a:t> both have completed enrollment for studies of children ages 12 and older, and expect to release the data over the summer. If regulators clear the results, younger teens likewise could start getting vaccinated once supply allows. The </a:t>
            </a:r>
            <a:r>
              <a:rPr lang="en-US" sz="1200" b="0" i="0" kern="1200" dirty="0" err="1" smtClean="0">
                <a:solidFill>
                  <a:schemeClr val="tx1"/>
                </a:solidFill>
                <a:effectLst/>
                <a:latin typeface="+mn-lt"/>
                <a:ea typeface="+mn-ea"/>
                <a:cs typeface="+mn-cs"/>
              </a:rPr>
              <a:t>Moderna</a:t>
            </a:r>
            <a:r>
              <a:rPr lang="en-US" sz="1200" b="0" i="0" kern="1200" dirty="0" smtClean="0">
                <a:solidFill>
                  <a:schemeClr val="tx1"/>
                </a:solidFill>
                <a:effectLst/>
                <a:latin typeface="+mn-lt"/>
                <a:ea typeface="+mn-ea"/>
                <a:cs typeface="+mn-cs"/>
              </a:rPr>
              <a:t> vaccine is currently cleared for people 18 and older.</a:t>
            </a:r>
          </a:p>
          <a:p>
            <a:r>
              <a:rPr lang="en-US" sz="1200" b="0" i="0" kern="1200" dirty="0" smtClean="0">
                <a:solidFill>
                  <a:schemeClr val="tx1"/>
                </a:solidFill>
                <a:effectLst/>
                <a:latin typeface="+mn-lt"/>
                <a:ea typeface="+mn-ea"/>
                <a:cs typeface="+mn-cs"/>
              </a:rPr>
              <a:t>Researchers started with older children because they tend to respond to vaccines most similarly to adults. Testing even younger groups is more complex, because they may require a different dose or have differing responses.</a:t>
            </a:r>
          </a:p>
          <a:p>
            <a:r>
              <a:rPr lang="en-US" sz="1200" b="0" i="0" kern="1200" dirty="0" smtClean="0">
                <a:solidFill>
                  <a:schemeClr val="tx1"/>
                </a:solidFill>
                <a:effectLst/>
                <a:latin typeface="+mn-lt"/>
                <a:ea typeface="+mn-ea"/>
                <a:cs typeface="+mn-cs"/>
              </a:rPr>
              <a:t>“Children are not just small adults,” said pediatrician Dr. James Campbell of the University of Maryland School of Medicine. “The younger you get, the higher the odds are that things could be different.”</a:t>
            </a:r>
          </a:p>
          <a:p>
            <a:r>
              <a:rPr lang="en-US" sz="1200" b="0" i="0" kern="1200" dirty="0" smtClean="0">
                <a:solidFill>
                  <a:schemeClr val="tx1"/>
                </a:solidFill>
                <a:effectLst/>
                <a:latin typeface="+mn-lt"/>
                <a:ea typeface="+mn-ea"/>
                <a:cs typeface="+mn-cs"/>
              </a:rPr>
              <a:t>Children develop serious illness or die from COVID-19 at much lower rates than adults, but can still spread the virus.</a:t>
            </a:r>
          </a:p>
          <a:p>
            <a:r>
              <a:rPr lang="en-US" sz="1200" b="0" i="0" kern="1200" dirty="0" smtClean="0">
                <a:solidFill>
                  <a:schemeClr val="tx1"/>
                </a:solidFill>
                <a:effectLst/>
                <a:latin typeface="+mn-lt"/>
                <a:ea typeface="+mn-ea"/>
                <a:cs typeface="+mn-cs"/>
              </a:rPr>
              <a:t>“There’s no question: we do want to immunize children,” said Drexel University pediatrics professor Dr. Sarah Long.</a:t>
            </a:r>
          </a:p>
          <a:p>
            <a:r>
              <a:rPr lang="en-US" sz="1200" b="0" i="0" kern="1200" dirty="0" smtClean="0">
                <a:solidFill>
                  <a:schemeClr val="tx1"/>
                </a:solidFill>
                <a:effectLst/>
                <a:latin typeface="+mn-lt"/>
                <a:ea typeface="+mn-ea"/>
                <a:cs typeface="+mn-cs"/>
              </a:rPr>
              <a:t>Pfizer and </a:t>
            </a:r>
            <a:r>
              <a:rPr lang="en-US" sz="1200" b="0" i="0" kern="1200" dirty="0" err="1" smtClean="0">
                <a:solidFill>
                  <a:schemeClr val="tx1"/>
                </a:solidFill>
                <a:effectLst/>
                <a:latin typeface="+mn-lt"/>
                <a:ea typeface="+mn-ea"/>
                <a:cs typeface="+mn-cs"/>
              </a:rPr>
              <a:t>Moderna</a:t>
            </a:r>
            <a:r>
              <a:rPr lang="en-US" sz="1200" b="0" i="0" kern="1200" dirty="0" smtClean="0">
                <a:solidFill>
                  <a:schemeClr val="tx1"/>
                </a:solidFill>
                <a:effectLst/>
                <a:latin typeface="+mn-lt"/>
                <a:ea typeface="+mn-ea"/>
                <a:cs typeface="+mn-cs"/>
              </a:rPr>
              <a:t> expect to start studies in children 11 and younger later this year.</a:t>
            </a:r>
          </a:p>
          <a:p>
            <a:r>
              <a:rPr lang="en-US" sz="1200" b="0" i="0" kern="1200" dirty="0" smtClean="0">
                <a:solidFill>
                  <a:schemeClr val="tx1"/>
                </a:solidFill>
                <a:effectLst/>
                <a:latin typeface="+mn-lt"/>
                <a:ea typeface="+mn-ea"/>
                <a:cs typeface="+mn-cs"/>
              </a:rPr>
              <a:t>“It’s unlikely we could get community protection without immunizing children,” Long added. “This is the lynchpin to getting everything back to some kind of normalcy.”</a:t>
            </a:r>
          </a:p>
          <a:p>
            <a:endParaRPr lang="hu-HU" dirty="0" smtClean="0"/>
          </a:p>
          <a:p>
            <a:endParaRPr lang="hu-HU" dirty="0" smtClean="0"/>
          </a:p>
          <a:p>
            <a:r>
              <a:rPr lang="hu-HU" dirty="0" smtClean="0"/>
              <a:t>Mi </a:t>
            </a:r>
            <a:r>
              <a:rPr lang="hu-HU" dirty="0"/>
              <a:t>hiányzik? Feketehimlő, Ebola, COVID-19. Állati vakcinák.</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7E548F-7207-4387-9143-52AA920CBB5B}" type="slidenum">
              <a:rPr kumimoji="0" lang="hu-H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hu-H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996420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hu-HU"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hu-HU"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A766D2A7-CEE8-4AAD-9BA9-0AEC9187E9F5}" type="datetimeFigureOut">
              <a:rPr lang="en-US"/>
              <a:pPr>
                <a:defRPr/>
              </a:pPr>
              <a:t>3/16/2021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E198A9A-D58F-4465-854F-6C40A3AA87CD}"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hu-HU" smtClean="0"/>
              <a:t>Click to edit Master text styles</a:t>
            </a:r>
          </a:p>
          <a:p>
            <a:pPr lvl="1"/>
            <a:r>
              <a:rPr lang="hu-HU" smtClean="0"/>
              <a:t>Second level</a:t>
            </a:r>
          </a:p>
          <a:p>
            <a:pPr lvl="2"/>
            <a:r>
              <a:rPr lang="hu-HU" smtClean="0"/>
              <a:t>Third level</a:t>
            </a:r>
          </a:p>
          <a:p>
            <a:pPr lvl="3"/>
            <a:r>
              <a:rPr lang="hu-HU" smtClean="0"/>
              <a:t>Fourth level</a:t>
            </a:r>
          </a:p>
          <a:p>
            <a:pPr lvl="4"/>
            <a:r>
              <a:rPr lang="hu-HU"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519114A-C46F-47D2-ABCA-F32F7B885D5F}" type="datetimeFigureOut">
              <a:rPr lang="en-US"/>
              <a:pPr>
                <a:defRPr/>
              </a:pPr>
              <a:t>3/16/2021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5B2FD4A-2425-49F2-ADE8-E1D11CC3E8A3}"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hu-HU"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hu-HU" smtClean="0"/>
              <a:t>Click to edit Master text styles</a:t>
            </a:r>
          </a:p>
          <a:p>
            <a:pPr lvl="1"/>
            <a:r>
              <a:rPr lang="hu-HU" smtClean="0"/>
              <a:t>Second level</a:t>
            </a:r>
          </a:p>
          <a:p>
            <a:pPr lvl="2"/>
            <a:r>
              <a:rPr lang="hu-HU" smtClean="0"/>
              <a:t>Third level</a:t>
            </a:r>
          </a:p>
          <a:p>
            <a:pPr lvl="3"/>
            <a:r>
              <a:rPr lang="hu-HU" smtClean="0"/>
              <a:t>Fourth level</a:t>
            </a:r>
          </a:p>
          <a:p>
            <a:pPr lvl="4"/>
            <a:r>
              <a:rPr lang="hu-HU"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49E4113-1DAD-4EAF-A9D3-5CD46F724D2E}" type="datetimeFigureOut">
              <a:rPr lang="en-US"/>
              <a:pPr>
                <a:defRPr/>
              </a:pPr>
              <a:t>3/16/2021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0FBD166-6F76-4388-8A38-09D908FC058F}"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smtClean="0"/>
              <a:t>Click to edit Master title style</a:t>
            </a:r>
            <a:endParaRPr lang="en-US"/>
          </a:p>
        </p:txBody>
      </p:sp>
      <p:sp>
        <p:nvSpPr>
          <p:cNvPr id="3" name="Content Placeholder 2"/>
          <p:cNvSpPr>
            <a:spLocks noGrp="1"/>
          </p:cNvSpPr>
          <p:nvPr>
            <p:ph idx="1"/>
          </p:nvPr>
        </p:nvSpPr>
        <p:spPr/>
        <p:txBody>
          <a:bodyPr/>
          <a:lstStyle/>
          <a:p>
            <a:pPr lvl="0"/>
            <a:r>
              <a:rPr lang="hu-HU" smtClean="0"/>
              <a:t>Click to edit Master text styles</a:t>
            </a:r>
          </a:p>
          <a:p>
            <a:pPr lvl="1"/>
            <a:r>
              <a:rPr lang="hu-HU" smtClean="0"/>
              <a:t>Second level</a:t>
            </a:r>
          </a:p>
          <a:p>
            <a:pPr lvl="2"/>
            <a:r>
              <a:rPr lang="hu-HU" smtClean="0"/>
              <a:t>Third level</a:t>
            </a:r>
          </a:p>
          <a:p>
            <a:pPr lvl="3"/>
            <a:r>
              <a:rPr lang="hu-HU" smtClean="0"/>
              <a:t>Fourth level</a:t>
            </a:r>
          </a:p>
          <a:p>
            <a:pPr lvl="4"/>
            <a:r>
              <a:rPr lang="hu-HU"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D69DE5A-74D5-4D1F-BD8A-16CDEB5A26F2}" type="datetimeFigureOut">
              <a:rPr lang="en-US"/>
              <a:pPr>
                <a:defRPr/>
              </a:pPr>
              <a:t>3/16/2021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528D95B-28C8-4FC8-9A5F-9BEE327AB812}"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hu-HU"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u-HU"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73BE0536-D303-4B9E-958B-D6C8F350E1C6}" type="datetimeFigureOut">
              <a:rPr lang="en-US"/>
              <a:pPr>
                <a:defRPr/>
              </a:pPr>
              <a:t>3/16/2021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6CBE8C8-B39D-4B1A-B349-CD4920DCF6A9}"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Click to edit Master text styles</a:t>
            </a:r>
          </a:p>
          <a:p>
            <a:pPr lvl="1"/>
            <a:r>
              <a:rPr lang="hu-HU" smtClean="0"/>
              <a:t>Second level</a:t>
            </a:r>
          </a:p>
          <a:p>
            <a:pPr lvl="2"/>
            <a:r>
              <a:rPr lang="hu-HU" smtClean="0"/>
              <a:t>Third level</a:t>
            </a:r>
          </a:p>
          <a:p>
            <a:pPr lvl="3"/>
            <a:r>
              <a:rPr lang="hu-HU" smtClean="0"/>
              <a:t>Fourth level</a:t>
            </a:r>
          </a:p>
          <a:p>
            <a:pPr lvl="4"/>
            <a:r>
              <a:rPr lang="hu-HU"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Click to edit Master text styles</a:t>
            </a:r>
          </a:p>
          <a:p>
            <a:pPr lvl="1"/>
            <a:r>
              <a:rPr lang="hu-HU" smtClean="0"/>
              <a:t>Second level</a:t>
            </a:r>
          </a:p>
          <a:p>
            <a:pPr lvl="2"/>
            <a:r>
              <a:rPr lang="hu-HU" smtClean="0"/>
              <a:t>Third level</a:t>
            </a:r>
          </a:p>
          <a:p>
            <a:pPr lvl="3"/>
            <a:r>
              <a:rPr lang="hu-HU" smtClean="0"/>
              <a:t>Fourth level</a:t>
            </a:r>
          </a:p>
          <a:p>
            <a:pPr lvl="4"/>
            <a:r>
              <a:rPr lang="hu-HU"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432A6F37-75C4-4FE1-8BCD-9F0F688E2AA9}" type="datetimeFigureOut">
              <a:rPr lang="en-US"/>
              <a:pPr>
                <a:defRPr/>
              </a:pPr>
              <a:t>3/16/2021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664107C-BE54-4923-B19E-B4C10EB54FC7}"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hu-HU"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Click to edit Master text styles</a:t>
            </a:r>
          </a:p>
          <a:p>
            <a:pPr lvl="1"/>
            <a:r>
              <a:rPr lang="hu-HU" smtClean="0"/>
              <a:t>Second level</a:t>
            </a:r>
          </a:p>
          <a:p>
            <a:pPr lvl="2"/>
            <a:r>
              <a:rPr lang="hu-HU" smtClean="0"/>
              <a:t>Third level</a:t>
            </a:r>
          </a:p>
          <a:p>
            <a:pPr lvl="3"/>
            <a:r>
              <a:rPr lang="hu-HU" smtClean="0"/>
              <a:t>Fourth level</a:t>
            </a:r>
          </a:p>
          <a:p>
            <a:pPr lvl="4"/>
            <a:r>
              <a:rPr lang="hu-HU"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Click to edit Master text styles</a:t>
            </a:r>
          </a:p>
          <a:p>
            <a:pPr lvl="1"/>
            <a:r>
              <a:rPr lang="hu-HU" smtClean="0"/>
              <a:t>Second level</a:t>
            </a:r>
          </a:p>
          <a:p>
            <a:pPr lvl="2"/>
            <a:r>
              <a:rPr lang="hu-HU" smtClean="0"/>
              <a:t>Third level</a:t>
            </a:r>
          </a:p>
          <a:p>
            <a:pPr lvl="3"/>
            <a:r>
              <a:rPr lang="hu-HU" smtClean="0"/>
              <a:t>Fourth level</a:t>
            </a:r>
          </a:p>
          <a:p>
            <a:pPr lvl="4"/>
            <a:r>
              <a:rPr lang="hu-HU"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446EEA84-54F8-47C1-BE2B-2657938E2CE3}" type="datetimeFigureOut">
              <a:rPr lang="en-US"/>
              <a:pPr>
                <a:defRPr/>
              </a:pPr>
              <a:t>3/16/2021</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CF674C07-D1C8-43E2-B196-FF09E885B131}"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54D2EC15-EFBD-402C-BEFB-D66D639060BB}" type="datetimeFigureOut">
              <a:rPr lang="en-US"/>
              <a:pPr>
                <a:defRPr/>
              </a:pPr>
              <a:t>3/16/2021</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CEA73DFE-6AB9-4A57-9130-485E91EA4E25}"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2A5CDC2-0427-4F50-8327-D82DD268A53D}" type="datetimeFigureOut">
              <a:rPr lang="en-US"/>
              <a:pPr>
                <a:defRPr/>
              </a:pPr>
              <a:t>3/16/2021</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3546586E-713E-48F1-BAD8-2A3BE610CA5F}"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hu-HU"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smtClean="0"/>
              <a:t>Click to edit Master text styles</a:t>
            </a:r>
          </a:p>
          <a:p>
            <a:pPr lvl="1"/>
            <a:r>
              <a:rPr lang="hu-HU" smtClean="0"/>
              <a:t>Second level</a:t>
            </a:r>
          </a:p>
          <a:p>
            <a:pPr lvl="2"/>
            <a:r>
              <a:rPr lang="hu-HU" smtClean="0"/>
              <a:t>Third level</a:t>
            </a:r>
          </a:p>
          <a:p>
            <a:pPr lvl="3"/>
            <a:r>
              <a:rPr lang="hu-HU" smtClean="0"/>
              <a:t>Fourth level</a:t>
            </a:r>
          </a:p>
          <a:p>
            <a:pPr lvl="4"/>
            <a:r>
              <a:rPr lang="hu-HU"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35E66CA6-6D45-422C-96DE-CF2F99EFCD0F}" type="datetimeFigureOut">
              <a:rPr lang="en-US"/>
              <a:pPr>
                <a:defRPr/>
              </a:pPr>
              <a:t>3/16/2021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CF802C7-1937-40BF-8BAA-47E1A2F89261}"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hu-HU"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20682C0E-3F8B-45AA-BEA6-477A65C663F5}" type="datetimeFigureOut">
              <a:rPr lang="en-US"/>
              <a:pPr>
                <a:defRPr/>
              </a:pPr>
              <a:t>3/16/2021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1B6FD68-C7C4-46C5-88F0-2DDF3E4BD1D3}"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hu-HU" smtClean="0"/>
              <a:t>Click to edit Master title style</a:t>
            </a:r>
            <a:endParaRPr lang="en-US" smtClean="0"/>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hu-HU" smtClean="0"/>
              <a:t>Click to edit Master text styles</a:t>
            </a:r>
          </a:p>
          <a:p>
            <a:pPr lvl="1"/>
            <a:r>
              <a:rPr lang="hu-HU" smtClean="0"/>
              <a:t>Second level</a:t>
            </a:r>
          </a:p>
          <a:p>
            <a:pPr lvl="2"/>
            <a:r>
              <a:rPr lang="hu-HU" smtClean="0"/>
              <a:t>Third level</a:t>
            </a:r>
          </a:p>
          <a:p>
            <a:pPr lvl="3"/>
            <a:r>
              <a:rPr lang="hu-HU" smtClean="0"/>
              <a:t>Fourth level</a:t>
            </a:r>
          </a:p>
          <a:p>
            <a:pPr lvl="4"/>
            <a:r>
              <a:rPr lang="hu-HU" smtClean="0"/>
              <a:t>Fifth level</a:t>
            </a:r>
            <a:endParaRPr lang="en-US"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a:defRPr/>
            </a:pPr>
            <a:fld id="{70BD75A5-79CF-4717-AD17-C231AE353DC3}" type="datetimeFigureOut">
              <a:rPr lang="en-US"/>
              <a:pPr>
                <a:defRPr/>
              </a:pPr>
              <a:t>3/16/2021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a:defRPr/>
            </a:pPr>
            <a:fld id="{53231B3D-FAAE-459E-8339-925C4DD50BB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59" r:id="rId1"/>
    <p:sldLayoutId id="2147483658" r:id="rId2"/>
    <p:sldLayoutId id="2147483657" r:id="rId3"/>
    <p:sldLayoutId id="2147483656" r:id="rId4"/>
    <p:sldLayoutId id="2147483655" r:id="rId5"/>
    <p:sldLayoutId id="2147483654" r:id="rId6"/>
    <p:sldLayoutId id="2147483653" r:id="rId7"/>
    <p:sldLayoutId id="2147483652" r:id="rId8"/>
    <p:sldLayoutId id="2147483651" r:id="rId9"/>
    <p:sldLayoutId id="2147483650" r:id="rId10"/>
    <p:sldLayoutId id="2147483649" r:id="rId11"/>
  </p:sldLayoutIdLst>
  <p:txStyles>
    <p:titleStyle>
      <a:lvl1pPr algn="ctr" defTabSz="457200" rtl="0" fontAlgn="base">
        <a:spcBef>
          <a:spcPct val="0"/>
        </a:spcBef>
        <a:spcAft>
          <a:spcPct val="0"/>
        </a:spcAft>
        <a:defRPr sz="4400" kern="1200">
          <a:solidFill>
            <a:schemeClr val="tx1"/>
          </a:solidFill>
          <a:latin typeface="+mj-lt"/>
          <a:ea typeface="+mj-ea"/>
          <a:cs typeface="+mj-cs"/>
        </a:defRPr>
      </a:lvl1pPr>
      <a:lvl2pPr algn="ctr" defTabSz="457200" rtl="0" fontAlgn="base">
        <a:spcBef>
          <a:spcPct val="0"/>
        </a:spcBef>
        <a:spcAft>
          <a:spcPct val="0"/>
        </a:spcAft>
        <a:defRPr sz="4400">
          <a:solidFill>
            <a:schemeClr val="tx1"/>
          </a:solidFill>
          <a:latin typeface="Calibri" pitchFamily="34" charset="0"/>
        </a:defRPr>
      </a:lvl2pPr>
      <a:lvl3pPr algn="ctr" defTabSz="457200" rtl="0" fontAlgn="base">
        <a:spcBef>
          <a:spcPct val="0"/>
        </a:spcBef>
        <a:spcAft>
          <a:spcPct val="0"/>
        </a:spcAft>
        <a:defRPr sz="4400">
          <a:solidFill>
            <a:schemeClr val="tx1"/>
          </a:solidFill>
          <a:latin typeface="Calibri" pitchFamily="34" charset="0"/>
        </a:defRPr>
      </a:lvl3pPr>
      <a:lvl4pPr algn="ctr" defTabSz="457200" rtl="0" fontAlgn="base">
        <a:spcBef>
          <a:spcPct val="0"/>
        </a:spcBef>
        <a:spcAft>
          <a:spcPct val="0"/>
        </a:spcAft>
        <a:defRPr sz="4400">
          <a:solidFill>
            <a:schemeClr val="tx1"/>
          </a:solidFill>
          <a:latin typeface="Calibri" pitchFamily="34" charset="0"/>
        </a:defRPr>
      </a:lvl4pPr>
      <a:lvl5pPr algn="ctr" defTabSz="457200" rtl="0" fontAlgn="base">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emf"/><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3.png"/><Relationship Id="rId4" Type="http://schemas.openxmlformats.org/officeDocument/2006/relationships/image" Target="../media/image22.jpeg"/></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15.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30.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2.jpeg"/><Relationship Id="rId1" Type="http://schemas.openxmlformats.org/officeDocument/2006/relationships/slideLayout" Target="../slideLayouts/slideLayout7.xml"/><Relationship Id="rId4" Type="http://schemas.openxmlformats.org/officeDocument/2006/relationships/image" Target="../media/image30.emf"/></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35.e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 Id="rId5" Type="http://schemas.openxmlformats.org/officeDocument/2006/relationships/hyperlink" Target="http://www.thevaccinemom.com/2014/01/herd-immunity/www.vaccine.gov" TargetMode="External"/><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9.jpeg"/><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2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5.emf"/><Relationship Id="rId2" Type="http://schemas.openxmlformats.org/officeDocument/2006/relationships/image" Target="../media/image13.jpeg"/><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4" name="AutoShape 2" descr="http://www.elte.hu/file/logo_elte_ttk_110x110.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u-HU"/>
          </a:p>
        </p:txBody>
      </p:sp>
      <p:sp>
        <p:nvSpPr>
          <p:cNvPr id="2" name="TextBox 1"/>
          <p:cNvSpPr txBox="1"/>
          <p:nvPr/>
        </p:nvSpPr>
        <p:spPr>
          <a:xfrm>
            <a:off x="207672" y="5493960"/>
            <a:ext cx="1263487" cy="261610"/>
          </a:xfrm>
          <a:prstGeom prst="rect">
            <a:avLst/>
          </a:prstGeom>
          <a:noFill/>
        </p:spPr>
        <p:txBody>
          <a:bodyPr wrap="none" rtlCol="0">
            <a:spAutoFit/>
          </a:bodyPr>
          <a:lstStyle/>
          <a:p>
            <a:r>
              <a:rPr lang="hu-HU" sz="1100" b="1" dirty="0" smtClean="0">
                <a:solidFill>
                  <a:srgbClr val="8C2633"/>
                </a:solidFill>
              </a:rPr>
              <a:t>Biológiai Intézet</a:t>
            </a:r>
          </a:p>
        </p:txBody>
      </p:sp>
      <p:sp>
        <p:nvSpPr>
          <p:cNvPr id="4" name="Rectangle 3"/>
          <p:cNvSpPr/>
          <p:nvPr/>
        </p:nvSpPr>
        <p:spPr>
          <a:xfrm>
            <a:off x="55083" y="5775376"/>
            <a:ext cx="1568666" cy="523220"/>
          </a:xfrm>
          <a:prstGeom prst="rect">
            <a:avLst/>
          </a:prstGeom>
        </p:spPr>
        <p:txBody>
          <a:bodyPr wrap="square">
            <a:spAutoFit/>
          </a:bodyPr>
          <a:lstStyle/>
          <a:p>
            <a:pPr algn="ctr"/>
            <a:r>
              <a:rPr lang="hu-HU" sz="1400" b="1" dirty="0" smtClean="0">
                <a:solidFill>
                  <a:srgbClr val="8C2633"/>
                </a:solidFill>
              </a:rPr>
              <a:t>Immunológiai Tanszék</a:t>
            </a:r>
            <a:endParaRPr lang="en-US" sz="1400" b="1" dirty="0">
              <a:solidFill>
                <a:srgbClr val="8C2633"/>
              </a:solidFill>
            </a:endParaRPr>
          </a:p>
        </p:txBody>
      </p:sp>
      <p:sp>
        <p:nvSpPr>
          <p:cNvPr id="6" name="TextBox 5"/>
          <p:cNvSpPr txBox="1"/>
          <p:nvPr/>
        </p:nvSpPr>
        <p:spPr>
          <a:xfrm>
            <a:off x="7063273" y="5852320"/>
            <a:ext cx="1492716" cy="369332"/>
          </a:xfrm>
          <a:prstGeom prst="rect">
            <a:avLst/>
          </a:prstGeom>
          <a:noFill/>
        </p:spPr>
        <p:txBody>
          <a:bodyPr wrap="none" rtlCol="0">
            <a:spAutoFit/>
          </a:bodyPr>
          <a:lstStyle/>
          <a:p>
            <a:r>
              <a:rPr lang="hu-HU" dirty="0" smtClean="0">
                <a:solidFill>
                  <a:schemeClr val="tx1">
                    <a:lumMod val="50000"/>
                    <a:lumOff val="50000"/>
                  </a:schemeClr>
                </a:solidFill>
                <a:latin typeface="Times New Roman" panose="02020603050405020304" pitchFamily="18" charset="0"/>
                <a:cs typeface="Times New Roman" panose="02020603050405020304" pitchFamily="18" charset="0"/>
              </a:rPr>
              <a:t>2021. március</a:t>
            </a:r>
            <a:endParaRPr lang="hu-HU" dirty="0">
              <a:solidFill>
                <a:schemeClr val="tx1">
                  <a:lumMod val="50000"/>
                  <a:lumOff val="50000"/>
                </a:schemeClr>
              </a:solidFill>
              <a:latin typeface="Times New Roman" panose="02020603050405020304" pitchFamily="18" charset="0"/>
              <a:cs typeface="Times New Roman" panose="02020603050405020304" pitchFamily="18" charset="0"/>
            </a:endParaRPr>
          </a:p>
        </p:txBody>
      </p:sp>
      <p:sp>
        <p:nvSpPr>
          <p:cNvPr id="8" name="Text Box 2"/>
          <p:cNvSpPr txBox="1">
            <a:spLocks noChangeArrowheads="1"/>
          </p:cNvSpPr>
          <p:nvPr/>
        </p:nvSpPr>
        <p:spPr bwMode="auto">
          <a:xfrm>
            <a:off x="2302329" y="2151251"/>
            <a:ext cx="5874685"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None/>
            </a:pPr>
            <a:r>
              <a:rPr lang="hu-HU" sz="3600" b="1" dirty="0" smtClean="0">
                <a:solidFill>
                  <a:schemeClr val="accent6">
                    <a:lumMod val="50000"/>
                  </a:schemeClr>
                </a:solidFill>
              </a:rPr>
              <a:t>Koronavírusról gyerekeknek</a:t>
            </a:r>
            <a:endParaRPr lang="hu-HU" sz="3600" dirty="0">
              <a:solidFill>
                <a:schemeClr val="accent6">
                  <a:lumMod val="50000"/>
                </a:schemeClr>
              </a:solidFill>
            </a:endParaRPr>
          </a:p>
        </p:txBody>
      </p:sp>
      <p:sp>
        <p:nvSpPr>
          <p:cNvPr id="9" name="Text Box 3"/>
          <p:cNvSpPr txBox="1">
            <a:spLocks noChangeArrowheads="1"/>
          </p:cNvSpPr>
          <p:nvPr/>
        </p:nvSpPr>
        <p:spPr bwMode="auto">
          <a:xfrm>
            <a:off x="3867449" y="4575082"/>
            <a:ext cx="2202654" cy="584775"/>
          </a:xfrm>
          <a:prstGeom prst="rect">
            <a:avLst/>
          </a:prstGeom>
          <a:noFill/>
          <a:ln>
            <a:noFill/>
          </a:ln>
          <a:effectLst>
            <a:outerShdw dist="1796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hu-HU" altLang="hu-HU" b="1" dirty="0">
                <a:solidFill>
                  <a:schemeClr val="accent2"/>
                </a:solidFill>
              </a:rPr>
              <a:t>Erdei </a:t>
            </a:r>
            <a:r>
              <a:rPr lang="hu-HU" altLang="hu-HU" b="1" dirty="0" smtClean="0">
                <a:solidFill>
                  <a:schemeClr val="accent2"/>
                </a:solidFill>
              </a:rPr>
              <a:t>Anna</a:t>
            </a:r>
            <a:endParaRPr lang="hu-HU" altLang="hu-HU" b="1" dirty="0">
              <a:solidFill>
                <a:schemeClr val="accent2"/>
              </a:solidFill>
            </a:endParaRPr>
          </a:p>
        </p:txBody>
      </p:sp>
      <p:sp>
        <p:nvSpPr>
          <p:cNvPr id="10" name="Rectangle 4"/>
          <p:cNvSpPr/>
          <p:nvPr/>
        </p:nvSpPr>
        <p:spPr>
          <a:xfrm>
            <a:off x="52182" y="4696192"/>
            <a:ext cx="1568666" cy="738664"/>
          </a:xfrm>
          <a:prstGeom prst="rect">
            <a:avLst/>
          </a:prstGeom>
        </p:spPr>
        <p:txBody>
          <a:bodyPr wrap="square">
            <a:spAutoFit/>
          </a:bodyPr>
          <a:lstStyle/>
          <a:p>
            <a:pPr algn="ctr"/>
            <a:r>
              <a:rPr lang="hu-HU" sz="1400" b="1" dirty="0" smtClean="0">
                <a:solidFill>
                  <a:srgbClr val="8C2633"/>
                </a:solidFill>
              </a:rPr>
              <a:t>MTA-ELTE Immunológiai</a:t>
            </a:r>
          </a:p>
          <a:p>
            <a:pPr algn="ctr"/>
            <a:r>
              <a:rPr lang="hu-HU" sz="1400" b="1" dirty="0" smtClean="0">
                <a:solidFill>
                  <a:srgbClr val="8C2633"/>
                </a:solidFill>
              </a:rPr>
              <a:t>Kutatócsoport</a:t>
            </a:r>
            <a:endParaRPr lang="en-US" sz="1400" b="1" dirty="0">
              <a:solidFill>
                <a:srgbClr val="8C2633"/>
              </a:solidFill>
            </a:endParaRPr>
          </a:p>
        </p:txBody>
      </p:sp>
      <p:pic>
        <p:nvPicPr>
          <p:cNvPr id="11" name="Picture 2" descr="http://kemiaotdk2013.ektf.hu/mta_log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375" y="3351580"/>
            <a:ext cx="795823" cy="104647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Csoportba foglalás 10"/>
          <p:cNvGrpSpPr/>
          <p:nvPr/>
        </p:nvGrpSpPr>
        <p:grpSpPr>
          <a:xfrm>
            <a:off x="729048" y="1458260"/>
            <a:ext cx="4280065" cy="4613219"/>
            <a:chOff x="898199" y="1116468"/>
            <a:chExt cx="4477019" cy="4758815"/>
          </a:xfrm>
        </p:grpSpPr>
        <p:pic>
          <p:nvPicPr>
            <p:cNvPr id="3" name="Kép 2"/>
            <p:cNvPicPr>
              <a:picLocks noChangeAspect="1"/>
            </p:cNvPicPr>
            <p:nvPr/>
          </p:nvPicPr>
          <p:blipFill>
            <a:blip r:embed="rId2"/>
            <a:stretch>
              <a:fillRect/>
            </a:stretch>
          </p:blipFill>
          <p:spPr>
            <a:xfrm>
              <a:off x="898199" y="1116468"/>
              <a:ext cx="4477019" cy="4758815"/>
            </a:xfrm>
            <a:prstGeom prst="rect">
              <a:avLst/>
            </a:prstGeom>
          </p:spPr>
        </p:pic>
        <p:sp>
          <p:nvSpPr>
            <p:cNvPr id="9" name="Téglalap 8"/>
            <p:cNvSpPr/>
            <p:nvPr/>
          </p:nvSpPr>
          <p:spPr>
            <a:xfrm>
              <a:off x="4277710" y="2129441"/>
              <a:ext cx="377115" cy="31946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hu-HU"/>
            </a:p>
          </p:txBody>
        </p:sp>
        <p:sp>
          <p:nvSpPr>
            <p:cNvPr id="10" name="Téglalap 9"/>
            <p:cNvSpPr/>
            <p:nvPr/>
          </p:nvSpPr>
          <p:spPr>
            <a:xfrm>
              <a:off x="2587955" y="4477408"/>
              <a:ext cx="377115" cy="31946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hu-HU"/>
            </a:p>
          </p:txBody>
        </p:sp>
      </p:grpSp>
      <p:pic>
        <p:nvPicPr>
          <p:cNvPr id="7172" name="Picture 4" descr="Scraped Knee Icons PNG - Free PNG and Icons Download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488" y="222370"/>
            <a:ext cx="1233350" cy="1652944"/>
          </a:xfrm>
          <a:prstGeom prst="rect">
            <a:avLst/>
          </a:prstGeom>
          <a:noFill/>
          <a:extLst>
            <a:ext uri="{909E8E84-426E-40DD-AFC4-6F175D3DCCD1}">
              <a14:hiddenFill xmlns:a14="http://schemas.microsoft.com/office/drawing/2010/main">
                <a:solidFill>
                  <a:srgbClr val="FFFFFF"/>
                </a:solidFill>
              </a14:hiddenFill>
            </a:ext>
          </a:extLst>
        </p:spPr>
      </p:pic>
      <p:sp>
        <p:nvSpPr>
          <p:cNvPr id="4" name="Szövegdoboz 3"/>
          <p:cNvSpPr txBox="1"/>
          <p:nvPr/>
        </p:nvSpPr>
        <p:spPr>
          <a:xfrm>
            <a:off x="1204825" y="249706"/>
            <a:ext cx="6595084" cy="1077218"/>
          </a:xfrm>
          <a:prstGeom prst="rect">
            <a:avLst/>
          </a:prstGeom>
          <a:noFill/>
        </p:spPr>
        <p:txBody>
          <a:bodyPr wrap="square" rtlCol="0">
            <a:spAutoFit/>
          </a:bodyPr>
          <a:lstStyle/>
          <a:p>
            <a:pPr algn="ctr"/>
            <a:r>
              <a:rPr lang="hu-HU" sz="3200" b="1" dirty="0" smtClean="0">
                <a:solidFill>
                  <a:srgbClr val="0070C0"/>
                </a:solidFill>
                <a:latin typeface="Times New Roman" panose="02020603050405020304" pitchFamily="18" charset="0"/>
                <a:cs typeface="Times New Roman" panose="02020603050405020304" pitchFamily="18" charset="0"/>
              </a:rPr>
              <a:t>Hogyan </a:t>
            </a:r>
            <a:r>
              <a:rPr lang="hu-HU" sz="3200" b="1" dirty="0" smtClean="0">
                <a:solidFill>
                  <a:srgbClr val="0070C0"/>
                </a:solidFill>
                <a:latin typeface="Times New Roman" panose="02020603050405020304" pitchFamily="18" charset="0"/>
                <a:cs typeface="Times New Roman" panose="02020603050405020304" pitchFamily="18" charset="0"/>
              </a:rPr>
              <a:t>jutnak </a:t>
            </a:r>
            <a:r>
              <a:rPr lang="hu-HU" sz="3200" b="1" dirty="0" smtClean="0">
                <a:solidFill>
                  <a:srgbClr val="0070C0"/>
                </a:solidFill>
                <a:latin typeface="Times New Roman" panose="02020603050405020304" pitchFamily="18" charset="0"/>
                <a:cs typeface="Times New Roman" panose="02020603050405020304" pitchFamily="18" charset="0"/>
              </a:rPr>
              <a:t>a szervezetünkbe a </a:t>
            </a:r>
            <a:r>
              <a:rPr lang="hu-HU" sz="3200" b="1" dirty="0" smtClean="0">
                <a:solidFill>
                  <a:srgbClr val="0070C0"/>
                </a:solidFill>
                <a:latin typeface="Times New Roman" panose="02020603050405020304" pitchFamily="18" charset="0"/>
                <a:cs typeface="Times New Roman" panose="02020603050405020304" pitchFamily="18" charset="0"/>
              </a:rPr>
              <a:t>kórokozók? </a:t>
            </a:r>
            <a:endParaRPr lang="hu-HU" sz="3200" b="1" dirty="0">
              <a:solidFill>
                <a:srgbClr val="0070C0"/>
              </a:solidFill>
              <a:latin typeface="Times New Roman" panose="02020603050405020304" pitchFamily="18" charset="0"/>
              <a:cs typeface="Times New Roman" panose="02020603050405020304" pitchFamily="18" charset="0"/>
            </a:endParaRPr>
          </a:p>
        </p:txBody>
      </p:sp>
      <p:sp>
        <p:nvSpPr>
          <p:cNvPr id="6" name="Szövegdoboz 5"/>
          <p:cNvSpPr txBox="1"/>
          <p:nvPr/>
        </p:nvSpPr>
        <p:spPr>
          <a:xfrm>
            <a:off x="128967" y="2239998"/>
            <a:ext cx="1358391" cy="369332"/>
          </a:xfrm>
          <a:prstGeom prst="rect">
            <a:avLst/>
          </a:prstGeom>
          <a:solidFill>
            <a:schemeClr val="bg1"/>
          </a:solidFill>
        </p:spPr>
        <p:txBody>
          <a:bodyPr wrap="square" rtlCol="0">
            <a:spAutoFit/>
          </a:bodyPr>
          <a:lstStyle/>
          <a:p>
            <a:r>
              <a:rPr lang="hu-HU" dirty="0" smtClean="0"/>
              <a:t>megisszuk</a:t>
            </a:r>
            <a:endParaRPr lang="hu-HU" dirty="0"/>
          </a:p>
        </p:txBody>
      </p:sp>
      <p:sp>
        <p:nvSpPr>
          <p:cNvPr id="7" name="Szövegdoboz 6"/>
          <p:cNvSpPr txBox="1"/>
          <p:nvPr/>
        </p:nvSpPr>
        <p:spPr>
          <a:xfrm>
            <a:off x="-18403" y="4652448"/>
            <a:ext cx="1361090" cy="369332"/>
          </a:xfrm>
          <a:prstGeom prst="rect">
            <a:avLst/>
          </a:prstGeom>
          <a:solidFill>
            <a:schemeClr val="bg1"/>
          </a:solidFill>
        </p:spPr>
        <p:txBody>
          <a:bodyPr wrap="square" rtlCol="0">
            <a:spAutoFit/>
          </a:bodyPr>
          <a:lstStyle/>
          <a:p>
            <a:r>
              <a:rPr lang="hu-HU" dirty="0" smtClean="0"/>
              <a:t>megesszük</a:t>
            </a:r>
            <a:endParaRPr lang="hu-HU" dirty="0"/>
          </a:p>
        </p:txBody>
      </p:sp>
      <p:sp>
        <p:nvSpPr>
          <p:cNvPr id="8" name="Szövegdoboz 7"/>
          <p:cNvSpPr txBox="1"/>
          <p:nvPr/>
        </p:nvSpPr>
        <p:spPr>
          <a:xfrm>
            <a:off x="3485326" y="5764014"/>
            <a:ext cx="1576552" cy="369332"/>
          </a:xfrm>
          <a:prstGeom prst="rect">
            <a:avLst/>
          </a:prstGeom>
          <a:solidFill>
            <a:schemeClr val="bg1"/>
          </a:solidFill>
        </p:spPr>
        <p:txBody>
          <a:bodyPr wrap="square" rtlCol="0">
            <a:spAutoFit/>
          </a:bodyPr>
          <a:lstStyle/>
          <a:p>
            <a:r>
              <a:rPr lang="hu-HU" dirty="0" smtClean="0"/>
              <a:t>belélegezzük</a:t>
            </a:r>
            <a:endParaRPr lang="hu-HU" dirty="0"/>
          </a:p>
        </p:txBody>
      </p:sp>
      <p:pic>
        <p:nvPicPr>
          <p:cNvPr id="7170" name="Picture 2" descr="Set of Seamless Pattern with Good and Bad Bacteria, Art Print | Barewalls  Posters &amp; Prints | bwc43928991"/>
          <p:cNvPicPr>
            <a:picLocks noChangeAspect="1" noChangeArrowheads="1"/>
          </p:cNvPicPr>
          <p:nvPr/>
        </p:nvPicPr>
        <p:blipFill rotWithShape="1">
          <a:blip r:embed="rId4">
            <a:extLst>
              <a:ext uri="{28A0092B-C50C-407E-A947-70E740481C1C}">
                <a14:useLocalDpi xmlns:a14="http://schemas.microsoft.com/office/drawing/2010/main" val="0"/>
              </a:ext>
            </a:extLst>
          </a:blip>
          <a:srcRect l="21365" t="7220" r="14622" b="54072"/>
          <a:stretch/>
        </p:blipFill>
        <p:spPr bwMode="auto">
          <a:xfrm>
            <a:off x="7909679" y="176274"/>
            <a:ext cx="1008523" cy="643534"/>
          </a:xfrm>
          <a:prstGeom prst="rect">
            <a:avLst/>
          </a:prstGeom>
          <a:noFill/>
          <a:extLst>
            <a:ext uri="{909E8E84-426E-40DD-AFC4-6F175D3DCCD1}">
              <a14:hiddenFill xmlns:a14="http://schemas.microsoft.com/office/drawing/2010/main">
                <a:solidFill>
                  <a:srgbClr val="FFFFFF"/>
                </a:solidFill>
              </a14:hiddenFill>
            </a:ext>
          </a:extLst>
        </p:spPr>
      </p:pic>
      <p:sp>
        <p:nvSpPr>
          <p:cNvPr id="20" name="Szövegdoboz 19"/>
          <p:cNvSpPr txBox="1"/>
          <p:nvPr/>
        </p:nvSpPr>
        <p:spPr>
          <a:xfrm>
            <a:off x="6513899" y="5186877"/>
            <a:ext cx="2309710" cy="461665"/>
          </a:xfrm>
          <a:prstGeom prst="rect">
            <a:avLst/>
          </a:prstGeom>
          <a:solidFill>
            <a:schemeClr val="bg1"/>
          </a:solidFill>
        </p:spPr>
        <p:txBody>
          <a:bodyPr wrap="square" rtlCol="0">
            <a:spAutoFit/>
          </a:bodyPr>
          <a:lstStyle/>
          <a:p>
            <a:r>
              <a:rPr lang="hu-HU" sz="2400" b="1" dirty="0" smtClean="0">
                <a:solidFill>
                  <a:srgbClr val="C00000"/>
                </a:solidFill>
                <a:latin typeface="Times New Roman" panose="02020603050405020304" pitchFamily="18" charset="0"/>
                <a:cs typeface="Times New Roman" panose="02020603050405020304" pitchFamily="18" charset="0"/>
              </a:rPr>
              <a:t>koronavírus</a:t>
            </a:r>
            <a:endParaRPr lang="hu-HU" sz="2400" b="1" dirty="0">
              <a:solidFill>
                <a:srgbClr val="C00000"/>
              </a:solidFill>
              <a:latin typeface="Times New Roman" panose="02020603050405020304" pitchFamily="18" charset="0"/>
              <a:cs typeface="Times New Roman" panose="02020603050405020304" pitchFamily="18" charset="0"/>
            </a:endParaRPr>
          </a:p>
        </p:txBody>
      </p:sp>
      <p:sp>
        <p:nvSpPr>
          <p:cNvPr id="21" name="Szövegdoboz 20"/>
          <p:cNvSpPr txBox="1"/>
          <p:nvPr/>
        </p:nvSpPr>
        <p:spPr>
          <a:xfrm>
            <a:off x="1232047" y="1332619"/>
            <a:ext cx="1090990" cy="369332"/>
          </a:xfrm>
          <a:prstGeom prst="rect">
            <a:avLst/>
          </a:prstGeom>
          <a:solidFill>
            <a:schemeClr val="bg1"/>
          </a:solidFill>
        </p:spPr>
        <p:txBody>
          <a:bodyPr wrap="square" rtlCol="0">
            <a:spAutoFit/>
          </a:bodyPr>
          <a:lstStyle/>
          <a:p>
            <a:r>
              <a:rPr lang="hu-HU" dirty="0"/>
              <a:t>s</a:t>
            </a:r>
            <a:r>
              <a:rPr lang="hu-HU" dirty="0" smtClean="0"/>
              <a:t>eben át</a:t>
            </a:r>
            <a:endParaRPr lang="hu-HU" dirty="0"/>
          </a:p>
        </p:txBody>
      </p:sp>
      <p:pic>
        <p:nvPicPr>
          <p:cNvPr id="22" name="Picture 2" descr="Illustration of a SARS-CoV-2 viri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22915" y="5648542"/>
            <a:ext cx="1038348" cy="986430"/>
          </a:xfrm>
          <a:prstGeom prst="rect">
            <a:avLst/>
          </a:prstGeom>
          <a:noFill/>
          <a:extLst>
            <a:ext uri="{909E8E84-426E-40DD-AFC4-6F175D3DCCD1}">
              <a14:hiddenFill xmlns:a14="http://schemas.microsoft.com/office/drawing/2010/main">
                <a:solidFill>
                  <a:srgbClr val="FFFFFF"/>
                </a:solidFill>
              </a14:hiddenFill>
            </a:ext>
          </a:extLst>
        </p:spPr>
      </p:pic>
      <p:sp>
        <p:nvSpPr>
          <p:cNvPr id="2" name="Ellipszis 1"/>
          <p:cNvSpPr/>
          <p:nvPr/>
        </p:nvSpPr>
        <p:spPr>
          <a:xfrm>
            <a:off x="128967" y="1828393"/>
            <a:ext cx="4474931" cy="170831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hu-HU"/>
          </a:p>
        </p:txBody>
      </p:sp>
      <p:sp>
        <p:nvSpPr>
          <p:cNvPr id="19" name="Ellipszis 18"/>
          <p:cNvSpPr/>
          <p:nvPr/>
        </p:nvSpPr>
        <p:spPr>
          <a:xfrm>
            <a:off x="81358" y="3240264"/>
            <a:ext cx="2946223" cy="3252274"/>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hu-HU"/>
          </a:p>
        </p:txBody>
      </p:sp>
      <p:sp>
        <p:nvSpPr>
          <p:cNvPr id="12" name="Ellipszis 11"/>
          <p:cNvSpPr/>
          <p:nvPr/>
        </p:nvSpPr>
        <p:spPr>
          <a:xfrm>
            <a:off x="2768741" y="3258077"/>
            <a:ext cx="3009723" cy="3183535"/>
          </a:xfrm>
          <a:prstGeom prst="ellipse">
            <a:avLst/>
          </a:prstGeom>
          <a:noFill/>
          <a:ln w="57150">
            <a:solidFill>
              <a:srgbClr val="FF0000"/>
            </a:solidFill>
            <a:prstDash val="lg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hu-HU"/>
          </a:p>
        </p:txBody>
      </p:sp>
      <p:sp>
        <p:nvSpPr>
          <p:cNvPr id="13" name="Ellipszis 12"/>
          <p:cNvSpPr/>
          <p:nvPr/>
        </p:nvSpPr>
        <p:spPr>
          <a:xfrm>
            <a:off x="2361563" y="3061749"/>
            <a:ext cx="3523895" cy="3563359"/>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hu-HU"/>
          </a:p>
        </p:txBody>
      </p:sp>
      <p:pic>
        <p:nvPicPr>
          <p:cNvPr id="5" name="Picture 2" descr="Forráskép megtekintése"/>
          <p:cNvPicPr>
            <a:picLocks noChangeAspect="1" noChangeArrowheads="1"/>
          </p:cNvPicPr>
          <p:nvPr/>
        </p:nvPicPr>
        <p:blipFill rotWithShape="1">
          <a:blip r:embed="rId6">
            <a:extLst>
              <a:ext uri="{28A0092B-C50C-407E-A947-70E740481C1C}">
                <a14:useLocalDpi xmlns:a14="http://schemas.microsoft.com/office/drawing/2010/main" val="0"/>
              </a:ext>
            </a:extLst>
          </a:blip>
          <a:srcRect l="36505" t="21175" r="25995" b="31698"/>
          <a:stretch/>
        </p:blipFill>
        <p:spPr bwMode="auto">
          <a:xfrm>
            <a:off x="5244662" y="1760110"/>
            <a:ext cx="3849731" cy="2717298"/>
          </a:xfrm>
          <a:prstGeom prst="rect">
            <a:avLst/>
          </a:prstGeom>
          <a:noFill/>
          <a:extLst>
            <a:ext uri="{909E8E84-426E-40DD-AFC4-6F175D3DCCD1}">
              <a14:hiddenFill xmlns:a14="http://schemas.microsoft.com/office/drawing/2010/main">
                <a:solidFill>
                  <a:srgbClr val="FFFFFF"/>
                </a:solidFill>
              </a14:hiddenFill>
            </a:ext>
          </a:extLst>
        </p:spPr>
      </p:pic>
      <p:sp>
        <p:nvSpPr>
          <p:cNvPr id="15" name="Ellipszis 14"/>
          <p:cNvSpPr/>
          <p:nvPr/>
        </p:nvSpPr>
        <p:spPr>
          <a:xfrm>
            <a:off x="5180914" y="1354260"/>
            <a:ext cx="3737288" cy="3263850"/>
          </a:xfrm>
          <a:prstGeom prst="ellipse">
            <a:avLst/>
          </a:prstGeom>
          <a:noFill/>
          <a:ln w="57150">
            <a:solidFill>
              <a:srgbClr val="FF0000"/>
            </a:solidFill>
            <a:prstDash val="lg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hu-HU"/>
          </a:p>
        </p:txBody>
      </p:sp>
      <p:sp>
        <p:nvSpPr>
          <p:cNvPr id="14" name="Lekerekített téglalap 13"/>
          <p:cNvSpPr/>
          <p:nvPr/>
        </p:nvSpPr>
        <p:spPr>
          <a:xfrm>
            <a:off x="5127053" y="1038978"/>
            <a:ext cx="4189228" cy="5586130"/>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hu-HU"/>
          </a:p>
        </p:txBody>
      </p:sp>
    </p:spTree>
    <p:extLst>
      <p:ext uri="{BB962C8B-B14F-4D97-AF65-F5344CB8AC3E}">
        <p14:creationId xmlns:p14="http://schemas.microsoft.com/office/powerpoint/2010/main" val="3506549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grpId="0" nodeType="clickEffect">
                                  <p:stCondLst>
                                    <p:cond delay="0"/>
                                  </p:stCondLst>
                                  <p:childTnLst>
                                    <p:animEffect transition="out" filter="wipe(down)">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4" fill="hold" grpId="0" nodeType="clickEffect">
                                  <p:stCondLst>
                                    <p:cond delay="0"/>
                                  </p:stCondLst>
                                  <p:childTnLst>
                                    <p:animEffect transition="out" filter="wipe(down)">
                                      <p:cBhvr>
                                        <p:cTn id="11" dur="500"/>
                                        <p:tgtEl>
                                          <p:spTgt spid="19"/>
                                        </p:tgtEl>
                                      </p:cBhvr>
                                    </p:animEffect>
                                    <p:set>
                                      <p:cBhvr>
                                        <p:cTn id="12" dur="1" fill="hold">
                                          <p:stCondLst>
                                            <p:cond delay="499"/>
                                          </p:stCondLst>
                                        </p:cTn>
                                        <p:tgtEl>
                                          <p:spTgt spid="1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xit" presetSubtype="4" fill="hold" grpId="0" nodeType="clickEffect">
                                  <p:stCondLst>
                                    <p:cond delay="0"/>
                                  </p:stCondLst>
                                  <p:childTnLst>
                                    <p:animEffect transition="out" filter="wipe(down)">
                                      <p:cBhvr>
                                        <p:cTn id="16" dur="500"/>
                                        <p:tgtEl>
                                          <p:spTgt spid="13"/>
                                        </p:tgtEl>
                                      </p:cBhvr>
                                    </p:animEffect>
                                    <p:set>
                                      <p:cBhvr>
                                        <p:cTn id="17" dur="1" fill="hold">
                                          <p:stCondLst>
                                            <p:cond delay="499"/>
                                          </p:stCondLst>
                                        </p:cTn>
                                        <p:tgtEl>
                                          <p:spTgt spid="1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xit" presetSubtype="4" fill="hold" grpId="0" nodeType="clickEffect">
                                  <p:stCondLst>
                                    <p:cond delay="0"/>
                                  </p:stCondLst>
                                  <p:childTnLst>
                                    <p:animEffect transition="out" filter="wipe(down)">
                                      <p:cBhvr>
                                        <p:cTn id="21" dur="500"/>
                                        <p:tgtEl>
                                          <p:spTgt spid="14"/>
                                        </p:tgtEl>
                                      </p:cBhvr>
                                    </p:animEffect>
                                    <p:set>
                                      <p:cBhvr>
                                        <p:cTn id="22"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9" grpId="0" animBg="1"/>
      <p:bldP spid="13" grpId="0" animBg="1"/>
      <p:bldP spid="1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Csoportba foglalás 3"/>
          <p:cNvGrpSpPr/>
          <p:nvPr/>
        </p:nvGrpSpPr>
        <p:grpSpPr>
          <a:xfrm>
            <a:off x="1980098" y="1048288"/>
            <a:ext cx="6316717" cy="2370445"/>
            <a:chOff x="821847" y="1397876"/>
            <a:chExt cx="8322153" cy="3938304"/>
          </a:xfrm>
        </p:grpSpPr>
        <p:pic>
          <p:nvPicPr>
            <p:cNvPr id="8194" name="Picture 2" descr="Covid-19 symptoms explained to kids. Fever, cough, tiredness. Cute boys and girl. Cartoon vector hand drawn eps 10"/>
            <p:cNvPicPr>
              <a:picLocks noChangeAspect="1" noChangeArrowheads="1"/>
            </p:cNvPicPr>
            <p:nvPr/>
          </p:nvPicPr>
          <p:blipFill rotWithShape="1">
            <a:blip r:embed="rId2">
              <a:extLst>
                <a:ext uri="{28A0092B-C50C-407E-A947-70E740481C1C}">
                  <a14:useLocalDpi xmlns:a14="http://schemas.microsoft.com/office/drawing/2010/main" val="0"/>
                </a:ext>
              </a:extLst>
            </a:blip>
            <a:srcRect t="25162" b="11689"/>
            <a:stretch/>
          </p:blipFill>
          <p:spPr bwMode="auto">
            <a:xfrm>
              <a:off x="821847" y="1397876"/>
              <a:ext cx="7620000" cy="2995448"/>
            </a:xfrm>
            <a:prstGeom prst="rect">
              <a:avLst/>
            </a:prstGeom>
            <a:noFill/>
            <a:extLst>
              <a:ext uri="{909E8E84-426E-40DD-AFC4-6F175D3DCCD1}">
                <a14:hiddenFill xmlns:a14="http://schemas.microsoft.com/office/drawing/2010/main">
                  <a:solidFill>
                    <a:srgbClr val="FFFFFF"/>
                  </a:solidFill>
                </a14:hiddenFill>
              </a:ext>
            </a:extLst>
          </p:spPr>
        </p:pic>
        <p:sp>
          <p:nvSpPr>
            <p:cNvPr id="3" name="Szövegdoboz 2"/>
            <p:cNvSpPr txBox="1"/>
            <p:nvPr/>
          </p:nvSpPr>
          <p:spPr>
            <a:xfrm>
              <a:off x="1877742" y="4569161"/>
              <a:ext cx="7266258" cy="767019"/>
            </a:xfrm>
            <a:prstGeom prst="rect">
              <a:avLst/>
            </a:prstGeom>
            <a:noFill/>
          </p:spPr>
          <p:txBody>
            <a:bodyPr wrap="square" rtlCol="0">
              <a:spAutoFit/>
            </a:bodyPr>
            <a:lstStyle/>
            <a:p>
              <a:r>
                <a:rPr lang="hu-HU" sz="2400" b="1" dirty="0">
                  <a:solidFill>
                    <a:srgbClr val="C00000"/>
                  </a:solidFill>
                  <a:latin typeface="Times New Roman" panose="02020603050405020304" pitchFamily="18" charset="0"/>
                  <a:cs typeface="Times New Roman" panose="02020603050405020304" pitchFamily="18" charset="0"/>
                </a:rPr>
                <a:t>l</a:t>
              </a:r>
              <a:r>
                <a:rPr lang="hu-HU" sz="2400" b="1" dirty="0" smtClean="0">
                  <a:solidFill>
                    <a:srgbClr val="C00000"/>
                  </a:solidFill>
                  <a:latin typeface="Times New Roman" panose="02020603050405020304" pitchFamily="18" charset="0"/>
                  <a:cs typeface="Times New Roman" panose="02020603050405020304" pitchFamily="18" charset="0"/>
                </a:rPr>
                <a:t>áz            köhögés      fáradékonyság</a:t>
              </a:r>
              <a:endParaRPr lang="hu-HU" sz="2400" b="1" dirty="0">
                <a:solidFill>
                  <a:srgbClr val="C00000"/>
                </a:solidFill>
                <a:latin typeface="Times New Roman" panose="02020603050405020304" pitchFamily="18" charset="0"/>
                <a:cs typeface="Times New Roman" panose="02020603050405020304" pitchFamily="18" charset="0"/>
              </a:endParaRPr>
            </a:p>
          </p:txBody>
        </p:sp>
      </p:grpSp>
      <p:sp>
        <p:nvSpPr>
          <p:cNvPr id="6" name="Szövegdoboz 5"/>
          <p:cNvSpPr txBox="1"/>
          <p:nvPr/>
        </p:nvSpPr>
        <p:spPr>
          <a:xfrm>
            <a:off x="338340" y="229892"/>
            <a:ext cx="8569842" cy="584775"/>
          </a:xfrm>
          <a:prstGeom prst="rect">
            <a:avLst/>
          </a:prstGeom>
          <a:noFill/>
        </p:spPr>
        <p:txBody>
          <a:bodyPr wrap="square" rtlCol="0">
            <a:spAutoFit/>
          </a:bodyPr>
          <a:lstStyle/>
          <a:p>
            <a:pPr algn="ctr"/>
            <a:r>
              <a:rPr lang="hu-HU" sz="3200" b="1" dirty="0" smtClean="0">
                <a:solidFill>
                  <a:srgbClr val="0070C0"/>
                </a:solidFill>
                <a:latin typeface="Times New Roman" panose="02020603050405020304" pitchFamily="18" charset="0"/>
                <a:cs typeface="Times New Roman" panose="02020603050405020304" pitchFamily="18" charset="0"/>
              </a:rPr>
              <a:t>Mit érzünk, amikor megfertőz egy kórokozó?</a:t>
            </a:r>
            <a:endParaRPr lang="hu-HU" sz="3200" b="1" dirty="0">
              <a:solidFill>
                <a:srgbClr val="0070C0"/>
              </a:solidFill>
              <a:latin typeface="Times New Roman" panose="02020603050405020304" pitchFamily="18" charset="0"/>
              <a:cs typeface="Times New Roman" panose="02020603050405020304" pitchFamily="18" charset="0"/>
            </a:endParaRPr>
          </a:p>
        </p:txBody>
      </p:sp>
      <p:grpSp>
        <p:nvGrpSpPr>
          <p:cNvPr id="16" name="Csoportba foglalás 15"/>
          <p:cNvGrpSpPr/>
          <p:nvPr/>
        </p:nvGrpSpPr>
        <p:grpSpPr>
          <a:xfrm>
            <a:off x="2688822" y="3531761"/>
            <a:ext cx="5137478" cy="3179325"/>
            <a:chOff x="1953362" y="3678675"/>
            <a:chExt cx="5137478" cy="3179325"/>
          </a:xfrm>
        </p:grpSpPr>
        <p:pic>
          <p:nvPicPr>
            <p:cNvPr id="8" name="Picture 4" descr="New coronavirus symptoms listed by CDC - al.com"/>
            <p:cNvPicPr>
              <a:picLocks noChangeAspect="1" noChangeArrowheads="1"/>
            </p:cNvPicPr>
            <p:nvPr/>
          </p:nvPicPr>
          <p:blipFill rotWithShape="1">
            <a:blip r:embed="rId3">
              <a:extLst>
                <a:ext uri="{28A0092B-C50C-407E-A947-70E740481C1C}">
                  <a14:useLocalDpi xmlns:a14="http://schemas.microsoft.com/office/drawing/2010/main" val="0"/>
                </a:ext>
              </a:extLst>
            </a:blip>
            <a:srcRect t="8106"/>
            <a:stretch/>
          </p:blipFill>
          <p:spPr bwMode="auto">
            <a:xfrm>
              <a:off x="1953362" y="3678675"/>
              <a:ext cx="5137478" cy="3179325"/>
            </a:xfrm>
            <a:prstGeom prst="rect">
              <a:avLst/>
            </a:prstGeom>
            <a:noFill/>
            <a:extLst>
              <a:ext uri="{909E8E84-426E-40DD-AFC4-6F175D3DCCD1}">
                <a14:hiddenFill xmlns:a14="http://schemas.microsoft.com/office/drawing/2010/main">
                  <a:solidFill>
                    <a:srgbClr val="FFFFFF"/>
                  </a:solidFill>
                </a14:hiddenFill>
              </a:ext>
            </a:extLst>
          </p:spPr>
        </p:pic>
        <p:grpSp>
          <p:nvGrpSpPr>
            <p:cNvPr id="7" name="Csoportba foglalás 6"/>
            <p:cNvGrpSpPr/>
            <p:nvPr/>
          </p:nvGrpSpPr>
          <p:grpSpPr>
            <a:xfrm>
              <a:off x="2049453" y="4939451"/>
              <a:ext cx="4862425" cy="1870372"/>
              <a:chOff x="2049453" y="4939451"/>
              <a:chExt cx="4862425" cy="1870372"/>
            </a:xfrm>
          </p:grpSpPr>
          <p:sp>
            <p:nvSpPr>
              <p:cNvPr id="9" name="Szövegdoboz 8"/>
              <p:cNvSpPr txBox="1"/>
              <p:nvPr/>
            </p:nvSpPr>
            <p:spPr>
              <a:xfrm flipH="1">
                <a:off x="2049453" y="4939451"/>
                <a:ext cx="1109595" cy="253916"/>
              </a:xfrm>
              <a:prstGeom prst="rect">
                <a:avLst/>
              </a:prstGeom>
              <a:solidFill>
                <a:schemeClr val="tx1"/>
              </a:solidFill>
            </p:spPr>
            <p:txBody>
              <a:bodyPr wrap="square" rtlCol="0">
                <a:spAutoFit/>
              </a:bodyPr>
              <a:lstStyle/>
              <a:p>
                <a:pPr algn="ctr"/>
                <a:r>
                  <a:rPr lang="hu-HU" sz="1050" b="1" dirty="0" smtClean="0">
                    <a:solidFill>
                      <a:schemeClr val="bg1"/>
                    </a:solidFill>
                  </a:rPr>
                  <a:t>köhögés</a:t>
                </a:r>
                <a:endParaRPr lang="hu-HU" sz="1050" b="1" dirty="0">
                  <a:solidFill>
                    <a:schemeClr val="bg1"/>
                  </a:solidFill>
                </a:endParaRPr>
              </a:p>
            </p:txBody>
          </p:sp>
          <p:sp>
            <p:nvSpPr>
              <p:cNvPr id="10" name="Szövegdoboz 9"/>
              <p:cNvSpPr txBox="1"/>
              <p:nvPr/>
            </p:nvSpPr>
            <p:spPr>
              <a:xfrm flipH="1">
                <a:off x="3343853" y="4939451"/>
                <a:ext cx="1096507" cy="253916"/>
              </a:xfrm>
              <a:prstGeom prst="rect">
                <a:avLst/>
              </a:prstGeom>
              <a:solidFill>
                <a:schemeClr val="tx1"/>
              </a:solidFill>
            </p:spPr>
            <p:txBody>
              <a:bodyPr wrap="square" rtlCol="0">
                <a:spAutoFit/>
              </a:bodyPr>
              <a:lstStyle/>
              <a:p>
                <a:pPr algn="ctr"/>
                <a:r>
                  <a:rPr lang="hu-HU" sz="1050" b="1" dirty="0" smtClean="0">
                    <a:solidFill>
                      <a:schemeClr val="bg1"/>
                    </a:solidFill>
                  </a:rPr>
                  <a:t>láz</a:t>
                </a:r>
                <a:endParaRPr lang="hu-HU" sz="1050" b="1" dirty="0">
                  <a:solidFill>
                    <a:schemeClr val="bg1"/>
                  </a:solidFill>
                </a:endParaRPr>
              </a:p>
            </p:txBody>
          </p:sp>
          <p:sp>
            <p:nvSpPr>
              <p:cNvPr id="11" name="Szövegdoboz 10"/>
              <p:cNvSpPr txBox="1"/>
              <p:nvPr/>
            </p:nvSpPr>
            <p:spPr>
              <a:xfrm flipH="1">
                <a:off x="4539902" y="4939451"/>
                <a:ext cx="1096507" cy="253916"/>
              </a:xfrm>
              <a:prstGeom prst="rect">
                <a:avLst/>
              </a:prstGeom>
              <a:solidFill>
                <a:schemeClr val="tx1"/>
              </a:solidFill>
            </p:spPr>
            <p:txBody>
              <a:bodyPr wrap="square" rtlCol="0">
                <a:spAutoFit/>
              </a:bodyPr>
              <a:lstStyle/>
              <a:p>
                <a:pPr algn="ctr"/>
                <a:r>
                  <a:rPr lang="hu-HU" sz="1050" b="1" dirty="0" smtClean="0">
                    <a:solidFill>
                      <a:schemeClr val="bg1"/>
                    </a:solidFill>
                  </a:rPr>
                  <a:t>hidegrázás</a:t>
                </a:r>
                <a:endParaRPr lang="hu-HU" sz="1050" b="1" dirty="0">
                  <a:solidFill>
                    <a:schemeClr val="bg1"/>
                  </a:solidFill>
                </a:endParaRPr>
              </a:p>
            </p:txBody>
          </p:sp>
          <p:sp>
            <p:nvSpPr>
              <p:cNvPr id="12" name="Szövegdoboz 11"/>
              <p:cNvSpPr txBox="1"/>
              <p:nvPr/>
            </p:nvSpPr>
            <p:spPr>
              <a:xfrm flipH="1">
                <a:off x="5815371" y="4939451"/>
                <a:ext cx="1096507" cy="253916"/>
              </a:xfrm>
              <a:prstGeom prst="rect">
                <a:avLst/>
              </a:prstGeom>
              <a:solidFill>
                <a:schemeClr val="tx1"/>
              </a:solidFill>
            </p:spPr>
            <p:txBody>
              <a:bodyPr wrap="square" rtlCol="0">
                <a:spAutoFit/>
              </a:bodyPr>
              <a:lstStyle/>
              <a:p>
                <a:pPr algn="ctr"/>
                <a:r>
                  <a:rPr lang="hu-HU" sz="1050" b="1" dirty="0" smtClean="0">
                    <a:solidFill>
                      <a:schemeClr val="bg1"/>
                    </a:solidFill>
                  </a:rPr>
                  <a:t>izomfájdalom</a:t>
                </a:r>
                <a:endParaRPr lang="hu-HU" sz="1050" b="1" dirty="0">
                  <a:solidFill>
                    <a:schemeClr val="bg1"/>
                  </a:solidFill>
                </a:endParaRPr>
              </a:p>
            </p:txBody>
          </p:sp>
          <p:sp>
            <p:nvSpPr>
              <p:cNvPr id="13" name="Szövegdoboz 12"/>
              <p:cNvSpPr txBox="1"/>
              <p:nvPr/>
            </p:nvSpPr>
            <p:spPr>
              <a:xfrm flipH="1">
                <a:off x="2732324" y="6453931"/>
                <a:ext cx="1096507" cy="253916"/>
              </a:xfrm>
              <a:prstGeom prst="rect">
                <a:avLst/>
              </a:prstGeom>
              <a:solidFill>
                <a:schemeClr val="tx1"/>
              </a:solidFill>
            </p:spPr>
            <p:txBody>
              <a:bodyPr wrap="square" rtlCol="0">
                <a:spAutoFit/>
              </a:bodyPr>
              <a:lstStyle/>
              <a:p>
                <a:pPr algn="ctr"/>
                <a:r>
                  <a:rPr lang="hu-HU" sz="1050" b="1" dirty="0" smtClean="0">
                    <a:solidFill>
                      <a:schemeClr val="bg1"/>
                    </a:solidFill>
                  </a:rPr>
                  <a:t>légszomj</a:t>
                </a:r>
                <a:endParaRPr lang="hu-HU" sz="1050" b="1" dirty="0">
                  <a:solidFill>
                    <a:schemeClr val="bg1"/>
                  </a:solidFill>
                </a:endParaRPr>
              </a:p>
            </p:txBody>
          </p:sp>
          <p:sp>
            <p:nvSpPr>
              <p:cNvPr id="14" name="Szövegdoboz 13"/>
              <p:cNvSpPr txBox="1"/>
              <p:nvPr/>
            </p:nvSpPr>
            <p:spPr>
              <a:xfrm flipH="1">
                <a:off x="3892106" y="6457982"/>
                <a:ext cx="1096507" cy="253916"/>
              </a:xfrm>
              <a:prstGeom prst="rect">
                <a:avLst/>
              </a:prstGeom>
              <a:solidFill>
                <a:schemeClr val="tx1"/>
              </a:solidFill>
            </p:spPr>
            <p:txBody>
              <a:bodyPr wrap="square" rtlCol="0">
                <a:spAutoFit/>
              </a:bodyPr>
              <a:lstStyle/>
              <a:p>
                <a:pPr algn="ctr"/>
                <a:r>
                  <a:rPr lang="hu-HU" sz="1050" b="1" dirty="0" smtClean="0">
                    <a:solidFill>
                      <a:schemeClr val="bg1"/>
                    </a:solidFill>
                  </a:rPr>
                  <a:t>torokfájás</a:t>
                </a:r>
                <a:endParaRPr lang="hu-HU" sz="1050" b="1" dirty="0">
                  <a:solidFill>
                    <a:schemeClr val="bg1"/>
                  </a:solidFill>
                </a:endParaRPr>
              </a:p>
            </p:txBody>
          </p:sp>
          <p:sp>
            <p:nvSpPr>
              <p:cNvPr id="15" name="Szövegdoboz 14"/>
              <p:cNvSpPr txBox="1"/>
              <p:nvPr/>
            </p:nvSpPr>
            <p:spPr>
              <a:xfrm flipH="1">
                <a:off x="5140238" y="6394325"/>
                <a:ext cx="1096507" cy="415498"/>
              </a:xfrm>
              <a:prstGeom prst="rect">
                <a:avLst/>
              </a:prstGeom>
              <a:solidFill>
                <a:schemeClr val="tx1"/>
              </a:solidFill>
            </p:spPr>
            <p:txBody>
              <a:bodyPr wrap="square" rtlCol="0">
                <a:spAutoFit/>
              </a:bodyPr>
              <a:lstStyle/>
              <a:p>
                <a:pPr algn="ctr"/>
                <a:r>
                  <a:rPr lang="hu-HU" sz="1050" b="1" dirty="0" smtClean="0">
                    <a:solidFill>
                      <a:schemeClr val="bg1"/>
                    </a:solidFill>
                  </a:rPr>
                  <a:t>Íz- és szagvesztés</a:t>
                </a:r>
                <a:endParaRPr lang="hu-HU" sz="1050" b="1" dirty="0">
                  <a:solidFill>
                    <a:schemeClr val="bg1"/>
                  </a:solidFill>
                </a:endParaRPr>
              </a:p>
            </p:txBody>
          </p:sp>
        </p:grpSp>
      </p:grpSp>
      <p:sp>
        <p:nvSpPr>
          <p:cNvPr id="17" name="Szövegdoboz 16"/>
          <p:cNvSpPr txBox="1"/>
          <p:nvPr/>
        </p:nvSpPr>
        <p:spPr>
          <a:xfrm>
            <a:off x="785059" y="4261820"/>
            <a:ext cx="1735211" cy="646331"/>
          </a:xfrm>
          <a:prstGeom prst="rect">
            <a:avLst/>
          </a:prstGeom>
          <a:noFill/>
        </p:spPr>
        <p:txBody>
          <a:bodyPr wrap="square" rtlCol="0">
            <a:spAutoFit/>
          </a:bodyPr>
          <a:lstStyle/>
          <a:p>
            <a:r>
              <a:rPr lang="hu-HU" b="1" dirty="0" err="1" smtClean="0">
                <a:latin typeface="Times New Roman" panose="02020603050405020304" pitchFamily="18" charset="0"/>
                <a:cs typeface="Times New Roman" panose="02020603050405020304" pitchFamily="18" charset="0"/>
              </a:rPr>
              <a:t>Covid</a:t>
            </a:r>
            <a:r>
              <a:rPr lang="hu-HU" b="1" dirty="0" smtClean="0">
                <a:latin typeface="Times New Roman" panose="02020603050405020304" pitchFamily="18" charset="0"/>
                <a:cs typeface="Times New Roman" panose="02020603050405020304" pitchFamily="18" charset="0"/>
              </a:rPr>
              <a:t> esetén</a:t>
            </a:r>
          </a:p>
          <a:p>
            <a:r>
              <a:rPr lang="hu-HU" b="1" dirty="0">
                <a:latin typeface="Times New Roman" panose="02020603050405020304" pitchFamily="18" charset="0"/>
                <a:cs typeface="Times New Roman" panose="02020603050405020304" pitchFamily="18" charset="0"/>
              </a:rPr>
              <a:t>ú</a:t>
            </a:r>
            <a:r>
              <a:rPr lang="hu-HU" b="1" dirty="0" smtClean="0">
                <a:latin typeface="Times New Roman" panose="02020603050405020304" pitchFamily="18" charset="0"/>
                <a:cs typeface="Times New Roman" panose="02020603050405020304" pitchFamily="18" charset="0"/>
              </a:rPr>
              <a:t>jabb tünetek</a:t>
            </a:r>
            <a:endParaRPr lang="hu-HU" b="1" dirty="0">
              <a:latin typeface="Times New Roman" panose="02020603050405020304" pitchFamily="18" charset="0"/>
              <a:cs typeface="Times New Roman" panose="02020603050405020304" pitchFamily="18" charset="0"/>
            </a:endParaRPr>
          </a:p>
        </p:txBody>
      </p:sp>
      <p:sp>
        <p:nvSpPr>
          <p:cNvPr id="19" name="Szövegdoboz 18"/>
          <p:cNvSpPr txBox="1"/>
          <p:nvPr/>
        </p:nvSpPr>
        <p:spPr>
          <a:xfrm>
            <a:off x="414334" y="1598663"/>
            <a:ext cx="2157532" cy="461665"/>
          </a:xfrm>
          <a:prstGeom prst="rect">
            <a:avLst/>
          </a:prstGeom>
          <a:noFill/>
        </p:spPr>
        <p:txBody>
          <a:bodyPr wrap="square" rtlCol="0">
            <a:spAutoFit/>
          </a:bodyPr>
          <a:lstStyle/>
          <a:p>
            <a:r>
              <a:rPr lang="hu-HU" sz="2400" b="1" dirty="0" smtClean="0">
                <a:latin typeface="Times New Roman" panose="02020603050405020304" pitchFamily="18" charset="0"/>
                <a:cs typeface="Times New Roman" panose="02020603050405020304" pitchFamily="18" charset="0"/>
              </a:rPr>
              <a:t>leggyakrabban</a:t>
            </a:r>
            <a:endParaRPr lang="hu-HU"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6764328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1983825" y="616733"/>
            <a:ext cx="5201478" cy="1143000"/>
          </a:xfrm>
        </p:spPr>
        <p:txBody>
          <a:bodyPr>
            <a:noAutofit/>
          </a:bodyPr>
          <a:lstStyle/>
          <a:p>
            <a:pPr algn="ctr"/>
            <a:r>
              <a:rPr lang="hu-HU" sz="3200" b="1" dirty="0" smtClean="0">
                <a:solidFill>
                  <a:srgbClr val="0070C0"/>
                </a:solidFill>
                <a:latin typeface="Times New Roman" panose="02020603050405020304" pitchFamily="18" charset="0"/>
                <a:cs typeface="Times New Roman" panose="02020603050405020304" pitchFamily="18" charset="0"/>
              </a:rPr>
              <a:t>Hogyan védekezik a szervezetünk a kórokozók ellen?</a:t>
            </a:r>
            <a:endParaRPr lang="hu-HU" sz="3200" b="1" dirty="0">
              <a:solidFill>
                <a:srgbClr val="0070C0"/>
              </a:solidFill>
              <a:latin typeface="Times New Roman" panose="02020603050405020304" pitchFamily="18" charset="0"/>
              <a:cs typeface="Times New Roman" panose="02020603050405020304" pitchFamily="18" charset="0"/>
            </a:endParaRPr>
          </a:p>
        </p:txBody>
      </p:sp>
      <p:pic>
        <p:nvPicPr>
          <p:cNvPr id="6146" name="Picture 2" descr="Immunity: How to boost? - NPV Bever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0732" y="1977657"/>
            <a:ext cx="4385335" cy="3032048"/>
          </a:xfrm>
          <a:prstGeom prst="rect">
            <a:avLst/>
          </a:prstGeom>
          <a:noFill/>
          <a:extLst>
            <a:ext uri="{909E8E84-426E-40DD-AFC4-6F175D3DCCD1}">
              <a14:hiddenFill xmlns:a14="http://schemas.microsoft.com/office/drawing/2010/main">
                <a:solidFill>
                  <a:srgbClr val="FFFFFF"/>
                </a:solidFill>
              </a14:hiddenFill>
            </a:ext>
          </a:extLst>
        </p:spPr>
      </p:pic>
      <p:sp>
        <p:nvSpPr>
          <p:cNvPr id="4" name="Cím 1"/>
          <p:cNvSpPr txBox="1">
            <a:spLocks/>
          </p:cNvSpPr>
          <p:nvPr/>
        </p:nvSpPr>
        <p:spPr bwMode="auto">
          <a:xfrm>
            <a:off x="2079517" y="5020604"/>
            <a:ext cx="5201478"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fontScale="97500"/>
          </a:bodyPr>
          <a:lstStyle>
            <a:lvl1pPr algn="ctr" defTabSz="457200" rtl="0" fontAlgn="base">
              <a:spcBef>
                <a:spcPct val="0"/>
              </a:spcBef>
              <a:spcAft>
                <a:spcPct val="0"/>
              </a:spcAft>
              <a:defRPr sz="4400" kern="1200">
                <a:solidFill>
                  <a:schemeClr val="tx1"/>
                </a:solidFill>
                <a:latin typeface="+mj-lt"/>
                <a:ea typeface="+mj-ea"/>
                <a:cs typeface="+mj-cs"/>
              </a:defRPr>
            </a:lvl1pPr>
            <a:lvl2pPr algn="ctr" defTabSz="457200" rtl="0" fontAlgn="base">
              <a:spcBef>
                <a:spcPct val="0"/>
              </a:spcBef>
              <a:spcAft>
                <a:spcPct val="0"/>
              </a:spcAft>
              <a:defRPr sz="4400">
                <a:solidFill>
                  <a:schemeClr val="tx1"/>
                </a:solidFill>
                <a:latin typeface="Calibri" pitchFamily="34" charset="0"/>
              </a:defRPr>
            </a:lvl2pPr>
            <a:lvl3pPr algn="ctr" defTabSz="457200" rtl="0" fontAlgn="base">
              <a:spcBef>
                <a:spcPct val="0"/>
              </a:spcBef>
              <a:spcAft>
                <a:spcPct val="0"/>
              </a:spcAft>
              <a:defRPr sz="4400">
                <a:solidFill>
                  <a:schemeClr val="tx1"/>
                </a:solidFill>
                <a:latin typeface="Calibri" pitchFamily="34" charset="0"/>
              </a:defRPr>
            </a:lvl3pPr>
            <a:lvl4pPr algn="ctr" defTabSz="457200" rtl="0" fontAlgn="base">
              <a:spcBef>
                <a:spcPct val="0"/>
              </a:spcBef>
              <a:spcAft>
                <a:spcPct val="0"/>
              </a:spcAft>
              <a:defRPr sz="4400">
                <a:solidFill>
                  <a:schemeClr val="tx1"/>
                </a:solidFill>
                <a:latin typeface="Calibri" pitchFamily="34" charset="0"/>
              </a:defRPr>
            </a:lvl4pPr>
            <a:lvl5pPr algn="ctr" defTabSz="457200" rtl="0" fontAlgn="base">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a:lstStyle>
          <a:p>
            <a:r>
              <a:rPr lang="hu-HU" sz="3200" b="1" dirty="0">
                <a:solidFill>
                  <a:srgbClr val="C00000"/>
                </a:solidFill>
                <a:latin typeface="Times New Roman" panose="02020603050405020304" pitchFamily="18" charset="0"/>
                <a:cs typeface="Times New Roman" panose="02020603050405020304" pitchFamily="18" charset="0"/>
              </a:rPr>
              <a:t>a</a:t>
            </a:r>
            <a:r>
              <a:rPr lang="hu-HU" sz="3200" b="1" dirty="0" smtClean="0">
                <a:solidFill>
                  <a:srgbClr val="C00000"/>
                </a:solidFill>
                <a:latin typeface="Times New Roman" panose="02020603050405020304" pitchFamily="18" charset="0"/>
                <a:cs typeface="Times New Roman" panose="02020603050405020304" pitchFamily="18" charset="0"/>
              </a:rPr>
              <a:t>z immunrendszerrel</a:t>
            </a:r>
            <a:endParaRPr lang="hu-HU" sz="3200" b="1"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4814793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Csoportba foglalás 8"/>
          <p:cNvGrpSpPr/>
          <p:nvPr/>
        </p:nvGrpSpPr>
        <p:grpSpPr>
          <a:xfrm>
            <a:off x="3048001" y="1168648"/>
            <a:ext cx="5015459" cy="5390320"/>
            <a:chOff x="1923394" y="1042523"/>
            <a:chExt cx="5015459" cy="5390320"/>
          </a:xfrm>
        </p:grpSpPr>
        <p:pic>
          <p:nvPicPr>
            <p:cNvPr id="5" name="Kép 4"/>
            <p:cNvPicPr>
              <a:picLocks noChangeAspect="1"/>
            </p:cNvPicPr>
            <p:nvPr/>
          </p:nvPicPr>
          <p:blipFill>
            <a:blip r:embed="rId2"/>
            <a:stretch>
              <a:fillRect/>
            </a:stretch>
          </p:blipFill>
          <p:spPr>
            <a:xfrm>
              <a:off x="1923394" y="1042523"/>
              <a:ext cx="5015459" cy="5213179"/>
            </a:xfrm>
            <a:prstGeom prst="rect">
              <a:avLst/>
            </a:prstGeom>
          </p:spPr>
        </p:pic>
        <p:sp>
          <p:nvSpPr>
            <p:cNvPr id="8" name="Téglalap 7"/>
            <p:cNvSpPr/>
            <p:nvPr/>
          </p:nvSpPr>
          <p:spPr>
            <a:xfrm>
              <a:off x="4340771" y="4897819"/>
              <a:ext cx="2349551" cy="153502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hu-HU"/>
            </a:p>
          </p:txBody>
        </p:sp>
      </p:grpSp>
      <p:sp>
        <p:nvSpPr>
          <p:cNvPr id="6" name="Szövegdoboz 5"/>
          <p:cNvSpPr txBox="1"/>
          <p:nvPr/>
        </p:nvSpPr>
        <p:spPr>
          <a:xfrm>
            <a:off x="129670" y="324378"/>
            <a:ext cx="8846289" cy="1077218"/>
          </a:xfrm>
          <a:prstGeom prst="rect">
            <a:avLst/>
          </a:prstGeom>
          <a:noFill/>
        </p:spPr>
        <p:txBody>
          <a:bodyPr wrap="square" rtlCol="0">
            <a:spAutoFit/>
          </a:bodyPr>
          <a:lstStyle/>
          <a:p>
            <a:pPr algn="ctr"/>
            <a:r>
              <a:rPr lang="hu-HU" sz="3200" b="1" dirty="0" smtClean="0">
                <a:solidFill>
                  <a:srgbClr val="0070C0"/>
                </a:solidFill>
                <a:latin typeface="Times New Roman" panose="02020603050405020304" pitchFamily="18" charset="0"/>
                <a:cs typeface="Times New Roman" panose="02020603050405020304" pitchFamily="18" charset="0"/>
              </a:rPr>
              <a:t>Hol </a:t>
            </a:r>
            <a:r>
              <a:rPr lang="hu-HU" sz="3200" b="1" dirty="0" smtClean="0">
                <a:solidFill>
                  <a:srgbClr val="0070C0"/>
                </a:solidFill>
                <a:latin typeface="Times New Roman" panose="02020603050405020304" pitchFamily="18" charset="0"/>
                <a:cs typeface="Times New Roman" panose="02020603050405020304" pitchFamily="18" charset="0"/>
              </a:rPr>
              <a:t>vannak </a:t>
            </a:r>
            <a:r>
              <a:rPr lang="hu-HU" sz="3200" b="1" dirty="0" smtClean="0">
                <a:solidFill>
                  <a:srgbClr val="0070C0"/>
                </a:solidFill>
                <a:latin typeface="Times New Roman" panose="02020603050405020304" pitchFamily="18" charset="0"/>
                <a:cs typeface="Times New Roman" panose="02020603050405020304" pitchFamily="18" charset="0"/>
              </a:rPr>
              <a:t>az immunrendszer </a:t>
            </a:r>
            <a:r>
              <a:rPr lang="hu-HU" sz="3200" b="1" dirty="0" smtClean="0">
                <a:solidFill>
                  <a:srgbClr val="0070C0"/>
                </a:solidFill>
                <a:latin typeface="Times New Roman" panose="02020603050405020304" pitchFamily="18" charset="0"/>
                <a:cs typeface="Times New Roman" panose="02020603050405020304" pitchFamily="18" charset="0"/>
              </a:rPr>
              <a:t>elemei –</a:t>
            </a:r>
            <a:r>
              <a:rPr lang="hu-HU" sz="3200" b="1" dirty="0" smtClean="0">
                <a:solidFill>
                  <a:srgbClr val="C00000"/>
                </a:solidFill>
                <a:latin typeface="Times New Roman" panose="02020603050405020304" pitchFamily="18" charset="0"/>
                <a:cs typeface="Times New Roman" panose="02020603050405020304" pitchFamily="18" charset="0"/>
              </a:rPr>
              <a:t> sejtjei </a:t>
            </a:r>
            <a:r>
              <a:rPr lang="hu-HU" sz="3200" b="1" dirty="0" smtClean="0">
                <a:solidFill>
                  <a:srgbClr val="0070C0"/>
                </a:solidFill>
                <a:latin typeface="Times New Roman" panose="02020603050405020304" pitchFamily="18" charset="0"/>
                <a:cs typeface="Times New Roman" panose="02020603050405020304" pitchFamily="18" charset="0"/>
              </a:rPr>
              <a:t>– </a:t>
            </a:r>
          </a:p>
          <a:p>
            <a:pPr algn="ctr"/>
            <a:r>
              <a:rPr lang="hu-HU" sz="3200" b="1" dirty="0" smtClean="0">
                <a:solidFill>
                  <a:srgbClr val="0070C0"/>
                </a:solidFill>
                <a:latin typeface="Times New Roman" panose="02020603050405020304" pitchFamily="18" charset="0"/>
                <a:cs typeface="Times New Roman" panose="02020603050405020304" pitchFamily="18" charset="0"/>
              </a:rPr>
              <a:t>a </a:t>
            </a:r>
            <a:r>
              <a:rPr lang="hu-HU" sz="3200" b="1" dirty="0" smtClean="0">
                <a:solidFill>
                  <a:srgbClr val="0070C0"/>
                </a:solidFill>
                <a:latin typeface="Times New Roman" panose="02020603050405020304" pitchFamily="18" charset="0"/>
                <a:cs typeface="Times New Roman" panose="02020603050405020304" pitchFamily="18" charset="0"/>
              </a:rPr>
              <a:t>szervezetünkben? </a:t>
            </a:r>
            <a:endParaRPr lang="hu-HU" sz="3200" b="1" dirty="0">
              <a:solidFill>
                <a:srgbClr val="0070C0"/>
              </a:solidFill>
              <a:latin typeface="Times New Roman" panose="02020603050405020304" pitchFamily="18" charset="0"/>
              <a:cs typeface="Times New Roman" panose="02020603050405020304" pitchFamily="18" charset="0"/>
            </a:endParaRPr>
          </a:p>
        </p:txBody>
      </p:sp>
      <p:sp>
        <p:nvSpPr>
          <p:cNvPr id="7" name="Szövegdoboz 6"/>
          <p:cNvSpPr txBox="1"/>
          <p:nvPr/>
        </p:nvSpPr>
        <p:spPr>
          <a:xfrm>
            <a:off x="278525" y="1634543"/>
            <a:ext cx="2932507" cy="4924425"/>
          </a:xfrm>
          <a:prstGeom prst="rect">
            <a:avLst/>
          </a:prstGeom>
          <a:noFill/>
        </p:spPr>
        <p:txBody>
          <a:bodyPr wrap="square" rtlCol="0">
            <a:spAutoFit/>
          </a:bodyPr>
          <a:lstStyle/>
          <a:p>
            <a:pPr algn="ctr"/>
            <a:r>
              <a:rPr lang="hu-HU" sz="3200" b="1" dirty="0" smtClean="0">
                <a:solidFill>
                  <a:srgbClr val="C00000"/>
                </a:solidFill>
                <a:latin typeface="Times New Roman" panose="02020603050405020304" pitchFamily="18" charset="0"/>
                <a:cs typeface="Times New Roman" panose="02020603050405020304" pitchFamily="18" charset="0"/>
              </a:rPr>
              <a:t>Mindenhol!</a:t>
            </a:r>
          </a:p>
          <a:p>
            <a:pPr algn="ctr"/>
            <a:endParaRPr lang="hu-HU" sz="1400" b="1" dirty="0" smtClean="0">
              <a:solidFill>
                <a:srgbClr val="C00000"/>
              </a:solidFill>
              <a:latin typeface="Times New Roman" panose="02020603050405020304" pitchFamily="18" charset="0"/>
              <a:cs typeface="Times New Roman" panose="02020603050405020304" pitchFamily="18" charset="0"/>
            </a:endParaRPr>
          </a:p>
          <a:p>
            <a:pPr algn="ctr"/>
            <a:r>
              <a:rPr lang="hu-HU" sz="2400" b="1" dirty="0">
                <a:latin typeface="Times New Roman" panose="02020603050405020304" pitchFamily="18" charset="0"/>
                <a:cs typeface="Times New Roman" panose="02020603050405020304" pitchFamily="18" charset="0"/>
              </a:rPr>
              <a:t>a</a:t>
            </a:r>
            <a:r>
              <a:rPr lang="hu-HU" sz="2400" b="1" dirty="0" smtClean="0">
                <a:latin typeface="Times New Roman" panose="02020603050405020304" pitchFamily="18" charset="0"/>
                <a:cs typeface="Times New Roman" panose="02020603050405020304" pitchFamily="18" charset="0"/>
              </a:rPr>
              <a:t> bőrben,</a:t>
            </a:r>
          </a:p>
          <a:p>
            <a:pPr algn="ctr"/>
            <a:r>
              <a:rPr lang="hu-HU" sz="2400" b="1" dirty="0">
                <a:latin typeface="Times New Roman" panose="02020603050405020304" pitchFamily="18" charset="0"/>
                <a:cs typeface="Times New Roman" panose="02020603050405020304" pitchFamily="18" charset="0"/>
              </a:rPr>
              <a:t>a</a:t>
            </a:r>
            <a:r>
              <a:rPr lang="hu-HU" sz="2400" b="1" dirty="0" smtClean="0">
                <a:latin typeface="Times New Roman" panose="02020603050405020304" pitchFamily="18" charset="0"/>
                <a:cs typeface="Times New Roman" panose="02020603050405020304" pitchFamily="18" charset="0"/>
              </a:rPr>
              <a:t> szájban, az orrban,</a:t>
            </a:r>
          </a:p>
          <a:p>
            <a:pPr algn="ctr"/>
            <a:r>
              <a:rPr lang="hu-HU" sz="2400" b="1" dirty="0">
                <a:latin typeface="Times New Roman" panose="02020603050405020304" pitchFamily="18" charset="0"/>
                <a:cs typeface="Times New Roman" panose="02020603050405020304" pitchFamily="18" charset="0"/>
              </a:rPr>
              <a:t>a</a:t>
            </a:r>
            <a:r>
              <a:rPr lang="hu-HU" sz="2400" b="1" dirty="0" smtClean="0">
                <a:latin typeface="Times New Roman" panose="02020603050405020304" pitchFamily="18" charset="0"/>
                <a:cs typeface="Times New Roman" panose="02020603050405020304" pitchFamily="18" charset="0"/>
              </a:rPr>
              <a:t> légutakban, </a:t>
            </a:r>
          </a:p>
          <a:p>
            <a:pPr algn="ctr"/>
            <a:r>
              <a:rPr lang="hu-HU" sz="2400" b="1" dirty="0" smtClean="0">
                <a:latin typeface="Times New Roman" panose="02020603050405020304" pitchFamily="18" charset="0"/>
                <a:cs typeface="Times New Roman" panose="02020603050405020304" pitchFamily="18" charset="0"/>
              </a:rPr>
              <a:t>a tüdőben, </a:t>
            </a:r>
          </a:p>
          <a:p>
            <a:pPr algn="ctr"/>
            <a:r>
              <a:rPr lang="hu-HU" sz="2400" b="1" dirty="0" smtClean="0">
                <a:latin typeface="Times New Roman" panose="02020603050405020304" pitchFamily="18" charset="0"/>
                <a:cs typeface="Times New Roman" panose="02020603050405020304" pitchFamily="18" charset="0"/>
              </a:rPr>
              <a:t>a </a:t>
            </a:r>
            <a:r>
              <a:rPr lang="hu-HU" sz="2400" b="1" dirty="0" smtClean="0">
                <a:latin typeface="Times New Roman" panose="02020603050405020304" pitchFamily="18" charset="0"/>
                <a:cs typeface="Times New Roman" panose="02020603050405020304" pitchFamily="18" charset="0"/>
              </a:rPr>
              <a:t>gyomorban,</a:t>
            </a:r>
          </a:p>
          <a:p>
            <a:pPr algn="ctr"/>
            <a:r>
              <a:rPr lang="hu-HU" sz="2400" b="1" dirty="0">
                <a:latin typeface="Times New Roman" panose="02020603050405020304" pitchFamily="18" charset="0"/>
                <a:cs typeface="Times New Roman" panose="02020603050405020304" pitchFamily="18" charset="0"/>
              </a:rPr>
              <a:t>a</a:t>
            </a:r>
            <a:r>
              <a:rPr lang="hu-HU" sz="2400" b="1" dirty="0" smtClean="0">
                <a:latin typeface="Times New Roman" panose="02020603050405020304" pitchFamily="18" charset="0"/>
                <a:cs typeface="Times New Roman" panose="02020603050405020304" pitchFamily="18" charset="0"/>
              </a:rPr>
              <a:t> </a:t>
            </a:r>
            <a:r>
              <a:rPr lang="hu-HU" sz="2400" b="1" dirty="0" smtClean="0">
                <a:latin typeface="Times New Roman" panose="02020603050405020304" pitchFamily="18" charset="0"/>
                <a:cs typeface="Times New Roman" panose="02020603050405020304" pitchFamily="18" charset="0"/>
              </a:rPr>
              <a:t>belekben,</a:t>
            </a:r>
          </a:p>
          <a:p>
            <a:pPr algn="ctr"/>
            <a:r>
              <a:rPr lang="hu-HU" sz="2400" b="1" dirty="0">
                <a:latin typeface="Times New Roman" panose="02020603050405020304" pitchFamily="18" charset="0"/>
                <a:cs typeface="Times New Roman" panose="02020603050405020304" pitchFamily="18" charset="0"/>
              </a:rPr>
              <a:t>a</a:t>
            </a:r>
            <a:r>
              <a:rPr lang="hu-HU" sz="2400" b="1" dirty="0" smtClean="0">
                <a:latin typeface="Times New Roman" panose="02020603050405020304" pitchFamily="18" charset="0"/>
                <a:cs typeface="Times New Roman" panose="02020603050405020304" pitchFamily="18" charset="0"/>
              </a:rPr>
              <a:t> mandulákban,</a:t>
            </a:r>
          </a:p>
          <a:p>
            <a:pPr algn="ctr"/>
            <a:r>
              <a:rPr lang="hu-HU" sz="2400" b="1" dirty="0">
                <a:latin typeface="Times New Roman" panose="02020603050405020304" pitchFamily="18" charset="0"/>
                <a:cs typeface="Times New Roman" panose="02020603050405020304" pitchFamily="18" charset="0"/>
              </a:rPr>
              <a:t>a</a:t>
            </a:r>
            <a:r>
              <a:rPr lang="hu-HU" sz="2400" b="1" dirty="0" smtClean="0">
                <a:latin typeface="Times New Roman" panose="02020603050405020304" pitchFamily="18" charset="0"/>
                <a:cs typeface="Times New Roman" panose="02020603050405020304" pitchFamily="18" charset="0"/>
              </a:rPr>
              <a:t> nyirokcsomókban,</a:t>
            </a:r>
          </a:p>
          <a:p>
            <a:pPr algn="ctr"/>
            <a:r>
              <a:rPr lang="hu-HU" sz="2400" b="1" dirty="0">
                <a:latin typeface="Times New Roman" panose="02020603050405020304" pitchFamily="18" charset="0"/>
                <a:cs typeface="Times New Roman" panose="02020603050405020304" pitchFamily="18" charset="0"/>
              </a:rPr>
              <a:t>a</a:t>
            </a:r>
            <a:r>
              <a:rPr lang="hu-HU" sz="2400" b="1" dirty="0" smtClean="0">
                <a:latin typeface="Times New Roman" panose="02020603050405020304" pitchFamily="18" charset="0"/>
                <a:cs typeface="Times New Roman" panose="02020603050405020304" pitchFamily="18" charset="0"/>
              </a:rPr>
              <a:t> csontvelőben</a:t>
            </a:r>
            <a:endParaRPr lang="hu-HU" sz="2400" b="1" dirty="0" smtClean="0">
              <a:latin typeface="Times New Roman" panose="02020603050405020304" pitchFamily="18" charset="0"/>
              <a:cs typeface="Times New Roman" panose="02020603050405020304" pitchFamily="18" charset="0"/>
            </a:endParaRPr>
          </a:p>
          <a:p>
            <a:pPr algn="ctr"/>
            <a:r>
              <a:rPr lang="hu-HU" sz="2400" b="1" dirty="0">
                <a:latin typeface="Times New Roman" panose="02020603050405020304" pitchFamily="18" charset="0"/>
                <a:cs typeface="Times New Roman" panose="02020603050405020304" pitchFamily="18" charset="0"/>
              </a:rPr>
              <a:t>s</a:t>
            </a:r>
            <a:r>
              <a:rPr lang="hu-HU" sz="2400" b="1" dirty="0" smtClean="0">
                <a:latin typeface="Times New Roman" panose="02020603050405020304" pitchFamily="18" charset="0"/>
                <a:cs typeface="Times New Roman" panose="02020603050405020304" pitchFamily="18" charset="0"/>
              </a:rPr>
              <a:t>tb..</a:t>
            </a:r>
            <a:endParaRPr lang="hu-HU" sz="2400" b="1" dirty="0" smtClean="0">
              <a:latin typeface="Times New Roman" panose="02020603050405020304" pitchFamily="18" charset="0"/>
              <a:cs typeface="Times New Roman" panose="02020603050405020304" pitchFamily="18" charset="0"/>
            </a:endParaRPr>
          </a:p>
          <a:p>
            <a:pPr algn="ctr"/>
            <a:r>
              <a:rPr lang="hu-HU" sz="2800" b="1" dirty="0" smtClean="0">
                <a:solidFill>
                  <a:srgbClr val="C00000"/>
                </a:solidFill>
                <a:latin typeface="Times New Roman" panose="02020603050405020304" pitchFamily="18" charset="0"/>
                <a:cs typeface="Times New Roman" panose="02020603050405020304" pitchFamily="18" charset="0"/>
              </a:rPr>
              <a:t> </a:t>
            </a:r>
          </a:p>
        </p:txBody>
      </p:sp>
      <p:sp>
        <p:nvSpPr>
          <p:cNvPr id="12" name="TextBox 1"/>
          <p:cNvSpPr txBox="1">
            <a:spLocks noChangeArrowheads="1"/>
          </p:cNvSpPr>
          <p:nvPr/>
        </p:nvSpPr>
        <p:spPr bwMode="auto">
          <a:xfrm>
            <a:off x="5725318" y="4630151"/>
            <a:ext cx="316349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None/>
            </a:pPr>
            <a:r>
              <a:rPr lang="hu-HU" altLang="hu-HU" sz="2400" b="1" dirty="0" smtClean="0">
                <a:solidFill>
                  <a:srgbClr val="C00000"/>
                </a:solidFill>
              </a:rPr>
              <a:t>Az immunsejteket</a:t>
            </a:r>
          </a:p>
          <a:p>
            <a:pPr algn="ctr">
              <a:spcBef>
                <a:spcPct val="0"/>
              </a:spcBef>
              <a:buFontTx/>
              <a:buNone/>
            </a:pPr>
            <a:r>
              <a:rPr lang="hu-HU" altLang="hu-HU" sz="2400" b="1" dirty="0" smtClean="0">
                <a:solidFill>
                  <a:srgbClr val="C00000"/>
                </a:solidFill>
              </a:rPr>
              <a:t>fehérvérsejteknek </a:t>
            </a:r>
          </a:p>
          <a:p>
            <a:pPr algn="ctr">
              <a:spcBef>
                <a:spcPct val="0"/>
              </a:spcBef>
              <a:buFontTx/>
              <a:buNone/>
            </a:pPr>
            <a:r>
              <a:rPr lang="hu-HU" altLang="hu-HU" sz="2400" b="1" dirty="0">
                <a:solidFill>
                  <a:srgbClr val="C00000"/>
                </a:solidFill>
              </a:rPr>
              <a:t>i</a:t>
            </a:r>
            <a:r>
              <a:rPr lang="hu-HU" altLang="hu-HU" sz="2400" b="1" dirty="0" smtClean="0">
                <a:solidFill>
                  <a:srgbClr val="C00000"/>
                </a:solidFill>
              </a:rPr>
              <a:t>s nevezik</a:t>
            </a:r>
            <a:endParaRPr lang="hu-HU" altLang="hu-HU" sz="4400" b="1" dirty="0" smtClean="0">
              <a:solidFill>
                <a:srgbClr val="C00000"/>
              </a:solidFill>
            </a:endParaRPr>
          </a:p>
        </p:txBody>
      </p:sp>
    </p:spTree>
    <p:extLst>
      <p:ext uri="{BB962C8B-B14F-4D97-AF65-F5344CB8AC3E}">
        <p14:creationId xmlns:p14="http://schemas.microsoft.com/office/powerpoint/2010/main" val="956977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25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Csoportba foglalás 3"/>
          <p:cNvGrpSpPr/>
          <p:nvPr/>
        </p:nvGrpSpPr>
        <p:grpSpPr>
          <a:xfrm>
            <a:off x="1717844" y="3363324"/>
            <a:ext cx="5716355" cy="3409615"/>
            <a:chOff x="5439103" y="4734940"/>
            <a:chExt cx="3578774" cy="1860781"/>
          </a:xfrm>
        </p:grpSpPr>
        <p:pic>
          <p:nvPicPr>
            <p:cNvPr id="5" name="Kép 4"/>
            <p:cNvPicPr>
              <a:picLocks noChangeAspect="1"/>
            </p:cNvPicPr>
            <p:nvPr/>
          </p:nvPicPr>
          <p:blipFill>
            <a:blip r:embed="rId3"/>
            <a:stretch>
              <a:fillRect/>
            </a:stretch>
          </p:blipFill>
          <p:spPr>
            <a:xfrm>
              <a:off x="5439103" y="4734940"/>
              <a:ext cx="3393667" cy="1860781"/>
            </a:xfrm>
            <a:prstGeom prst="rect">
              <a:avLst/>
            </a:prstGeom>
          </p:spPr>
        </p:pic>
        <p:sp>
          <p:nvSpPr>
            <p:cNvPr id="6" name="Ellipszis 5"/>
            <p:cNvSpPr/>
            <p:nvPr/>
          </p:nvSpPr>
          <p:spPr>
            <a:xfrm>
              <a:off x="8113987" y="5034455"/>
              <a:ext cx="903890" cy="630875"/>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hu-HU"/>
            </a:p>
          </p:txBody>
        </p:sp>
      </p:grpSp>
      <p:sp>
        <p:nvSpPr>
          <p:cNvPr id="7" name="Szövegdoboz 6"/>
          <p:cNvSpPr txBox="1"/>
          <p:nvPr/>
        </p:nvSpPr>
        <p:spPr>
          <a:xfrm>
            <a:off x="446569" y="355104"/>
            <a:ext cx="8046858" cy="1077218"/>
          </a:xfrm>
          <a:prstGeom prst="rect">
            <a:avLst/>
          </a:prstGeom>
          <a:noFill/>
        </p:spPr>
        <p:txBody>
          <a:bodyPr wrap="square" rtlCol="0">
            <a:spAutoFit/>
          </a:bodyPr>
          <a:lstStyle/>
          <a:p>
            <a:pPr algn="ctr"/>
            <a:r>
              <a:rPr lang="hu-HU" sz="3200" b="1" dirty="0" smtClean="0">
                <a:solidFill>
                  <a:srgbClr val="0070C0"/>
                </a:solidFill>
                <a:latin typeface="Times New Roman" panose="02020603050405020304" pitchFamily="18" charset="0"/>
                <a:cs typeface="Times New Roman" panose="02020603050405020304" pitchFamily="18" charset="0"/>
              </a:rPr>
              <a:t>Az immunrendszert </a:t>
            </a:r>
            <a:r>
              <a:rPr lang="hu-HU" sz="3200" b="1" dirty="0" smtClean="0">
                <a:solidFill>
                  <a:srgbClr val="C00000"/>
                </a:solidFill>
                <a:latin typeface="Times New Roman" panose="02020603050405020304" pitchFamily="18" charset="0"/>
                <a:cs typeface="Times New Roman" panose="02020603050405020304" pitchFamily="18" charset="0"/>
              </a:rPr>
              <a:t>immunsejtek</a:t>
            </a:r>
            <a:r>
              <a:rPr lang="hu-HU" sz="3200" b="1" dirty="0" smtClean="0">
                <a:solidFill>
                  <a:srgbClr val="0070C0"/>
                </a:solidFill>
                <a:latin typeface="Times New Roman" panose="02020603050405020304" pitchFamily="18" charset="0"/>
                <a:cs typeface="Times New Roman" panose="02020603050405020304" pitchFamily="18" charset="0"/>
              </a:rPr>
              <a:t> alkotják,</a:t>
            </a:r>
          </a:p>
          <a:p>
            <a:pPr algn="ctr"/>
            <a:r>
              <a:rPr lang="hu-HU" sz="3200" b="1" dirty="0" smtClean="0">
                <a:solidFill>
                  <a:srgbClr val="0070C0"/>
                </a:solidFill>
                <a:latin typeface="Times New Roman" panose="02020603050405020304" pitchFamily="18" charset="0"/>
                <a:cs typeface="Times New Roman" panose="02020603050405020304" pitchFamily="18" charset="0"/>
              </a:rPr>
              <a:t>amelyek „beszélnek”</a:t>
            </a:r>
            <a:r>
              <a:rPr lang="hu-HU" sz="3200" b="1" dirty="0">
                <a:solidFill>
                  <a:srgbClr val="0070C0"/>
                </a:solidFill>
                <a:latin typeface="Times New Roman" panose="02020603050405020304" pitchFamily="18" charset="0"/>
                <a:cs typeface="Times New Roman" panose="02020603050405020304" pitchFamily="18" charset="0"/>
              </a:rPr>
              <a:t> egymással </a:t>
            </a:r>
            <a:endParaRPr lang="hu-HU" sz="3200" b="1" dirty="0">
              <a:solidFill>
                <a:srgbClr val="0070C0"/>
              </a:solidFill>
              <a:latin typeface="Times New Roman" panose="02020603050405020304" pitchFamily="18" charset="0"/>
              <a:cs typeface="Times New Roman" panose="02020603050405020304" pitchFamily="18" charset="0"/>
            </a:endParaRPr>
          </a:p>
        </p:txBody>
      </p:sp>
      <p:pic>
        <p:nvPicPr>
          <p:cNvPr id="8" name="Picture 2" descr="Az emberi szervezet néhány sejttípus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21137" y="1445351"/>
            <a:ext cx="4643596" cy="2356626"/>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1"/>
          <p:cNvSpPr txBox="1">
            <a:spLocks noChangeArrowheads="1"/>
          </p:cNvSpPr>
          <p:nvPr/>
        </p:nvSpPr>
        <p:spPr bwMode="auto">
          <a:xfrm>
            <a:off x="117521" y="2048875"/>
            <a:ext cx="413861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None/>
            </a:pPr>
            <a:r>
              <a:rPr lang="hu-HU" altLang="hu-HU" sz="2400" dirty="0" smtClean="0"/>
              <a:t>A szervezetünket nagyon </a:t>
            </a:r>
          </a:p>
          <a:p>
            <a:pPr algn="ctr">
              <a:spcBef>
                <a:spcPct val="0"/>
              </a:spcBef>
              <a:buNone/>
            </a:pPr>
            <a:r>
              <a:rPr lang="hu-HU" altLang="hu-HU" sz="2400" dirty="0" smtClean="0"/>
              <a:t>sok, különböző szerepet játszó sejt építi fel</a:t>
            </a:r>
            <a:endParaRPr lang="hu-HU" altLang="hu-HU" sz="4400" dirty="0" smtClean="0"/>
          </a:p>
        </p:txBody>
      </p:sp>
      <p:sp>
        <p:nvSpPr>
          <p:cNvPr id="2" name="Ellipszis 1"/>
          <p:cNvSpPr/>
          <p:nvPr/>
        </p:nvSpPr>
        <p:spPr>
          <a:xfrm>
            <a:off x="6891491" y="2047324"/>
            <a:ext cx="1976063" cy="897895"/>
          </a:xfrm>
          <a:prstGeom prst="ellipse">
            <a:avLst/>
          </a:prstGeom>
          <a:noFill/>
          <a:ln w="38100">
            <a:solidFill>
              <a:srgbClr val="FF0000"/>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hu-HU"/>
          </a:p>
        </p:txBody>
      </p:sp>
    </p:spTree>
    <p:extLst>
      <p:ext uri="{BB962C8B-B14F-4D97-AF65-F5344CB8AC3E}">
        <p14:creationId xmlns:p14="http://schemas.microsoft.com/office/powerpoint/2010/main" val="2781428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zövegdoboz 6"/>
          <p:cNvSpPr txBox="1"/>
          <p:nvPr/>
        </p:nvSpPr>
        <p:spPr>
          <a:xfrm>
            <a:off x="129670" y="324378"/>
            <a:ext cx="8846289" cy="1569660"/>
          </a:xfrm>
          <a:prstGeom prst="rect">
            <a:avLst/>
          </a:prstGeom>
          <a:noFill/>
        </p:spPr>
        <p:txBody>
          <a:bodyPr wrap="square" rtlCol="0">
            <a:spAutoFit/>
          </a:bodyPr>
          <a:lstStyle/>
          <a:p>
            <a:pPr algn="ctr"/>
            <a:r>
              <a:rPr lang="hu-HU" sz="3200" b="1" dirty="0" smtClean="0">
                <a:solidFill>
                  <a:srgbClr val="0070C0"/>
                </a:solidFill>
                <a:latin typeface="Times New Roman" panose="02020603050405020304" pitchFamily="18" charset="0"/>
                <a:cs typeface="Times New Roman" panose="02020603050405020304" pitchFamily="18" charset="0"/>
              </a:rPr>
              <a:t>Az immunsejtek a szervezetünkben </a:t>
            </a:r>
            <a:r>
              <a:rPr lang="hu-HU" sz="3200" b="1" dirty="0" err="1" smtClean="0">
                <a:solidFill>
                  <a:srgbClr val="0070C0"/>
                </a:solidFill>
                <a:latin typeface="Times New Roman" panose="02020603050405020304" pitchFamily="18" charset="0"/>
                <a:cs typeface="Times New Roman" panose="02020603050405020304" pitchFamily="18" charset="0"/>
              </a:rPr>
              <a:t>mindehol</a:t>
            </a:r>
            <a:r>
              <a:rPr lang="hu-HU" sz="3200" b="1" dirty="0" smtClean="0">
                <a:solidFill>
                  <a:srgbClr val="0070C0"/>
                </a:solidFill>
                <a:latin typeface="Times New Roman" panose="02020603050405020304" pitchFamily="18" charset="0"/>
                <a:cs typeface="Times New Roman" panose="02020603050405020304" pitchFamily="18" charset="0"/>
              </a:rPr>
              <a:t> </a:t>
            </a:r>
          </a:p>
          <a:p>
            <a:pPr algn="ctr"/>
            <a:r>
              <a:rPr lang="hu-HU" sz="3200" b="1" dirty="0" err="1">
                <a:solidFill>
                  <a:srgbClr val="0070C0"/>
                </a:solidFill>
                <a:latin typeface="Times New Roman" panose="02020603050405020304" pitchFamily="18" charset="0"/>
                <a:cs typeface="Times New Roman" panose="02020603050405020304" pitchFamily="18" charset="0"/>
              </a:rPr>
              <a:t>e</a:t>
            </a:r>
            <a:r>
              <a:rPr lang="hu-HU" sz="3200" b="1" dirty="0" err="1" smtClean="0">
                <a:solidFill>
                  <a:srgbClr val="0070C0"/>
                </a:solidFill>
                <a:latin typeface="Times New Roman" panose="02020603050405020304" pitchFamily="18" charset="0"/>
                <a:cs typeface="Times New Roman" panose="02020603050405020304" pitchFamily="18" charset="0"/>
              </a:rPr>
              <a:t>lszóran</a:t>
            </a:r>
            <a:r>
              <a:rPr lang="hu-HU" sz="3200" b="1" dirty="0" smtClean="0">
                <a:solidFill>
                  <a:srgbClr val="0070C0"/>
                </a:solidFill>
                <a:latin typeface="Times New Roman" panose="02020603050405020304" pitchFamily="18" charset="0"/>
                <a:cs typeface="Times New Roman" panose="02020603050405020304" pitchFamily="18" charset="0"/>
              </a:rPr>
              <a:t> jelen vannak, </a:t>
            </a:r>
            <a:r>
              <a:rPr lang="hu-HU" sz="3200" b="1" dirty="0" smtClean="0">
                <a:solidFill>
                  <a:srgbClr val="C00000"/>
                </a:solidFill>
                <a:latin typeface="Times New Roman" panose="02020603050405020304" pitchFamily="18" charset="0"/>
                <a:cs typeface="Times New Roman" panose="02020603050405020304" pitchFamily="18" charset="0"/>
              </a:rPr>
              <a:t>hírvivőkkel </a:t>
            </a:r>
            <a:r>
              <a:rPr lang="hu-HU" sz="3200" b="1" dirty="0" smtClean="0">
                <a:solidFill>
                  <a:srgbClr val="0070C0"/>
                </a:solidFill>
                <a:latin typeface="Times New Roman" panose="02020603050405020304" pitchFamily="18" charset="0"/>
                <a:cs typeface="Times New Roman" panose="02020603050405020304" pitchFamily="18" charset="0"/>
              </a:rPr>
              <a:t>tájékoztatják egymást, ha betolakodó kórokozót észlelnek</a:t>
            </a:r>
            <a:endParaRPr lang="hu-HU" sz="3200" b="1" dirty="0">
              <a:solidFill>
                <a:srgbClr val="0070C0"/>
              </a:solidFill>
              <a:latin typeface="Times New Roman" panose="02020603050405020304" pitchFamily="18" charset="0"/>
              <a:cs typeface="Times New Roman" panose="02020603050405020304" pitchFamily="18" charset="0"/>
            </a:endParaRPr>
          </a:p>
        </p:txBody>
      </p:sp>
      <p:pic>
        <p:nvPicPr>
          <p:cNvPr id="8" name="Kép 7"/>
          <p:cNvPicPr>
            <a:picLocks noChangeAspect="1"/>
          </p:cNvPicPr>
          <p:nvPr/>
        </p:nvPicPr>
        <p:blipFill rotWithShape="1">
          <a:blip r:embed="rId2"/>
          <a:srcRect l="59979" r="1452" b="80518"/>
          <a:stretch/>
        </p:blipFill>
        <p:spPr>
          <a:xfrm>
            <a:off x="1325504" y="2685907"/>
            <a:ext cx="1874185" cy="1049610"/>
          </a:xfrm>
          <a:prstGeom prst="rect">
            <a:avLst/>
          </a:prstGeom>
        </p:spPr>
      </p:pic>
      <p:grpSp>
        <p:nvGrpSpPr>
          <p:cNvPr id="10" name="Csoportba foglalás 9"/>
          <p:cNvGrpSpPr/>
          <p:nvPr/>
        </p:nvGrpSpPr>
        <p:grpSpPr>
          <a:xfrm>
            <a:off x="4167963" y="1988288"/>
            <a:ext cx="2966484" cy="4614530"/>
            <a:chOff x="3717852" y="1221811"/>
            <a:chExt cx="3342167" cy="5295947"/>
          </a:xfrm>
        </p:grpSpPr>
        <p:pic>
          <p:nvPicPr>
            <p:cNvPr id="5" name="Kép 4"/>
            <p:cNvPicPr>
              <a:picLocks noChangeAspect="1"/>
            </p:cNvPicPr>
            <p:nvPr/>
          </p:nvPicPr>
          <p:blipFill rotWithShape="1">
            <a:blip r:embed="rId3"/>
            <a:srcRect r="35271"/>
            <a:stretch/>
          </p:blipFill>
          <p:spPr>
            <a:xfrm>
              <a:off x="3717852" y="1221811"/>
              <a:ext cx="3246473" cy="5213179"/>
            </a:xfrm>
            <a:prstGeom prst="rect">
              <a:avLst/>
            </a:prstGeom>
          </p:spPr>
        </p:pic>
        <p:sp>
          <p:nvSpPr>
            <p:cNvPr id="9" name="Téglalap 8"/>
            <p:cNvSpPr/>
            <p:nvPr/>
          </p:nvSpPr>
          <p:spPr>
            <a:xfrm>
              <a:off x="6134986" y="5114260"/>
              <a:ext cx="925033" cy="140349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hu-HU"/>
            </a:p>
          </p:txBody>
        </p:sp>
      </p:grpSp>
      <p:sp>
        <p:nvSpPr>
          <p:cNvPr id="11" name="Szövegdoboz 10"/>
          <p:cNvSpPr txBox="1"/>
          <p:nvPr/>
        </p:nvSpPr>
        <p:spPr>
          <a:xfrm>
            <a:off x="1190847" y="3769897"/>
            <a:ext cx="1785913" cy="830997"/>
          </a:xfrm>
          <a:prstGeom prst="rect">
            <a:avLst/>
          </a:prstGeom>
          <a:noFill/>
        </p:spPr>
        <p:txBody>
          <a:bodyPr wrap="square" rtlCol="0">
            <a:spAutoFit/>
          </a:bodyPr>
          <a:lstStyle/>
          <a:p>
            <a:pPr algn="ctr"/>
            <a:r>
              <a:rPr lang="hu-HU" sz="2800" dirty="0">
                <a:solidFill>
                  <a:srgbClr val="C00000"/>
                </a:solidFill>
                <a:latin typeface="Times New Roman" panose="02020603050405020304" pitchFamily="18" charset="0"/>
                <a:cs typeface="Times New Roman" panose="02020603050405020304" pitchFamily="18" charset="0"/>
              </a:rPr>
              <a:t>h</a:t>
            </a:r>
            <a:r>
              <a:rPr lang="hu-HU" sz="2800" dirty="0" smtClean="0">
                <a:solidFill>
                  <a:srgbClr val="C00000"/>
                </a:solidFill>
                <a:latin typeface="Times New Roman" panose="02020603050405020304" pitchFamily="18" charset="0"/>
                <a:cs typeface="Times New Roman" panose="02020603050405020304" pitchFamily="18" charset="0"/>
              </a:rPr>
              <a:t>írvivők</a:t>
            </a:r>
          </a:p>
          <a:p>
            <a:pPr algn="ctr"/>
            <a:r>
              <a:rPr lang="hu-HU" sz="2000" dirty="0" smtClean="0">
                <a:latin typeface="Times New Roman" panose="02020603050405020304" pitchFamily="18" charset="0"/>
                <a:cs typeface="Times New Roman" panose="02020603050405020304" pitchFamily="18" charset="0"/>
              </a:rPr>
              <a:t>(kis molekulák)</a:t>
            </a:r>
            <a:endParaRPr lang="hu-HU" sz="2000" dirty="0">
              <a:latin typeface="Times New Roman" panose="02020603050405020304" pitchFamily="18" charset="0"/>
              <a:cs typeface="Times New Roman" panose="02020603050405020304" pitchFamily="18" charset="0"/>
            </a:endParaRPr>
          </a:p>
        </p:txBody>
      </p:sp>
      <p:sp>
        <p:nvSpPr>
          <p:cNvPr id="12" name="Ellipszis 11"/>
          <p:cNvSpPr/>
          <p:nvPr/>
        </p:nvSpPr>
        <p:spPr>
          <a:xfrm>
            <a:off x="786809" y="2594344"/>
            <a:ext cx="2690038" cy="2413591"/>
          </a:xfrm>
          <a:prstGeom prst="ellipse">
            <a:avLst/>
          </a:prstGeom>
          <a:noFill/>
          <a:ln>
            <a:solidFill>
              <a:srgbClr val="FF0000"/>
            </a:solidFill>
            <a:prstDash val="lg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hu-HU"/>
          </a:p>
        </p:txBody>
      </p:sp>
    </p:spTree>
    <p:extLst>
      <p:ext uri="{BB962C8B-B14F-4D97-AF65-F5344CB8AC3E}">
        <p14:creationId xmlns:p14="http://schemas.microsoft.com/office/powerpoint/2010/main" val="160958109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Csoportba foglalás 6"/>
          <p:cNvGrpSpPr/>
          <p:nvPr/>
        </p:nvGrpSpPr>
        <p:grpSpPr>
          <a:xfrm>
            <a:off x="263326" y="1423642"/>
            <a:ext cx="5244095" cy="4927520"/>
            <a:chOff x="4582510" y="779597"/>
            <a:chExt cx="3743077" cy="3645258"/>
          </a:xfrm>
        </p:grpSpPr>
        <p:grpSp>
          <p:nvGrpSpPr>
            <p:cNvPr id="5" name="Csoportba foglalás 4"/>
            <p:cNvGrpSpPr/>
            <p:nvPr/>
          </p:nvGrpSpPr>
          <p:grpSpPr>
            <a:xfrm>
              <a:off x="4656082" y="779597"/>
              <a:ext cx="3669505" cy="3645258"/>
              <a:chOff x="4656082" y="779597"/>
              <a:chExt cx="3669505" cy="3645258"/>
            </a:xfrm>
          </p:grpSpPr>
          <p:pic>
            <p:nvPicPr>
              <p:cNvPr id="2" name="Kép 1"/>
              <p:cNvPicPr>
                <a:picLocks noChangeAspect="1"/>
              </p:cNvPicPr>
              <p:nvPr/>
            </p:nvPicPr>
            <p:blipFill rotWithShape="1">
              <a:blip r:embed="rId2"/>
              <a:srcRect l="32480" b="35161"/>
              <a:stretch/>
            </p:blipFill>
            <p:spPr>
              <a:xfrm>
                <a:off x="4656082" y="779597"/>
                <a:ext cx="3669505" cy="3371990"/>
              </a:xfrm>
              <a:prstGeom prst="rect">
                <a:avLst/>
              </a:prstGeom>
            </p:spPr>
          </p:pic>
          <p:sp>
            <p:nvSpPr>
              <p:cNvPr id="4" name="Ellipszis 3"/>
              <p:cNvSpPr/>
              <p:nvPr/>
            </p:nvSpPr>
            <p:spPr>
              <a:xfrm>
                <a:off x="5412827" y="3142593"/>
                <a:ext cx="2797146" cy="1282262"/>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hu-HU"/>
              </a:p>
            </p:txBody>
          </p:sp>
        </p:grpSp>
        <p:sp>
          <p:nvSpPr>
            <p:cNvPr id="6" name="Téglalap 5"/>
            <p:cNvSpPr/>
            <p:nvPr/>
          </p:nvSpPr>
          <p:spPr>
            <a:xfrm>
              <a:off x="4582510" y="998483"/>
              <a:ext cx="515007" cy="99848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hu-HU"/>
            </a:p>
          </p:txBody>
        </p:sp>
      </p:grpSp>
      <p:grpSp>
        <p:nvGrpSpPr>
          <p:cNvPr id="9" name="Csoportba foglalás 8"/>
          <p:cNvGrpSpPr/>
          <p:nvPr/>
        </p:nvGrpSpPr>
        <p:grpSpPr>
          <a:xfrm>
            <a:off x="4489842" y="1909862"/>
            <a:ext cx="4572000" cy="4006261"/>
            <a:chOff x="4351283" y="2564524"/>
            <a:chExt cx="4572000" cy="4006261"/>
          </a:xfrm>
        </p:grpSpPr>
        <p:pic>
          <p:nvPicPr>
            <p:cNvPr id="3" name="Kép 2"/>
            <p:cNvPicPr>
              <a:picLocks noChangeAspect="1"/>
            </p:cNvPicPr>
            <p:nvPr/>
          </p:nvPicPr>
          <p:blipFill rotWithShape="1">
            <a:blip r:embed="rId2"/>
            <a:srcRect l="39844" t="45741"/>
            <a:stretch/>
          </p:blipFill>
          <p:spPr>
            <a:xfrm>
              <a:off x="4524421" y="2773996"/>
              <a:ext cx="4398862" cy="3796789"/>
            </a:xfrm>
            <a:prstGeom prst="rect">
              <a:avLst/>
            </a:prstGeom>
          </p:spPr>
        </p:pic>
        <p:sp>
          <p:nvSpPr>
            <p:cNvPr id="8" name="Téglalap 7"/>
            <p:cNvSpPr/>
            <p:nvPr/>
          </p:nvSpPr>
          <p:spPr>
            <a:xfrm>
              <a:off x="4351283" y="2564524"/>
              <a:ext cx="1996965" cy="142940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hu-HU"/>
            </a:p>
          </p:txBody>
        </p:sp>
      </p:grpSp>
      <p:sp>
        <p:nvSpPr>
          <p:cNvPr id="10" name="Szövegdoboz 9"/>
          <p:cNvSpPr txBox="1"/>
          <p:nvPr/>
        </p:nvSpPr>
        <p:spPr>
          <a:xfrm>
            <a:off x="148856" y="168808"/>
            <a:ext cx="8757533" cy="954107"/>
          </a:xfrm>
          <a:prstGeom prst="rect">
            <a:avLst/>
          </a:prstGeom>
          <a:noFill/>
        </p:spPr>
        <p:txBody>
          <a:bodyPr wrap="square" rtlCol="0">
            <a:spAutoFit/>
          </a:bodyPr>
          <a:lstStyle/>
          <a:p>
            <a:pPr algn="ctr"/>
            <a:r>
              <a:rPr lang="hu-HU" sz="2800" b="1" dirty="0" smtClean="0">
                <a:solidFill>
                  <a:srgbClr val="0070C0"/>
                </a:solidFill>
                <a:latin typeface="Times New Roman" panose="02020603050405020304" pitchFamily="18" charset="0"/>
                <a:cs typeface="Times New Roman" panose="02020603050405020304" pitchFamily="18" charset="0"/>
              </a:rPr>
              <a:t>A kórokozókról érkező „hírekre”  egyes sejtek azonnal válaszolnak, és elpusztítják a betolakodót</a:t>
            </a:r>
            <a:endParaRPr lang="hu-HU" sz="2800" b="1" dirty="0">
              <a:solidFill>
                <a:srgbClr val="0070C0"/>
              </a:solidFill>
              <a:latin typeface="Times New Roman" panose="02020603050405020304" pitchFamily="18" charset="0"/>
              <a:cs typeface="Times New Roman" panose="02020603050405020304" pitchFamily="18" charset="0"/>
            </a:endParaRPr>
          </a:p>
        </p:txBody>
      </p:sp>
      <p:sp>
        <p:nvSpPr>
          <p:cNvPr id="11" name="Szövegdoboz 10"/>
          <p:cNvSpPr txBox="1"/>
          <p:nvPr/>
        </p:nvSpPr>
        <p:spPr>
          <a:xfrm>
            <a:off x="1522034" y="4293909"/>
            <a:ext cx="1555433" cy="1569660"/>
          </a:xfrm>
          <a:prstGeom prst="rect">
            <a:avLst/>
          </a:prstGeom>
          <a:noFill/>
        </p:spPr>
        <p:txBody>
          <a:bodyPr wrap="square" rtlCol="0">
            <a:spAutoFit/>
          </a:bodyPr>
          <a:lstStyle/>
          <a:p>
            <a:pPr algn="ctr"/>
            <a:r>
              <a:rPr lang="hu-HU" dirty="0" smtClean="0">
                <a:solidFill>
                  <a:srgbClr val="C00000"/>
                </a:solidFill>
                <a:latin typeface="Times New Roman" panose="02020603050405020304" pitchFamily="18" charset="0"/>
                <a:cs typeface="Times New Roman" panose="02020603050405020304" pitchFamily="18" charset="0"/>
              </a:rPr>
              <a:t>a </a:t>
            </a:r>
            <a:r>
              <a:rPr lang="hu-HU" sz="2400" b="1" dirty="0" smtClean="0">
                <a:solidFill>
                  <a:srgbClr val="C00000"/>
                </a:solidFill>
                <a:latin typeface="Times New Roman" panose="02020603050405020304" pitchFamily="18" charset="0"/>
                <a:cs typeface="Times New Roman" panose="02020603050405020304" pitchFamily="18" charset="0"/>
              </a:rPr>
              <a:t>falósejtek</a:t>
            </a:r>
          </a:p>
          <a:p>
            <a:pPr algn="ctr"/>
            <a:r>
              <a:rPr lang="hu-HU" dirty="0">
                <a:solidFill>
                  <a:srgbClr val="C00000"/>
                </a:solidFill>
                <a:latin typeface="Times New Roman" panose="02020603050405020304" pitchFamily="18" charset="0"/>
                <a:cs typeface="Times New Roman" panose="02020603050405020304" pitchFamily="18" charset="0"/>
              </a:rPr>
              <a:t>e</a:t>
            </a:r>
            <a:r>
              <a:rPr lang="hu-HU" dirty="0" smtClean="0">
                <a:solidFill>
                  <a:srgbClr val="C00000"/>
                </a:solidFill>
                <a:latin typeface="Times New Roman" panose="02020603050405020304" pitchFamily="18" charset="0"/>
                <a:cs typeface="Times New Roman" panose="02020603050405020304" pitchFamily="18" charset="0"/>
              </a:rPr>
              <a:t>gészben </a:t>
            </a:r>
          </a:p>
          <a:p>
            <a:pPr algn="ctr"/>
            <a:r>
              <a:rPr lang="hu-HU" dirty="0">
                <a:solidFill>
                  <a:srgbClr val="C00000"/>
                </a:solidFill>
                <a:latin typeface="Times New Roman" panose="02020603050405020304" pitchFamily="18" charset="0"/>
                <a:cs typeface="Times New Roman" panose="02020603050405020304" pitchFamily="18" charset="0"/>
              </a:rPr>
              <a:t>l</a:t>
            </a:r>
            <a:r>
              <a:rPr lang="hu-HU" dirty="0" smtClean="0">
                <a:solidFill>
                  <a:srgbClr val="C00000"/>
                </a:solidFill>
                <a:latin typeface="Times New Roman" panose="02020603050405020304" pitchFamily="18" charset="0"/>
                <a:cs typeface="Times New Roman" panose="02020603050405020304" pitchFamily="18" charset="0"/>
              </a:rPr>
              <a:t>enyelik a</a:t>
            </a:r>
          </a:p>
          <a:p>
            <a:pPr algn="ctr"/>
            <a:r>
              <a:rPr lang="hu-HU" dirty="0" smtClean="0">
                <a:solidFill>
                  <a:srgbClr val="C00000"/>
                </a:solidFill>
                <a:latin typeface="Times New Roman" panose="02020603050405020304" pitchFamily="18" charset="0"/>
                <a:cs typeface="Times New Roman" panose="02020603050405020304" pitchFamily="18" charset="0"/>
              </a:rPr>
              <a:t>kórokozót </a:t>
            </a:r>
            <a:endParaRPr lang="hu-HU" dirty="0">
              <a:solidFill>
                <a:srgbClr val="C00000"/>
              </a:solidFill>
              <a:latin typeface="Times New Roman" panose="02020603050405020304" pitchFamily="18" charset="0"/>
              <a:cs typeface="Times New Roman" panose="02020603050405020304" pitchFamily="18" charset="0"/>
            </a:endParaRPr>
          </a:p>
        </p:txBody>
      </p:sp>
      <p:sp>
        <p:nvSpPr>
          <p:cNvPr id="12" name="Szövegdoboz 11"/>
          <p:cNvSpPr txBox="1"/>
          <p:nvPr/>
        </p:nvSpPr>
        <p:spPr>
          <a:xfrm>
            <a:off x="508481" y="1570319"/>
            <a:ext cx="1135117" cy="369332"/>
          </a:xfrm>
          <a:prstGeom prst="rect">
            <a:avLst/>
          </a:prstGeom>
          <a:solidFill>
            <a:schemeClr val="bg1"/>
          </a:solidFill>
        </p:spPr>
        <p:txBody>
          <a:bodyPr wrap="square" rtlCol="0">
            <a:spAutoFit/>
          </a:bodyPr>
          <a:lstStyle/>
          <a:p>
            <a:r>
              <a:rPr lang="hu-HU" b="1" dirty="0" smtClean="0">
                <a:latin typeface="Times New Roman" panose="02020603050405020304" pitchFamily="18" charset="0"/>
                <a:cs typeface="Times New Roman" panose="02020603050405020304" pitchFamily="18" charset="0"/>
              </a:rPr>
              <a:t>kórokozó</a:t>
            </a:r>
            <a:endParaRPr lang="hu-HU" b="1" dirty="0">
              <a:latin typeface="Times New Roman" panose="02020603050405020304" pitchFamily="18" charset="0"/>
              <a:cs typeface="Times New Roman" panose="02020603050405020304" pitchFamily="18" charset="0"/>
            </a:endParaRPr>
          </a:p>
        </p:txBody>
      </p:sp>
      <p:sp>
        <p:nvSpPr>
          <p:cNvPr id="13" name="Téglalap 12"/>
          <p:cNvSpPr/>
          <p:nvPr/>
        </p:nvSpPr>
        <p:spPr>
          <a:xfrm>
            <a:off x="263326" y="1147418"/>
            <a:ext cx="4261095" cy="5086538"/>
          </a:xfrm>
          <a:prstGeom prst="rect">
            <a:avLst/>
          </a:prstGeom>
          <a:noFill/>
          <a:ln w="28575">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hu-HU"/>
          </a:p>
        </p:txBody>
      </p:sp>
      <p:sp>
        <p:nvSpPr>
          <p:cNvPr id="14" name="Téglalap 13"/>
          <p:cNvSpPr/>
          <p:nvPr/>
        </p:nvSpPr>
        <p:spPr>
          <a:xfrm>
            <a:off x="4645295" y="1138541"/>
            <a:ext cx="4261095" cy="5086538"/>
          </a:xfrm>
          <a:prstGeom prst="rect">
            <a:avLst/>
          </a:prstGeom>
          <a:noFill/>
          <a:ln w="28575">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hu-HU"/>
          </a:p>
        </p:txBody>
      </p:sp>
      <p:sp>
        <p:nvSpPr>
          <p:cNvPr id="15" name="Szövegdoboz 14"/>
          <p:cNvSpPr txBox="1"/>
          <p:nvPr/>
        </p:nvSpPr>
        <p:spPr>
          <a:xfrm>
            <a:off x="4989322" y="1224490"/>
            <a:ext cx="1555433" cy="1846659"/>
          </a:xfrm>
          <a:prstGeom prst="rect">
            <a:avLst/>
          </a:prstGeom>
          <a:noFill/>
        </p:spPr>
        <p:txBody>
          <a:bodyPr wrap="square" rtlCol="0">
            <a:spAutoFit/>
          </a:bodyPr>
          <a:lstStyle/>
          <a:p>
            <a:pPr algn="ctr"/>
            <a:r>
              <a:rPr lang="hu-HU" dirty="0" smtClean="0">
                <a:solidFill>
                  <a:srgbClr val="C00000"/>
                </a:solidFill>
                <a:latin typeface="Times New Roman" panose="02020603050405020304" pitchFamily="18" charset="0"/>
                <a:cs typeface="Times New Roman" panose="02020603050405020304" pitchFamily="18" charset="0"/>
              </a:rPr>
              <a:t>az </a:t>
            </a:r>
            <a:r>
              <a:rPr lang="hu-HU" sz="2400" b="1" dirty="0" smtClean="0">
                <a:solidFill>
                  <a:srgbClr val="C00000"/>
                </a:solidFill>
                <a:latin typeface="Times New Roman" panose="02020603050405020304" pitchFamily="18" charset="0"/>
                <a:cs typeface="Times New Roman" panose="02020603050405020304" pitchFamily="18" charset="0"/>
              </a:rPr>
              <a:t>ölősejtek</a:t>
            </a:r>
          </a:p>
          <a:p>
            <a:pPr algn="ctr"/>
            <a:r>
              <a:rPr lang="hu-HU" dirty="0">
                <a:solidFill>
                  <a:srgbClr val="C00000"/>
                </a:solidFill>
                <a:latin typeface="Times New Roman" panose="02020603050405020304" pitchFamily="18" charset="0"/>
                <a:cs typeface="Times New Roman" panose="02020603050405020304" pitchFamily="18" charset="0"/>
              </a:rPr>
              <a:t>e</a:t>
            </a:r>
            <a:r>
              <a:rPr lang="hu-HU" dirty="0" smtClean="0">
                <a:solidFill>
                  <a:srgbClr val="C00000"/>
                </a:solidFill>
                <a:latin typeface="Times New Roman" panose="02020603050405020304" pitchFamily="18" charset="0"/>
                <a:cs typeface="Times New Roman" panose="02020603050405020304" pitchFamily="18" charset="0"/>
              </a:rPr>
              <a:t>lpusztítják a vírussal fertőzött sejteket</a:t>
            </a:r>
            <a:endParaRPr lang="hu-HU" dirty="0">
              <a:solidFill>
                <a:srgbClr val="C00000"/>
              </a:solidFill>
              <a:latin typeface="Times New Roman" panose="02020603050405020304" pitchFamily="18" charset="0"/>
              <a:cs typeface="Times New Roman" panose="02020603050405020304" pitchFamily="18" charset="0"/>
            </a:endParaRPr>
          </a:p>
        </p:txBody>
      </p:sp>
      <p:sp>
        <p:nvSpPr>
          <p:cNvPr id="16" name="Jobbra nyíl 15"/>
          <p:cNvSpPr/>
          <p:nvPr/>
        </p:nvSpPr>
        <p:spPr>
          <a:xfrm rot="15818604">
            <a:off x="1900331" y="3624508"/>
            <a:ext cx="683689" cy="381435"/>
          </a:xfrm>
          <a:prstGeom prst="rightArrow">
            <a:avLst/>
          </a:prstGeom>
          <a:gradFill flip="none" rotWithShape="1">
            <a:gsLst>
              <a:gs pos="0">
                <a:schemeClr val="accent2">
                  <a:lumMod val="60000"/>
                  <a:lumOff val="40000"/>
                  <a:shade val="30000"/>
                  <a:satMod val="115000"/>
                </a:schemeClr>
              </a:gs>
              <a:gs pos="50000">
                <a:schemeClr val="accent2">
                  <a:lumMod val="60000"/>
                  <a:lumOff val="40000"/>
                  <a:shade val="67500"/>
                  <a:satMod val="115000"/>
                </a:schemeClr>
              </a:gs>
              <a:gs pos="100000">
                <a:schemeClr val="accent2">
                  <a:lumMod val="60000"/>
                  <a:lumOff val="40000"/>
                  <a:shade val="100000"/>
                  <a:satMod val="115000"/>
                </a:schemeClr>
              </a:gs>
            </a:gsLst>
            <a:path path="circle">
              <a:fillToRect l="100000" t="100000"/>
            </a:path>
            <a:tileRect r="-100000" b="-10000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hu-HU"/>
          </a:p>
        </p:txBody>
      </p:sp>
      <p:sp>
        <p:nvSpPr>
          <p:cNvPr id="17" name="Jobbra nyíl 16"/>
          <p:cNvSpPr/>
          <p:nvPr/>
        </p:nvSpPr>
        <p:spPr>
          <a:xfrm rot="19389156">
            <a:off x="2414901" y="3851771"/>
            <a:ext cx="608601" cy="382707"/>
          </a:xfrm>
          <a:prstGeom prst="rightArrow">
            <a:avLst/>
          </a:prstGeom>
          <a:gradFill flip="none" rotWithShape="1">
            <a:gsLst>
              <a:gs pos="0">
                <a:schemeClr val="accent2">
                  <a:lumMod val="60000"/>
                  <a:lumOff val="40000"/>
                  <a:shade val="30000"/>
                  <a:satMod val="115000"/>
                </a:schemeClr>
              </a:gs>
              <a:gs pos="50000">
                <a:schemeClr val="accent2">
                  <a:lumMod val="60000"/>
                  <a:lumOff val="40000"/>
                  <a:shade val="67500"/>
                  <a:satMod val="115000"/>
                </a:schemeClr>
              </a:gs>
              <a:gs pos="100000">
                <a:schemeClr val="accent2">
                  <a:lumMod val="60000"/>
                  <a:lumOff val="40000"/>
                  <a:shade val="100000"/>
                  <a:satMod val="115000"/>
                </a:schemeClr>
              </a:gs>
            </a:gsLst>
            <a:path path="circle">
              <a:fillToRect l="100000" t="100000"/>
            </a:path>
            <a:tileRect r="-100000" b="-10000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hu-HU"/>
          </a:p>
        </p:txBody>
      </p:sp>
      <p:sp>
        <p:nvSpPr>
          <p:cNvPr id="18" name="Jobbra nyíl 17"/>
          <p:cNvSpPr/>
          <p:nvPr/>
        </p:nvSpPr>
        <p:spPr>
          <a:xfrm rot="2935800">
            <a:off x="6486269" y="2157028"/>
            <a:ext cx="608601" cy="382707"/>
          </a:xfrm>
          <a:prstGeom prst="rightArrow">
            <a:avLst/>
          </a:prstGeom>
          <a:gradFill flip="none" rotWithShape="1">
            <a:gsLst>
              <a:gs pos="0">
                <a:schemeClr val="accent2">
                  <a:lumMod val="60000"/>
                  <a:lumOff val="40000"/>
                  <a:shade val="30000"/>
                  <a:satMod val="115000"/>
                </a:schemeClr>
              </a:gs>
              <a:gs pos="50000">
                <a:schemeClr val="accent2">
                  <a:lumMod val="60000"/>
                  <a:lumOff val="40000"/>
                  <a:shade val="67500"/>
                  <a:satMod val="115000"/>
                </a:schemeClr>
              </a:gs>
              <a:gs pos="100000">
                <a:schemeClr val="accent2">
                  <a:lumMod val="60000"/>
                  <a:lumOff val="40000"/>
                  <a:shade val="100000"/>
                  <a:satMod val="115000"/>
                </a:schemeClr>
              </a:gs>
            </a:gsLst>
            <a:path path="circle">
              <a:fillToRect l="100000" t="100000"/>
            </a:path>
            <a:tileRect r="-100000" b="-10000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hu-HU"/>
          </a:p>
        </p:txBody>
      </p:sp>
      <p:sp>
        <p:nvSpPr>
          <p:cNvPr id="21" name="Szövegdoboz 20"/>
          <p:cNvSpPr txBox="1"/>
          <p:nvPr/>
        </p:nvSpPr>
        <p:spPr>
          <a:xfrm flipH="1">
            <a:off x="7273920" y="2223897"/>
            <a:ext cx="1201565" cy="369332"/>
          </a:xfrm>
          <a:prstGeom prst="rect">
            <a:avLst/>
          </a:prstGeom>
          <a:solidFill>
            <a:schemeClr val="bg1"/>
          </a:solidFill>
        </p:spPr>
        <p:txBody>
          <a:bodyPr wrap="square" rtlCol="0">
            <a:spAutoFit/>
          </a:bodyPr>
          <a:lstStyle/>
          <a:p>
            <a:r>
              <a:rPr lang="hu-HU" dirty="0" smtClean="0">
                <a:latin typeface="Times New Roman" panose="02020603050405020304" pitchFamily="18" charset="0"/>
                <a:cs typeface="Times New Roman" panose="02020603050405020304" pitchFamily="18" charset="0"/>
              </a:rPr>
              <a:t>ölősejt</a:t>
            </a:r>
            <a:endParaRPr lang="hu-HU" dirty="0">
              <a:latin typeface="Times New Roman" panose="02020603050405020304" pitchFamily="18" charset="0"/>
              <a:cs typeface="Times New Roman" panose="02020603050405020304" pitchFamily="18" charset="0"/>
            </a:endParaRPr>
          </a:p>
        </p:txBody>
      </p:sp>
      <p:sp>
        <p:nvSpPr>
          <p:cNvPr id="20" name="Téglalap 19"/>
          <p:cNvSpPr/>
          <p:nvPr/>
        </p:nvSpPr>
        <p:spPr>
          <a:xfrm>
            <a:off x="4575352" y="979072"/>
            <a:ext cx="4498705" cy="540547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hu-HU"/>
          </a:p>
        </p:txBody>
      </p:sp>
    </p:spTree>
    <p:extLst>
      <p:ext uri="{BB962C8B-B14F-4D97-AF65-F5344CB8AC3E}">
        <p14:creationId xmlns:p14="http://schemas.microsoft.com/office/powerpoint/2010/main" val="1425908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1" fill="hold" grpId="0" nodeType="clickEffect">
                                  <p:stCondLst>
                                    <p:cond delay="0"/>
                                  </p:stCondLst>
                                  <p:childTnLst>
                                    <p:animEffect transition="out" filter="wipe(up)">
                                      <p:cBhvr>
                                        <p:cTn id="6" dur="500"/>
                                        <p:tgtEl>
                                          <p:spTgt spid="20"/>
                                        </p:tgtEl>
                                      </p:cBhvr>
                                    </p:animEffect>
                                    <p:set>
                                      <p:cBhvr>
                                        <p:cTn id="7"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Csoportba foglalás 7"/>
          <p:cNvGrpSpPr/>
          <p:nvPr/>
        </p:nvGrpSpPr>
        <p:grpSpPr>
          <a:xfrm>
            <a:off x="2997642" y="913655"/>
            <a:ext cx="4889661" cy="5387713"/>
            <a:chOff x="2896737" y="763326"/>
            <a:chExt cx="4889661" cy="5387713"/>
          </a:xfrm>
        </p:grpSpPr>
        <p:pic>
          <p:nvPicPr>
            <p:cNvPr id="2" name="Kép 1"/>
            <p:cNvPicPr>
              <a:picLocks noChangeAspect="1"/>
            </p:cNvPicPr>
            <p:nvPr/>
          </p:nvPicPr>
          <p:blipFill rotWithShape="1">
            <a:blip r:embed="rId2"/>
            <a:srcRect r="1452"/>
            <a:stretch/>
          </p:blipFill>
          <p:spPr>
            <a:xfrm>
              <a:off x="2997642" y="763326"/>
              <a:ext cx="4788756" cy="5387713"/>
            </a:xfrm>
            <a:prstGeom prst="rect">
              <a:avLst/>
            </a:prstGeom>
          </p:spPr>
        </p:pic>
        <p:grpSp>
          <p:nvGrpSpPr>
            <p:cNvPr id="7" name="Csoportba foglalás 6"/>
            <p:cNvGrpSpPr/>
            <p:nvPr/>
          </p:nvGrpSpPr>
          <p:grpSpPr>
            <a:xfrm>
              <a:off x="2896737" y="915728"/>
              <a:ext cx="3058790" cy="4524292"/>
              <a:chOff x="2896737" y="915728"/>
              <a:chExt cx="3058790" cy="4524292"/>
            </a:xfrm>
          </p:grpSpPr>
          <p:sp>
            <p:nvSpPr>
              <p:cNvPr id="4" name="Téglalap 3"/>
              <p:cNvSpPr/>
              <p:nvPr/>
            </p:nvSpPr>
            <p:spPr>
              <a:xfrm>
                <a:off x="2896737" y="915728"/>
                <a:ext cx="1304014" cy="452429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hu-HU"/>
              </a:p>
            </p:txBody>
          </p:sp>
          <p:sp>
            <p:nvSpPr>
              <p:cNvPr id="5" name="Téglalap 4"/>
              <p:cNvSpPr/>
              <p:nvPr/>
            </p:nvSpPr>
            <p:spPr>
              <a:xfrm>
                <a:off x="3951798" y="1868557"/>
                <a:ext cx="803082" cy="108137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hu-HU"/>
              </a:p>
            </p:txBody>
          </p:sp>
          <p:sp>
            <p:nvSpPr>
              <p:cNvPr id="6" name="Téglalap 5"/>
              <p:cNvSpPr/>
              <p:nvPr/>
            </p:nvSpPr>
            <p:spPr>
              <a:xfrm>
                <a:off x="4058183" y="939581"/>
                <a:ext cx="1897344" cy="56321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hu-HU"/>
              </a:p>
            </p:txBody>
          </p:sp>
        </p:grpSp>
      </p:grpSp>
      <p:sp>
        <p:nvSpPr>
          <p:cNvPr id="14" name="Szövegdoboz 13"/>
          <p:cNvSpPr txBox="1"/>
          <p:nvPr/>
        </p:nvSpPr>
        <p:spPr>
          <a:xfrm>
            <a:off x="563962" y="1620043"/>
            <a:ext cx="3595125" cy="2677656"/>
          </a:xfrm>
          <a:prstGeom prst="rect">
            <a:avLst/>
          </a:prstGeom>
          <a:noFill/>
        </p:spPr>
        <p:txBody>
          <a:bodyPr wrap="square" rtlCol="0">
            <a:spAutoFit/>
          </a:bodyPr>
          <a:lstStyle/>
          <a:p>
            <a:pPr algn="ctr"/>
            <a:r>
              <a:rPr lang="hu-HU" sz="2400" b="1" dirty="0" smtClean="0">
                <a:solidFill>
                  <a:srgbClr val="C00000"/>
                </a:solidFill>
                <a:latin typeface="Times New Roman" panose="02020603050405020304" pitchFamily="18" charset="0"/>
                <a:cs typeface="Times New Roman" panose="02020603050405020304" pitchFamily="18" charset="0"/>
              </a:rPr>
              <a:t>A segítő T-sejtek</a:t>
            </a:r>
          </a:p>
          <a:p>
            <a:pPr algn="ctr"/>
            <a:r>
              <a:rPr lang="hu-HU" sz="2400" b="1" dirty="0" smtClean="0">
                <a:solidFill>
                  <a:srgbClr val="C00000"/>
                </a:solidFill>
                <a:latin typeface="Times New Roman" panose="02020603050405020304" pitchFamily="18" charset="0"/>
                <a:cs typeface="Times New Roman" panose="02020603050405020304" pitchFamily="18" charset="0"/>
              </a:rPr>
              <a:t>közreműködésével</a:t>
            </a:r>
          </a:p>
          <a:p>
            <a:pPr algn="ctr"/>
            <a:r>
              <a:rPr lang="hu-HU" sz="2400" dirty="0" smtClean="0">
                <a:solidFill>
                  <a:srgbClr val="C00000"/>
                </a:solidFill>
                <a:latin typeface="Times New Roman" panose="02020603050405020304" pitchFamily="18" charset="0"/>
                <a:cs typeface="Times New Roman" panose="02020603050405020304" pitchFamily="18" charset="0"/>
              </a:rPr>
              <a:t>alakulnak ki az</a:t>
            </a:r>
          </a:p>
          <a:p>
            <a:pPr algn="ctr"/>
            <a:endParaRPr lang="hu-HU" sz="2400" dirty="0" smtClean="0">
              <a:solidFill>
                <a:srgbClr val="C00000"/>
              </a:solidFill>
              <a:latin typeface="Times New Roman" panose="02020603050405020304" pitchFamily="18" charset="0"/>
              <a:cs typeface="Times New Roman" panose="02020603050405020304" pitchFamily="18" charset="0"/>
            </a:endParaRPr>
          </a:p>
          <a:p>
            <a:pPr algn="ctr"/>
            <a:r>
              <a:rPr lang="hu-HU" sz="2400" b="1" dirty="0" smtClean="0">
                <a:solidFill>
                  <a:srgbClr val="C00000"/>
                </a:solidFill>
                <a:latin typeface="Times New Roman" panose="02020603050405020304" pitchFamily="18" charset="0"/>
                <a:cs typeface="Times New Roman" panose="02020603050405020304" pitchFamily="18" charset="0"/>
              </a:rPr>
              <a:t>ölő </a:t>
            </a:r>
          </a:p>
          <a:p>
            <a:pPr algn="ctr"/>
            <a:r>
              <a:rPr lang="hu-HU" sz="2400" b="1" dirty="0" smtClean="0">
                <a:solidFill>
                  <a:srgbClr val="C00000"/>
                </a:solidFill>
                <a:latin typeface="Times New Roman" panose="02020603050405020304" pitchFamily="18" charset="0"/>
                <a:cs typeface="Times New Roman" panose="02020603050405020304" pitchFamily="18" charset="0"/>
              </a:rPr>
              <a:t>T-sejtek</a:t>
            </a:r>
          </a:p>
          <a:p>
            <a:pPr algn="ctr"/>
            <a:r>
              <a:rPr lang="hu-HU" sz="2400" b="1" dirty="0" smtClean="0">
                <a:solidFill>
                  <a:srgbClr val="C00000"/>
                </a:solidFill>
                <a:latin typeface="Times New Roman" panose="02020603050405020304" pitchFamily="18" charset="0"/>
                <a:cs typeface="Times New Roman" panose="02020603050405020304" pitchFamily="18" charset="0"/>
              </a:rPr>
              <a:t> </a:t>
            </a:r>
          </a:p>
        </p:txBody>
      </p:sp>
      <p:sp>
        <p:nvSpPr>
          <p:cNvPr id="15" name="Szalagnyíl lefelé 14"/>
          <p:cNvSpPr/>
          <p:nvPr/>
        </p:nvSpPr>
        <p:spPr>
          <a:xfrm rot="563031">
            <a:off x="3708395" y="1802400"/>
            <a:ext cx="1370565" cy="515882"/>
          </a:xfrm>
          <a:prstGeom prst="curvedDownArrow">
            <a:avLst/>
          </a:pr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hu-HU">
              <a:solidFill>
                <a:schemeClr val="tx1"/>
              </a:solidFill>
            </a:endParaRPr>
          </a:p>
        </p:txBody>
      </p:sp>
      <p:sp>
        <p:nvSpPr>
          <p:cNvPr id="16" name="Szalagnyíl lefelé 15"/>
          <p:cNvSpPr/>
          <p:nvPr/>
        </p:nvSpPr>
        <p:spPr>
          <a:xfrm rot="1733092">
            <a:off x="2916057" y="3435937"/>
            <a:ext cx="2027012" cy="678409"/>
          </a:xfrm>
          <a:prstGeom prst="curvedDownArrow">
            <a:avLst/>
          </a:pr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hu-HU">
              <a:solidFill>
                <a:schemeClr val="tx1"/>
              </a:solidFill>
            </a:endParaRPr>
          </a:p>
        </p:txBody>
      </p:sp>
      <p:sp>
        <p:nvSpPr>
          <p:cNvPr id="18" name="Szövegdoboz 17"/>
          <p:cNvSpPr txBox="1"/>
          <p:nvPr/>
        </p:nvSpPr>
        <p:spPr>
          <a:xfrm flipH="1">
            <a:off x="5918738" y="2504554"/>
            <a:ext cx="1294748" cy="338554"/>
          </a:xfrm>
          <a:prstGeom prst="rect">
            <a:avLst/>
          </a:prstGeom>
          <a:solidFill>
            <a:schemeClr val="bg1"/>
          </a:solidFill>
        </p:spPr>
        <p:txBody>
          <a:bodyPr wrap="square" rtlCol="0">
            <a:spAutoFit/>
          </a:bodyPr>
          <a:lstStyle/>
          <a:p>
            <a:r>
              <a:rPr lang="hu-HU" sz="1600" b="1" dirty="0">
                <a:latin typeface="Times New Roman" panose="02020603050405020304" pitchFamily="18" charset="0"/>
                <a:cs typeface="Times New Roman" panose="02020603050405020304" pitchFamily="18" charset="0"/>
              </a:rPr>
              <a:t>s</a:t>
            </a:r>
            <a:r>
              <a:rPr lang="hu-HU" sz="1600" b="1" dirty="0" smtClean="0">
                <a:latin typeface="Times New Roman" panose="02020603050405020304" pitchFamily="18" charset="0"/>
                <a:cs typeface="Times New Roman" panose="02020603050405020304" pitchFamily="18" charset="0"/>
              </a:rPr>
              <a:t>egítő T-sejt</a:t>
            </a:r>
            <a:endParaRPr lang="hu-HU" sz="1600" b="1" dirty="0">
              <a:latin typeface="Times New Roman" panose="02020603050405020304" pitchFamily="18" charset="0"/>
              <a:cs typeface="Times New Roman" panose="02020603050405020304" pitchFamily="18" charset="0"/>
            </a:endParaRPr>
          </a:p>
        </p:txBody>
      </p:sp>
      <p:sp>
        <p:nvSpPr>
          <p:cNvPr id="19" name="Szövegdoboz 18"/>
          <p:cNvSpPr txBox="1"/>
          <p:nvPr/>
        </p:nvSpPr>
        <p:spPr>
          <a:xfrm flipH="1">
            <a:off x="7737625" y="4184242"/>
            <a:ext cx="1207472" cy="830997"/>
          </a:xfrm>
          <a:prstGeom prst="rect">
            <a:avLst/>
          </a:prstGeom>
          <a:solidFill>
            <a:schemeClr val="bg1"/>
          </a:solidFill>
        </p:spPr>
        <p:txBody>
          <a:bodyPr wrap="square" rtlCol="0">
            <a:spAutoFit/>
          </a:bodyPr>
          <a:lstStyle/>
          <a:p>
            <a:r>
              <a:rPr lang="hu-HU" sz="1600" b="1" dirty="0">
                <a:latin typeface="Times New Roman" panose="02020603050405020304" pitchFamily="18" charset="0"/>
                <a:cs typeface="Times New Roman" panose="02020603050405020304" pitchFamily="18" charset="0"/>
              </a:rPr>
              <a:t>e</a:t>
            </a:r>
            <a:r>
              <a:rPr lang="hu-HU" sz="1600" b="1" dirty="0" smtClean="0">
                <a:latin typeface="Times New Roman" panose="02020603050405020304" pitchFamily="18" charset="0"/>
                <a:cs typeface="Times New Roman" panose="02020603050405020304" pitchFamily="18" charset="0"/>
              </a:rPr>
              <a:t>llenanyag-termelő </a:t>
            </a:r>
          </a:p>
          <a:p>
            <a:r>
              <a:rPr lang="hu-HU" sz="1600" b="1" dirty="0" smtClean="0">
                <a:latin typeface="Times New Roman" panose="02020603050405020304" pitchFamily="18" charset="0"/>
                <a:cs typeface="Times New Roman" panose="02020603050405020304" pitchFamily="18" charset="0"/>
              </a:rPr>
              <a:t>B-sejt</a:t>
            </a:r>
            <a:endParaRPr lang="hu-HU" sz="1600" b="1" dirty="0">
              <a:latin typeface="Times New Roman" panose="02020603050405020304" pitchFamily="18" charset="0"/>
              <a:cs typeface="Times New Roman" panose="02020603050405020304" pitchFamily="18" charset="0"/>
            </a:endParaRPr>
          </a:p>
        </p:txBody>
      </p:sp>
      <p:sp>
        <p:nvSpPr>
          <p:cNvPr id="20" name="Szövegdoboz 19"/>
          <p:cNvSpPr txBox="1"/>
          <p:nvPr/>
        </p:nvSpPr>
        <p:spPr>
          <a:xfrm flipH="1">
            <a:off x="5557950" y="5015239"/>
            <a:ext cx="1034817" cy="338554"/>
          </a:xfrm>
          <a:prstGeom prst="rect">
            <a:avLst/>
          </a:prstGeom>
          <a:solidFill>
            <a:schemeClr val="bg1"/>
          </a:solidFill>
        </p:spPr>
        <p:txBody>
          <a:bodyPr wrap="square" rtlCol="0">
            <a:spAutoFit/>
          </a:bodyPr>
          <a:lstStyle/>
          <a:p>
            <a:r>
              <a:rPr lang="hu-HU" sz="1600" b="1" dirty="0" smtClean="0">
                <a:latin typeface="Times New Roman" panose="02020603050405020304" pitchFamily="18" charset="0"/>
                <a:cs typeface="Times New Roman" panose="02020603050405020304" pitchFamily="18" charset="0"/>
              </a:rPr>
              <a:t>ölő T-sejt</a:t>
            </a:r>
            <a:endParaRPr lang="hu-HU" sz="1600" b="1" dirty="0">
              <a:latin typeface="Times New Roman" panose="02020603050405020304" pitchFamily="18" charset="0"/>
              <a:cs typeface="Times New Roman" panose="02020603050405020304" pitchFamily="18" charset="0"/>
            </a:endParaRPr>
          </a:p>
        </p:txBody>
      </p:sp>
      <p:sp>
        <p:nvSpPr>
          <p:cNvPr id="21" name="Lekerekített téglalap 20"/>
          <p:cNvSpPr/>
          <p:nvPr/>
        </p:nvSpPr>
        <p:spPr>
          <a:xfrm>
            <a:off x="6368904" y="4273597"/>
            <a:ext cx="398331" cy="288125"/>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hu-HU"/>
          </a:p>
        </p:txBody>
      </p:sp>
      <p:sp>
        <p:nvSpPr>
          <p:cNvPr id="3" name="Szövegdoboz 2"/>
          <p:cNvSpPr txBox="1"/>
          <p:nvPr/>
        </p:nvSpPr>
        <p:spPr>
          <a:xfrm>
            <a:off x="180754" y="179690"/>
            <a:ext cx="8764344" cy="1384995"/>
          </a:xfrm>
          <a:prstGeom prst="rect">
            <a:avLst/>
          </a:prstGeom>
          <a:noFill/>
        </p:spPr>
        <p:txBody>
          <a:bodyPr wrap="square" rtlCol="0">
            <a:spAutoFit/>
          </a:bodyPr>
          <a:lstStyle/>
          <a:p>
            <a:pPr algn="ctr"/>
            <a:r>
              <a:rPr lang="hu-HU" sz="2800" b="1" dirty="0" smtClean="0">
                <a:solidFill>
                  <a:srgbClr val="0070C0"/>
                </a:solidFill>
                <a:latin typeface="Times New Roman" panose="02020603050405020304" pitchFamily="18" charset="0"/>
                <a:cs typeface="Times New Roman" panose="02020603050405020304" pitchFamily="18" charset="0"/>
              </a:rPr>
              <a:t>Olyan </a:t>
            </a:r>
            <a:r>
              <a:rPr lang="hu-HU" sz="2800" b="1" dirty="0" smtClean="0">
                <a:solidFill>
                  <a:srgbClr val="C00000"/>
                </a:solidFill>
                <a:latin typeface="Times New Roman" panose="02020603050405020304" pitchFamily="18" charset="0"/>
                <a:cs typeface="Times New Roman" panose="02020603050405020304" pitchFamily="18" charset="0"/>
              </a:rPr>
              <a:t>memória-immunsejtek </a:t>
            </a:r>
            <a:r>
              <a:rPr lang="hu-HU" sz="2800" b="1" dirty="0" smtClean="0">
                <a:solidFill>
                  <a:srgbClr val="0070C0"/>
                </a:solidFill>
                <a:latin typeface="Times New Roman" panose="02020603050405020304" pitchFamily="18" charset="0"/>
                <a:cs typeface="Times New Roman" panose="02020603050405020304" pitchFamily="18" charset="0"/>
              </a:rPr>
              <a:t>is kialakulnak, amelyek később is  </a:t>
            </a:r>
            <a:r>
              <a:rPr lang="hu-HU" sz="2800" b="1" dirty="0" smtClean="0">
                <a:solidFill>
                  <a:srgbClr val="0070C0"/>
                </a:solidFill>
                <a:latin typeface="Times New Roman" panose="02020603050405020304" pitchFamily="18" charset="0"/>
                <a:cs typeface="Times New Roman" panose="02020603050405020304" pitchFamily="18" charset="0"/>
              </a:rPr>
              <a:t>emlékeznek a kórokozókra, és elpusztítják, ha ismét felbukkannak</a:t>
            </a:r>
            <a:endParaRPr lang="hu-HU" sz="2800" b="1" dirty="0">
              <a:solidFill>
                <a:srgbClr val="0070C0"/>
              </a:solidFill>
              <a:latin typeface="Times New Roman" panose="02020603050405020304" pitchFamily="18" charset="0"/>
              <a:cs typeface="Times New Roman" panose="02020603050405020304" pitchFamily="18" charset="0"/>
            </a:endParaRPr>
          </a:p>
        </p:txBody>
      </p:sp>
      <p:sp>
        <p:nvSpPr>
          <p:cNvPr id="22" name="Szövegdoboz 21"/>
          <p:cNvSpPr txBox="1"/>
          <p:nvPr/>
        </p:nvSpPr>
        <p:spPr>
          <a:xfrm flipH="1">
            <a:off x="4393676" y="5631379"/>
            <a:ext cx="1662755" cy="830997"/>
          </a:xfrm>
          <a:prstGeom prst="rect">
            <a:avLst/>
          </a:prstGeom>
          <a:solidFill>
            <a:schemeClr val="bg1"/>
          </a:solidFill>
        </p:spPr>
        <p:txBody>
          <a:bodyPr wrap="square" rtlCol="0">
            <a:spAutoFit/>
          </a:bodyPr>
          <a:lstStyle/>
          <a:p>
            <a:r>
              <a:rPr lang="hu-HU" sz="1600" b="1" i="1" dirty="0">
                <a:solidFill>
                  <a:srgbClr val="C00000"/>
                </a:solidFill>
                <a:latin typeface="Times New Roman" panose="02020603050405020304" pitchFamily="18" charset="0"/>
                <a:cs typeface="Times New Roman" panose="02020603050405020304" pitchFamily="18" charset="0"/>
              </a:rPr>
              <a:t>e</a:t>
            </a:r>
            <a:r>
              <a:rPr lang="hu-HU" sz="1600" b="1" i="1" dirty="0" smtClean="0">
                <a:solidFill>
                  <a:srgbClr val="C00000"/>
                </a:solidFill>
                <a:latin typeface="Times New Roman" panose="02020603050405020304" pitchFamily="18" charset="0"/>
                <a:cs typeface="Times New Roman" panose="02020603050405020304" pitchFamily="18" charset="0"/>
              </a:rPr>
              <a:t>lpusztítják a vírussal fertőzött sejteket</a:t>
            </a:r>
            <a:endParaRPr lang="hu-HU" sz="1600" b="1" i="1" dirty="0">
              <a:solidFill>
                <a:srgbClr val="C00000"/>
              </a:solidFill>
              <a:latin typeface="Times New Roman" panose="02020603050405020304" pitchFamily="18" charset="0"/>
              <a:cs typeface="Times New Roman" panose="02020603050405020304" pitchFamily="18" charset="0"/>
            </a:endParaRPr>
          </a:p>
        </p:txBody>
      </p:sp>
      <p:sp>
        <p:nvSpPr>
          <p:cNvPr id="23" name="Szövegdoboz 22"/>
          <p:cNvSpPr txBox="1"/>
          <p:nvPr/>
        </p:nvSpPr>
        <p:spPr>
          <a:xfrm flipH="1">
            <a:off x="7358856" y="5749194"/>
            <a:ext cx="1662755" cy="830997"/>
          </a:xfrm>
          <a:prstGeom prst="rect">
            <a:avLst/>
          </a:prstGeom>
          <a:solidFill>
            <a:schemeClr val="bg1"/>
          </a:solidFill>
        </p:spPr>
        <p:txBody>
          <a:bodyPr wrap="square" rtlCol="0">
            <a:spAutoFit/>
          </a:bodyPr>
          <a:lstStyle/>
          <a:p>
            <a:r>
              <a:rPr lang="hu-HU" sz="1600" b="1" i="1" dirty="0" err="1">
                <a:solidFill>
                  <a:srgbClr val="C00000"/>
                </a:solidFill>
                <a:latin typeface="Times New Roman" panose="02020603050405020304" pitchFamily="18" charset="0"/>
                <a:cs typeface="Times New Roman" panose="02020603050405020304" pitchFamily="18" charset="0"/>
              </a:rPr>
              <a:t>m</a:t>
            </a:r>
            <a:r>
              <a:rPr lang="hu-HU" sz="1600" b="1" i="1" dirty="0" err="1" smtClean="0">
                <a:solidFill>
                  <a:srgbClr val="C00000"/>
                </a:solidFill>
                <a:latin typeface="Times New Roman" panose="02020603050405020304" pitchFamily="18" charset="0"/>
                <a:cs typeface="Times New Roman" panose="02020603050405020304" pitchFamily="18" charset="0"/>
              </a:rPr>
              <a:t>egakadáyozza</a:t>
            </a:r>
            <a:r>
              <a:rPr lang="hu-HU" sz="1600" b="1" i="1" dirty="0" smtClean="0">
                <a:solidFill>
                  <a:srgbClr val="C00000"/>
                </a:solidFill>
                <a:latin typeface="Times New Roman" panose="02020603050405020304" pitchFamily="18" charset="0"/>
                <a:cs typeface="Times New Roman" panose="02020603050405020304" pitchFamily="18" charset="0"/>
              </a:rPr>
              <a:t>,</a:t>
            </a:r>
          </a:p>
          <a:p>
            <a:r>
              <a:rPr lang="hu-HU" sz="1600" b="1" i="1" dirty="0">
                <a:solidFill>
                  <a:srgbClr val="C00000"/>
                </a:solidFill>
                <a:latin typeface="Times New Roman" panose="02020603050405020304" pitchFamily="18" charset="0"/>
                <a:cs typeface="Times New Roman" panose="02020603050405020304" pitchFamily="18" charset="0"/>
              </a:rPr>
              <a:t>h</a:t>
            </a:r>
            <a:r>
              <a:rPr lang="hu-HU" sz="1600" b="1" i="1" dirty="0" smtClean="0">
                <a:solidFill>
                  <a:srgbClr val="C00000"/>
                </a:solidFill>
                <a:latin typeface="Times New Roman" panose="02020603050405020304" pitchFamily="18" charset="0"/>
                <a:cs typeface="Times New Roman" panose="02020603050405020304" pitchFamily="18" charset="0"/>
              </a:rPr>
              <a:t>ogy </a:t>
            </a:r>
            <a:r>
              <a:rPr lang="hu-HU" sz="1600" b="1" i="1" dirty="0" err="1" smtClean="0">
                <a:solidFill>
                  <a:srgbClr val="C00000"/>
                </a:solidFill>
                <a:latin typeface="Times New Roman" panose="02020603050405020304" pitchFamily="18" charset="0"/>
                <a:cs typeface="Times New Roman" panose="02020603050405020304" pitchFamily="18" charset="0"/>
              </a:rPr>
              <a:t>fertőzzön</a:t>
            </a:r>
            <a:r>
              <a:rPr lang="hu-HU" sz="1600" b="1" i="1" dirty="0" smtClean="0">
                <a:solidFill>
                  <a:srgbClr val="C00000"/>
                </a:solidFill>
                <a:latin typeface="Times New Roman" panose="02020603050405020304" pitchFamily="18" charset="0"/>
                <a:cs typeface="Times New Roman" panose="02020603050405020304" pitchFamily="18" charset="0"/>
              </a:rPr>
              <a:t> a vírus</a:t>
            </a:r>
            <a:endParaRPr lang="hu-HU" sz="1600" b="1" i="1" dirty="0">
              <a:solidFill>
                <a:srgbClr val="C00000"/>
              </a:solidFill>
              <a:latin typeface="Times New Roman" panose="02020603050405020304" pitchFamily="18" charset="0"/>
              <a:cs typeface="Times New Roman" panose="02020603050405020304" pitchFamily="18" charset="0"/>
            </a:endParaRPr>
          </a:p>
        </p:txBody>
      </p:sp>
      <p:sp>
        <p:nvSpPr>
          <p:cNvPr id="24" name="Hatágú csillag 23"/>
          <p:cNvSpPr/>
          <p:nvPr/>
        </p:nvSpPr>
        <p:spPr>
          <a:xfrm rot="20139785">
            <a:off x="7196919" y="5321510"/>
            <a:ext cx="468054" cy="453517"/>
          </a:xfrm>
          <a:prstGeom prst="star6">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hu-HU"/>
          </a:p>
        </p:txBody>
      </p:sp>
      <p:sp>
        <p:nvSpPr>
          <p:cNvPr id="17" name="Szalagnyíl lefelé 16"/>
          <p:cNvSpPr/>
          <p:nvPr/>
        </p:nvSpPr>
        <p:spPr>
          <a:xfrm rot="21288994" flipV="1">
            <a:off x="2309881" y="5717797"/>
            <a:ext cx="4862882" cy="1019639"/>
          </a:xfrm>
          <a:prstGeom prst="curvedDownArrow">
            <a:avLst/>
          </a:pr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hu-HU">
              <a:solidFill>
                <a:schemeClr val="tx1"/>
              </a:solidFill>
            </a:endParaRPr>
          </a:p>
        </p:txBody>
      </p:sp>
      <p:sp>
        <p:nvSpPr>
          <p:cNvPr id="26" name="Téglalap 25"/>
          <p:cNvSpPr/>
          <p:nvPr/>
        </p:nvSpPr>
        <p:spPr>
          <a:xfrm>
            <a:off x="6592766" y="2991962"/>
            <a:ext cx="2487435" cy="368528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hu-HU"/>
          </a:p>
        </p:txBody>
      </p:sp>
      <p:sp>
        <p:nvSpPr>
          <p:cNvPr id="27" name="Szövegdoboz 26"/>
          <p:cNvSpPr txBox="1"/>
          <p:nvPr/>
        </p:nvSpPr>
        <p:spPr>
          <a:xfrm>
            <a:off x="262216" y="5108615"/>
            <a:ext cx="3595125" cy="755452"/>
          </a:xfrm>
          <a:prstGeom prst="rect">
            <a:avLst/>
          </a:prstGeom>
          <a:noFill/>
        </p:spPr>
        <p:txBody>
          <a:bodyPr wrap="square" rtlCol="0">
            <a:spAutoFit/>
          </a:bodyPr>
          <a:lstStyle/>
          <a:p>
            <a:pPr algn="ctr"/>
            <a:r>
              <a:rPr lang="hu-HU" sz="2400" b="1" dirty="0" smtClean="0">
                <a:solidFill>
                  <a:srgbClr val="C00000"/>
                </a:solidFill>
                <a:latin typeface="Times New Roman" panose="02020603050405020304" pitchFamily="18" charset="0"/>
                <a:cs typeface="Times New Roman" panose="02020603050405020304" pitchFamily="18" charset="0"/>
              </a:rPr>
              <a:t>ellenanyagtermelő </a:t>
            </a:r>
          </a:p>
          <a:p>
            <a:pPr algn="ctr"/>
            <a:r>
              <a:rPr lang="hu-HU" sz="2400" b="1" dirty="0" smtClean="0">
                <a:solidFill>
                  <a:srgbClr val="C00000"/>
                </a:solidFill>
                <a:latin typeface="Times New Roman" panose="02020603050405020304" pitchFamily="18" charset="0"/>
                <a:cs typeface="Times New Roman" panose="02020603050405020304" pitchFamily="18" charset="0"/>
              </a:rPr>
              <a:t>B-sejtek</a:t>
            </a:r>
          </a:p>
        </p:txBody>
      </p:sp>
      <p:sp>
        <p:nvSpPr>
          <p:cNvPr id="29" name="Ellipszis 28"/>
          <p:cNvSpPr/>
          <p:nvPr/>
        </p:nvSpPr>
        <p:spPr>
          <a:xfrm>
            <a:off x="5809941" y="1066057"/>
            <a:ext cx="2178268" cy="1232583"/>
          </a:xfrm>
          <a:prstGeom prst="ellipse">
            <a:avLst/>
          </a:prstGeom>
          <a:noFill/>
          <a:ln>
            <a:solidFill>
              <a:srgbClr val="FF0000"/>
            </a:solidFill>
            <a:prstDash val="lg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hu-HU"/>
          </a:p>
        </p:txBody>
      </p:sp>
      <p:sp>
        <p:nvSpPr>
          <p:cNvPr id="30" name="Ellipszis 29"/>
          <p:cNvSpPr/>
          <p:nvPr/>
        </p:nvSpPr>
        <p:spPr>
          <a:xfrm>
            <a:off x="4501562" y="3152913"/>
            <a:ext cx="2178268" cy="1232583"/>
          </a:xfrm>
          <a:prstGeom prst="ellipse">
            <a:avLst/>
          </a:prstGeom>
          <a:noFill/>
          <a:ln>
            <a:solidFill>
              <a:srgbClr val="FF0000"/>
            </a:solidFill>
            <a:prstDash val="lg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hu-HU"/>
          </a:p>
        </p:txBody>
      </p:sp>
    </p:spTree>
    <p:extLst>
      <p:ext uri="{BB962C8B-B14F-4D97-AF65-F5344CB8AC3E}">
        <p14:creationId xmlns:p14="http://schemas.microsoft.com/office/powerpoint/2010/main" val="1822865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500"/>
                                        <p:tgtEl>
                                          <p:spTgt spid="2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500"/>
                                        <p:tgtEl>
                                          <p:spTgt spid="17"/>
                                        </p:tgtEl>
                                      </p:cBhvr>
                                    </p:animEffect>
                                  </p:childTnLst>
                                </p:cTn>
                              </p:par>
                            </p:childTnLst>
                          </p:cTn>
                        </p:par>
                        <p:par>
                          <p:cTn id="11" fill="hold">
                            <p:stCondLst>
                              <p:cond delay="500"/>
                            </p:stCondLst>
                            <p:childTnLst>
                              <p:par>
                                <p:cTn id="12" presetID="22" presetClass="exit" presetSubtype="4" fill="hold" grpId="0" nodeType="afterEffect">
                                  <p:stCondLst>
                                    <p:cond delay="0"/>
                                  </p:stCondLst>
                                  <p:childTnLst>
                                    <p:animEffect transition="out" filter="wipe(down)">
                                      <p:cBhvr>
                                        <p:cTn id="13" dur="500"/>
                                        <p:tgtEl>
                                          <p:spTgt spid="26"/>
                                        </p:tgtEl>
                                      </p:cBhvr>
                                    </p:animEffect>
                                    <p:set>
                                      <p:cBhvr>
                                        <p:cTn id="14" dur="1" fill="hold">
                                          <p:stCondLst>
                                            <p:cond delay="4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6" grpId="0" animBg="1"/>
      <p:bldP spid="2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1842669" y="2347987"/>
            <a:ext cx="5201478" cy="1143000"/>
          </a:xfrm>
        </p:spPr>
        <p:txBody>
          <a:bodyPr>
            <a:normAutofit fontScale="90000"/>
          </a:bodyPr>
          <a:lstStyle/>
          <a:p>
            <a:pPr algn="ctr"/>
            <a:r>
              <a:rPr lang="hu-HU" b="1" dirty="0" smtClean="0">
                <a:solidFill>
                  <a:srgbClr val="0070C0"/>
                </a:solidFill>
                <a:latin typeface="Times New Roman" panose="02020603050405020304" pitchFamily="18" charset="0"/>
                <a:cs typeface="Times New Roman" panose="02020603050405020304" pitchFamily="18" charset="0"/>
              </a:rPr>
              <a:t>Védőoltások</a:t>
            </a:r>
            <a:br>
              <a:rPr lang="hu-HU" b="1" dirty="0" smtClean="0">
                <a:solidFill>
                  <a:srgbClr val="0070C0"/>
                </a:solidFill>
                <a:latin typeface="Times New Roman" panose="02020603050405020304" pitchFamily="18" charset="0"/>
                <a:cs typeface="Times New Roman" panose="02020603050405020304" pitchFamily="18" charset="0"/>
              </a:rPr>
            </a:br>
            <a:r>
              <a:rPr lang="hu-HU" b="1" dirty="0" smtClean="0">
                <a:solidFill>
                  <a:srgbClr val="0070C0"/>
                </a:solidFill>
                <a:latin typeface="Times New Roman" panose="02020603050405020304" pitchFamily="18" charset="0"/>
                <a:cs typeface="Times New Roman" panose="02020603050405020304" pitchFamily="18" charset="0"/>
              </a:rPr>
              <a:t/>
            </a:r>
            <a:br>
              <a:rPr lang="hu-HU" b="1" dirty="0" smtClean="0">
                <a:solidFill>
                  <a:srgbClr val="0070C0"/>
                </a:solidFill>
                <a:latin typeface="Times New Roman" panose="02020603050405020304" pitchFamily="18" charset="0"/>
                <a:cs typeface="Times New Roman" panose="02020603050405020304" pitchFamily="18" charset="0"/>
              </a:rPr>
            </a:br>
            <a:r>
              <a:rPr lang="hu-HU" sz="3600" b="1" dirty="0" smtClean="0">
                <a:solidFill>
                  <a:srgbClr val="0070C0"/>
                </a:solidFill>
                <a:latin typeface="Times New Roman" panose="02020603050405020304" pitchFamily="18" charset="0"/>
                <a:cs typeface="Times New Roman" panose="02020603050405020304" pitchFamily="18" charset="0"/>
              </a:rPr>
              <a:t>működésüket az</a:t>
            </a:r>
            <a:r>
              <a:rPr lang="hu-HU" b="1" dirty="0" smtClean="0">
                <a:solidFill>
                  <a:srgbClr val="0070C0"/>
                </a:solidFill>
                <a:latin typeface="Times New Roman" panose="02020603050405020304" pitchFamily="18" charset="0"/>
                <a:cs typeface="Times New Roman" panose="02020603050405020304" pitchFamily="18" charset="0"/>
              </a:rPr>
              <a:t/>
            </a:r>
            <a:br>
              <a:rPr lang="hu-HU" b="1" dirty="0" smtClean="0">
                <a:solidFill>
                  <a:srgbClr val="0070C0"/>
                </a:solidFill>
                <a:latin typeface="Times New Roman" panose="02020603050405020304" pitchFamily="18" charset="0"/>
                <a:cs typeface="Times New Roman" panose="02020603050405020304" pitchFamily="18" charset="0"/>
              </a:rPr>
            </a:br>
            <a:r>
              <a:rPr lang="hu-HU" sz="3600" b="1" dirty="0" smtClean="0">
                <a:solidFill>
                  <a:srgbClr val="0070C0"/>
                </a:solidFill>
                <a:latin typeface="Times New Roman" panose="02020603050405020304" pitchFamily="18" charset="0"/>
                <a:cs typeface="Times New Roman" panose="02020603050405020304" pitchFamily="18" charset="0"/>
              </a:rPr>
              <a:t> „emlékező immunsejtek” (memória sejtek)</a:t>
            </a:r>
            <a:br>
              <a:rPr lang="hu-HU" sz="3600" b="1" dirty="0" smtClean="0">
                <a:solidFill>
                  <a:srgbClr val="0070C0"/>
                </a:solidFill>
                <a:latin typeface="Times New Roman" panose="02020603050405020304" pitchFamily="18" charset="0"/>
                <a:cs typeface="Times New Roman" panose="02020603050405020304" pitchFamily="18" charset="0"/>
              </a:rPr>
            </a:br>
            <a:r>
              <a:rPr lang="hu-HU" sz="3600" b="1" dirty="0" smtClean="0">
                <a:solidFill>
                  <a:srgbClr val="0070C0"/>
                </a:solidFill>
                <a:latin typeface="Times New Roman" panose="02020603050405020304" pitchFamily="18" charset="0"/>
                <a:cs typeface="Times New Roman" panose="02020603050405020304" pitchFamily="18" charset="0"/>
              </a:rPr>
              <a:t>biztosítják</a:t>
            </a:r>
            <a:r>
              <a:rPr lang="hu-HU" sz="3600" b="1" dirty="0" smtClean="0">
                <a:solidFill>
                  <a:srgbClr val="0070C0"/>
                </a:solidFill>
                <a:latin typeface="Times New Roman" panose="02020603050405020304" pitchFamily="18" charset="0"/>
                <a:cs typeface="Times New Roman" panose="02020603050405020304" pitchFamily="18" charset="0"/>
              </a:rPr>
              <a:t> </a:t>
            </a:r>
            <a:endParaRPr lang="hu-HU" sz="3600"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4837957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17_21"/>
          <p:cNvPicPr>
            <a:picLocks noChangeAspect="1" noChangeArrowheads="1"/>
          </p:cNvPicPr>
          <p:nvPr/>
        </p:nvPicPr>
        <p:blipFill rotWithShape="1">
          <a:blip r:embed="rId2">
            <a:extLst>
              <a:ext uri="{28A0092B-C50C-407E-A947-70E740481C1C}">
                <a14:useLocalDpi xmlns:a14="http://schemas.microsoft.com/office/drawing/2010/main" val="0"/>
              </a:ext>
            </a:extLst>
          </a:blip>
          <a:srcRect l="1564" t="23983" r="48075"/>
          <a:stretch/>
        </p:blipFill>
        <p:spPr bwMode="auto">
          <a:xfrm>
            <a:off x="596694" y="1734149"/>
            <a:ext cx="3300248" cy="3301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7" name="Text Box 3"/>
          <p:cNvSpPr txBox="1">
            <a:spLocks noChangeArrowheads="1"/>
          </p:cNvSpPr>
          <p:nvPr/>
        </p:nvSpPr>
        <p:spPr bwMode="auto">
          <a:xfrm>
            <a:off x="135155" y="515191"/>
            <a:ext cx="9038897" cy="5847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hu-HU" altLang="hu-HU" b="1" dirty="0" smtClean="0">
                <a:solidFill>
                  <a:srgbClr val="0072C6"/>
                </a:solidFill>
              </a:rPr>
              <a:t>Az immunitás kialakulása, védőoltások (vakcinák)</a:t>
            </a:r>
            <a:endParaRPr lang="hu-HU" altLang="hu-HU" b="1" dirty="0">
              <a:solidFill>
                <a:srgbClr val="0072C6"/>
              </a:solidFill>
            </a:endParaRPr>
          </a:p>
        </p:txBody>
      </p:sp>
      <p:sp>
        <p:nvSpPr>
          <p:cNvPr id="31748" name="TextBox 1"/>
          <p:cNvSpPr txBox="1">
            <a:spLocks noChangeArrowheads="1"/>
          </p:cNvSpPr>
          <p:nvPr/>
        </p:nvSpPr>
        <p:spPr bwMode="auto">
          <a:xfrm>
            <a:off x="5143697" y="4984291"/>
            <a:ext cx="413861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hu-HU" altLang="hu-HU" sz="2800" b="1" dirty="0">
                <a:solidFill>
                  <a:srgbClr val="C00000"/>
                </a:solidFill>
              </a:rPr>
              <a:t>i</a:t>
            </a:r>
            <a:r>
              <a:rPr lang="hu-HU" altLang="hu-HU" sz="2800" b="1" dirty="0" smtClean="0">
                <a:solidFill>
                  <a:srgbClr val="C00000"/>
                </a:solidFill>
              </a:rPr>
              <a:t>mmunológiai memória</a:t>
            </a:r>
            <a:endParaRPr lang="hu-HU" altLang="hu-HU" sz="2800" b="1" dirty="0">
              <a:solidFill>
                <a:srgbClr val="C00000"/>
              </a:solidFill>
            </a:endParaRPr>
          </a:p>
        </p:txBody>
      </p:sp>
      <p:sp>
        <p:nvSpPr>
          <p:cNvPr id="3" name="Lefelé nyíl 2"/>
          <p:cNvSpPr/>
          <p:nvPr/>
        </p:nvSpPr>
        <p:spPr>
          <a:xfrm rot="16200000">
            <a:off x="5017198" y="3122592"/>
            <a:ext cx="1410476" cy="581968"/>
          </a:xfrm>
          <a:prstGeom prst="downArrow">
            <a:avLst/>
          </a:prstGeom>
          <a:gradFill flip="none" rotWithShape="1">
            <a:gsLst>
              <a:gs pos="0">
                <a:srgbClr val="FF7C80">
                  <a:tint val="66000"/>
                  <a:satMod val="160000"/>
                </a:srgbClr>
              </a:gs>
              <a:gs pos="50000">
                <a:srgbClr val="FF7C80">
                  <a:tint val="44500"/>
                  <a:satMod val="160000"/>
                </a:srgbClr>
              </a:gs>
              <a:gs pos="100000">
                <a:srgbClr val="FF7C80">
                  <a:tint val="23500"/>
                  <a:satMod val="160000"/>
                </a:srgbClr>
              </a:gs>
            </a:gsLst>
            <a:lin ang="162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hu-HU"/>
          </a:p>
        </p:txBody>
      </p:sp>
      <p:sp>
        <p:nvSpPr>
          <p:cNvPr id="5" name="Lekerekített téglalap 4"/>
          <p:cNvSpPr/>
          <p:nvPr/>
        </p:nvSpPr>
        <p:spPr>
          <a:xfrm>
            <a:off x="2456683" y="1559852"/>
            <a:ext cx="1493002" cy="4008523"/>
          </a:xfrm>
          <a:prstGeom prst="roundRect">
            <a:avLst/>
          </a:prstGeom>
          <a:noFill/>
          <a:ln w="57150">
            <a:solidFill>
              <a:srgbClr val="FF7C8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hu-HU"/>
          </a:p>
        </p:txBody>
      </p:sp>
      <p:grpSp>
        <p:nvGrpSpPr>
          <p:cNvPr id="8" name="Csoportba foglalás 7"/>
          <p:cNvGrpSpPr/>
          <p:nvPr/>
        </p:nvGrpSpPr>
        <p:grpSpPr>
          <a:xfrm>
            <a:off x="6084682" y="1868110"/>
            <a:ext cx="2611512" cy="3167765"/>
            <a:chOff x="5576047" y="1585179"/>
            <a:chExt cx="2611512" cy="3167765"/>
          </a:xfrm>
        </p:grpSpPr>
        <p:pic>
          <p:nvPicPr>
            <p:cNvPr id="12" name="Kép 11"/>
            <p:cNvPicPr>
              <a:picLocks noChangeAspect="1"/>
            </p:cNvPicPr>
            <p:nvPr/>
          </p:nvPicPr>
          <p:blipFill>
            <a:blip r:embed="rId3"/>
            <a:stretch>
              <a:fillRect/>
            </a:stretch>
          </p:blipFill>
          <p:spPr>
            <a:xfrm>
              <a:off x="5576047" y="1585179"/>
              <a:ext cx="2479725" cy="3090933"/>
            </a:xfrm>
            <a:prstGeom prst="rect">
              <a:avLst/>
            </a:prstGeom>
          </p:spPr>
        </p:pic>
        <p:sp>
          <p:nvSpPr>
            <p:cNvPr id="2" name="Téglalap 1"/>
            <p:cNvSpPr/>
            <p:nvPr/>
          </p:nvSpPr>
          <p:spPr>
            <a:xfrm>
              <a:off x="7304690" y="3226676"/>
              <a:ext cx="882869" cy="152626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hu-HU"/>
            </a:p>
          </p:txBody>
        </p:sp>
      </p:grpSp>
      <p:pic>
        <p:nvPicPr>
          <p:cNvPr id="13" name="Kép 12"/>
          <p:cNvPicPr>
            <a:picLocks noChangeAspect="1"/>
          </p:cNvPicPr>
          <p:nvPr/>
        </p:nvPicPr>
        <p:blipFill rotWithShape="1">
          <a:blip r:embed="rId4"/>
          <a:srcRect l="66644" t="52114" r="1452" b="14139"/>
          <a:stretch/>
        </p:blipFill>
        <p:spPr>
          <a:xfrm>
            <a:off x="4054454" y="2032753"/>
            <a:ext cx="1210357" cy="1419489"/>
          </a:xfrm>
          <a:prstGeom prst="rect">
            <a:avLst/>
          </a:prstGeom>
        </p:spPr>
      </p:pic>
      <p:pic>
        <p:nvPicPr>
          <p:cNvPr id="14" name="Kép 13"/>
          <p:cNvPicPr>
            <a:picLocks noChangeAspect="1"/>
          </p:cNvPicPr>
          <p:nvPr/>
        </p:nvPicPr>
        <p:blipFill rotWithShape="1">
          <a:blip r:embed="rId4"/>
          <a:srcRect l="28066" t="62912" r="33643" b="13210"/>
          <a:stretch/>
        </p:blipFill>
        <p:spPr>
          <a:xfrm>
            <a:off x="4291423" y="3707084"/>
            <a:ext cx="1465508" cy="1013294"/>
          </a:xfrm>
          <a:prstGeom prst="rect">
            <a:avLst/>
          </a:prstGeom>
        </p:spPr>
      </p:pic>
      <p:sp>
        <p:nvSpPr>
          <p:cNvPr id="6" name="Szövegdoboz 5"/>
          <p:cNvSpPr txBox="1"/>
          <p:nvPr/>
        </p:nvSpPr>
        <p:spPr>
          <a:xfrm flipH="1">
            <a:off x="2571136" y="4926870"/>
            <a:ext cx="1325806" cy="523220"/>
          </a:xfrm>
          <a:prstGeom prst="rect">
            <a:avLst/>
          </a:prstGeom>
          <a:noFill/>
        </p:spPr>
        <p:txBody>
          <a:bodyPr wrap="square" rtlCol="0">
            <a:spAutoFit/>
          </a:bodyPr>
          <a:lstStyle/>
          <a:p>
            <a:r>
              <a:rPr lang="hu-HU" sz="2800" b="1" dirty="0" smtClean="0">
                <a:solidFill>
                  <a:srgbClr val="C00000"/>
                </a:solidFill>
                <a:latin typeface="Times New Roman" panose="02020603050405020304" pitchFamily="18" charset="0"/>
                <a:cs typeface="Times New Roman" panose="02020603050405020304" pitchFamily="18" charset="0"/>
              </a:rPr>
              <a:t>oltással</a:t>
            </a:r>
            <a:endParaRPr lang="hu-HU" sz="2800" b="1" dirty="0">
              <a:solidFill>
                <a:srgbClr val="C00000"/>
              </a:solidFill>
              <a:latin typeface="Times New Roman" panose="02020603050405020304" pitchFamily="18" charset="0"/>
              <a:cs typeface="Times New Roman" panose="02020603050405020304" pitchFamily="18" charset="0"/>
            </a:endParaRPr>
          </a:p>
        </p:txBody>
      </p:sp>
      <p:sp>
        <p:nvSpPr>
          <p:cNvPr id="4" name="Téglalap 3"/>
          <p:cNvSpPr/>
          <p:nvPr/>
        </p:nvSpPr>
        <p:spPr>
          <a:xfrm>
            <a:off x="2322042" y="1462900"/>
            <a:ext cx="1683394" cy="442976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hu-HU"/>
          </a:p>
        </p:txBody>
      </p:sp>
      <p:sp>
        <p:nvSpPr>
          <p:cNvPr id="19" name="Szövegdoboz 18"/>
          <p:cNvSpPr txBox="1"/>
          <p:nvPr/>
        </p:nvSpPr>
        <p:spPr>
          <a:xfrm flipH="1">
            <a:off x="472952" y="4934509"/>
            <a:ext cx="1773866" cy="523220"/>
          </a:xfrm>
          <a:prstGeom prst="rect">
            <a:avLst/>
          </a:prstGeom>
          <a:noFill/>
        </p:spPr>
        <p:txBody>
          <a:bodyPr wrap="square" rtlCol="0">
            <a:spAutoFit/>
          </a:bodyPr>
          <a:lstStyle/>
          <a:p>
            <a:r>
              <a:rPr lang="hu-HU" sz="2800" b="1" dirty="0" smtClean="0">
                <a:solidFill>
                  <a:srgbClr val="C00000"/>
                </a:solidFill>
                <a:latin typeface="Times New Roman" panose="02020603050405020304" pitchFamily="18" charset="0"/>
                <a:cs typeface="Times New Roman" panose="02020603050405020304" pitchFamily="18" charset="0"/>
              </a:rPr>
              <a:t>fertőzéssel</a:t>
            </a:r>
            <a:endParaRPr lang="hu-HU" sz="2800" b="1" dirty="0">
              <a:solidFill>
                <a:srgbClr val="C00000"/>
              </a:solidFill>
              <a:latin typeface="Times New Roman" panose="02020603050405020304" pitchFamily="18" charset="0"/>
              <a:cs typeface="Times New Roman" panose="02020603050405020304" pitchFamily="18" charset="0"/>
            </a:endParaRPr>
          </a:p>
        </p:txBody>
      </p:sp>
      <p:sp>
        <p:nvSpPr>
          <p:cNvPr id="20" name="TextBox 1"/>
          <p:cNvSpPr txBox="1">
            <a:spLocks noChangeArrowheads="1"/>
          </p:cNvSpPr>
          <p:nvPr/>
        </p:nvSpPr>
        <p:spPr bwMode="auto">
          <a:xfrm>
            <a:off x="3869323" y="1585424"/>
            <a:ext cx="213448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hu-HU" altLang="hu-HU" sz="2000" b="1" i="1" dirty="0">
                <a:solidFill>
                  <a:srgbClr val="C00000"/>
                </a:solidFill>
              </a:rPr>
              <a:t>e</a:t>
            </a:r>
            <a:r>
              <a:rPr lang="hu-HU" altLang="hu-HU" sz="2000" b="1" i="1" dirty="0" smtClean="0">
                <a:solidFill>
                  <a:srgbClr val="C00000"/>
                </a:solidFill>
              </a:rPr>
              <a:t>mlékező sejtek</a:t>
            </a:r>
            <a:endParaRPr lang="hu-HU" altLang="hu-HU" sz="2000" b="1" i="1" dirty="0">
              <a:solidFill>
                <a:srgbClr val="C00000"/>
              </a:solidFill>
            </a:endParaRPr>
          </a:p>
        </p:txBody>
      </p:sp>
      <p:sp>
        <p:nvSpPr>
          <p:cNvPr id="16" name="Téglalap 15"/>
          <p:cNvSpPr/>
          <p:nvPr/>
        </p:nvSpPr>
        <p:spPr>
          <a:xfrm>
            <a:off x="4054454" y="1538774"/>
            <a:ext cx="4911759" cy="402960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hu-HU"/>
          </a:p>
        </p:txBody>
      </p:sp>
    </p:spTree>
    <p:extLst>
      <p:ext uri="{BB962C8B-B14F-4D97-AF65-F5344CB8AC3E}">
        <p14:creationId xmlns:p14="http://schemas.microsoft.com/office/powerpoint/2010/main" val="3129545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grpId="0" nodeType="clickEffect">
                                  <p:stCondLst>
                                    <p:cond delay="0"/>
                                  </p:stCondLst>
                                  <p:childTnLst>
                                    <p:animEffect transition="out" filter="wipe(down)">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8" fill="hold" grpId="0" nodeType="clickEffect">
                                  <p:stCondLst>
                                    <p:cond delay="0"/>
                                  </p:stCondLst>
                                  <p:childTnLst>
                                    <p:animEffect transition="out" filter="wipe(left)">
                                      <p:cBhvr>
                                        <p:cTn id="11" dur="500"/>
                                        <p:tgtEl>
                                          <p:spTgt spid="16"/>
                                        </p:tgtEl>
                                      </p:cBhvr>
                                    </p:animEffect>
                                    <p:set>
                                      <p:cBhvr>
                                        <p:cTn id="12"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zövegdoboz 2"/>
          <p:cNvSpPr txBox="1"/>
          <p:nvPr/>
        </p:nvSpPr>
        <p:spPr>
          <a:xfrm flipH="1">
            <a:off x="1828800" y="1155110"/>
            <a:ext cx="6464594" cy="584775"/>
          </a:xfrm>
          <a:prstGeom prst="rect">
            <a:avLst/>
          </a:prstGeom>
          <a:noFill/>
        </p:spPr>
        <p:txBody>
          <a:bodyPr wrap="square" rtlCol="0">
            <a:spAutoFit/>
          </a:bodyPr>
          <a:lstStyle/>
          <a:p>
            <a:r>
              <a:rPr lang="hu-HU" sz="3200" b="1" dirty="0" smtClean="0">
                <a:solidFill>
                  <a:srgbClr val="0070C0"/>
                </a:solidFill>
                <a:latin typeface="Times New Roman" panose="02020603050405020304" pitchFamily="18" charset="0"/>
                <a:cs typeface="Times New Roman" panose="02020603050405020304" pitchFamily="18" charset="0"/>
              </a:rPr>
              <a:t>Mit hallottatok a koronavírusról?</a:t>
            </a:r>
          </a:p>
        </p:txBody>
      </p:sp>
      <p:pic>
        <p:nvPicPr>
          <p:cNvPr id="4" name="Picture 2" descr="Illustration of a SARS-CoV-2 vir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24532" y="2626242"/>
            <a:ext cx="2243792" cy="21316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038470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479081" y="997030"/>
            <a:ext cx="8218968" cy="1015663"/>
          </a:xfrm>
          <a:prstGeom prst="rect">
            <a:avLst/>
          </a:prstGeom>
        </p:spPr>
        <p:txBody>
          <a:bodyPr wrap="square">
            <a:spAutoFit/>
          </a:bodyPr>
          <a:lstStyle/>
          <a:p>
            <a:pPr algn="ctr"/>
            <a:r>
              <a:rPr lang="hu-HU" sz="2000" dirty="0" smtClean="0">
                <a:solidFill>
                  <a:srgbClr val="202122"/>
                </a:solidFill>
                <a:latin typeface="Times New Roman" panose="02020603050405020304" pitchFamily="18" charset="0"/>
                <a:cs typeface="Times New Roman" panose="02020603050405020304" pitchFamily="18" charset="0"/>
              </a:rPr>
              <a:t>Egy fiú a karjába beoltotta egy Virág </a:t>
            </a:r>
            <a:r>
              <a:rPr lang="hu-HU" sz="2000" dirty="0">
                <a:solidFill>
                  <a:srgbClr val="202122"/>
                </a:solidFill>
                <a:latin typeface="Times New Roman" panose="02020603050405020304" pitchFamily="18" charset="0"/>
                <a:cs typeface="Times New Roman" panose="02020603050405020304" pitchFamily="18" charset="0"/>
              </a:rPr>
              <a:t>nevű tehén </a:t>
            </a:r>
            <a:r>
              <a:rPr lang="hu-HU" sz="2000" dirty="0" smtClean="0">
                <a:solidFill>
                  <a:srgbClr val="202122"/>
                </a:solidFill>
                <a:latin typeface="Times New Roman" panose="02020603050405020304" pitchFamily="18" charset="0"/>
                <a:cs typeface="Times New Roman" panose="02020603050405020304" pitchFamily="18" charset="0"/>
              </a:rPr>
              <a:t>himlőhólyagjának tartalmát, </a:t>
            </a:r>
            <a:r>
              <a:rPr lang="hu-HU" sz="2000" dirty="0">
                <a:solidFill>
                  <a:srgbClr val="202122"/>
                </a:solidFill>
                <a:latin typeface="Times New Roman" panose="02020603050405020304" pitchFamily="18" charset="0"/>
                <a:cs typeface="Times New Roman" panose="02020603050405020304" pitchFamily="18" charset="0"/>
              </a:rPr>
              <a:t>azaz </a:t>
            </a:r>
            <a:r>
              <a:rPr lang="hu-HU" sz="2000" b="1" dirty="0">
                <a:solidFill>
                  <a:srgbClr val="202122"/>
                </a:solidFill>
                <a:latin typeface="Times New Roman" panose="02020603050405020304" pitchFamily="18" charset="0"/>
                <a:cs typeface="Times New Roman" panose="02020603050405020304" pitchFamily="18" charset="0"/>
              </a:rPr>
              <a:t>tehénhimlővel fertőzte meg a fiút</a:t>
            </a:r>
            <a:r>
              <a:rPr lang="hu-HU" sz="2000" dirty="0">
                <a:solidFill>
                  <a:srgbClr val="202122"/>
                </a:solidFill>
                <a:latin typeface="Times New Roman" panose="02020603050405020304" pitchFamily="18" charset="0"/>
                <a:cs typeface="Times New Roman" panose="02020603050405020304" pitchFamily="18" charset="0"/>
              </a:rPr>
              <a:t>, </a:t>
            </a:r>
            <a:r>
              <a:rPr lang="hu-HU" sz="2000" b="1" dirty="0">
                <a:solidFill>
                  <a:srgbClr val="202122"/>
                </a:solidFill>
                <a:latin typeface="Times New Roman" panose="02020603050405020304" pitchFamily="18" charset="0"/>
                <a:cs typeface="Times New Roman" panose="02020603050405020304" pitchFamily="18" charset="0"/>
              </a:rPr>
              <a:t>aki </a:t>
            </a:r>
            <a:r>
              <a:rPr lang="hu-HU" sz="2000" b="1" dirty="0" smtClean="0">
                <a:solidFill>
                  <a:srgbClr val="202122"/>
                </a:solidFill>
                <a:latin typeface="Times New Roman" panose="02020603050405020304" pitchFamily="18" charset="0"/>
                <a:cs typeface="Times New Roman" panose="02020603050405020304" pitchFamily="18" charset="0"/>
              </a:rPr>
              <a:t>sikeresen </a:t>
            </a:r>
            <a:r>
              <a:rPr lang="hu-HU" sz="2000" b="1" dirty="0">
                <a:solidFill>
                  <a:srgbClr val="202122"/>
                </a:solidFill>
                <a:latin typeface="Times New Roman" panose="02020603050405020304" pitchFamily="18" charset="0"/>
                <a:cs typeface="Times New Roman" panose="02020603050405020304" pitchFamily="18" charset="0"/>
              </a:rPr>
              <a:t>átesett a </a:t>
            </a:r>
            <a:r>
              <a:rPr lang="hu-HU" sz="2000" b="1" dirty="0" smtClean="0">
                <a:solidFill>
                  <a:srgbClr val="202122"/>
                </a:solidFill>
                <a:latin typeface="Times New Roman" panose="02020603050405020304" pitchFamily="18" charset="0"/>
                <a:cs typeface="Times New Roman" panose="02020603050405020304" pitchFamily="18" charset="0"/>
              </a:rPr>
              <a:t>betegségen, és </a:t>
            </a:r>
            <a:r>
              <a:rPr lang="hu-HU" sz="2000" b="1" dirty="0">
                <a:solidFill>
                  <a:srgbClr val="202122"/>
                </a:solidFill>
                <a:latin typeface="Times New Roman" panose="02020603050405020304" pitchFamily="18" charset="0"/>
                <a:cs typeface="Times New Roman" panose="02020603050405020304" pitchFamily="18" charset="0"/>
              </a:rPr>
              <a:t>később </a:t>
            </a:r>
            <a:r>
              <a:rPr lang="hu-HU" sz="2000" b="1" dirty="0" smtClean="0">
                <a:solidFill>
                  <a:srgbClr val="202122"/>
                </a:solidFill>
                <a:latin typeface="Times New Roman" panose="02020603050405020304" pitchFamily="18" charset="0"/>
                <a:cs typeface="Times New Roman" panose="02020603050405020304" pitchFamily="18" charset="0"/>
              </a:rPr>
              <a:t>feketehimlővel </a:t>
            </a:r>
            <a:r>
              <a:rPr lang="hu-HU" sz="2000" b="1" dirty="0">
                <a:solidFill>
                  <a:srgbClr val="202122"/>
                </a:solidFill>
                <a:latin typeface="Times New Roman" panose="02020603050405020304" pitchFamily="18" charset="0"/>
                <a:cs typeface="Times New Roman" panose="02020603050405020304" pitchFamily="18" charset="0"/>
              </a:rPr>
              <a:t>megfertőzve, nem lett beteg</a:t>
            </a:r>
            <a:r>
              <a:rPr lang="hu-HU" sz="2000" b="1" dirty="0" smtClean="0">
                <a:solidFill>
                  <a:srgbClr val="202122"/>
                </a:solidFill>
                <a:latin typeface="Times New Roman" panose="02020603050405020304" pitchFamily="18" charset="0"/>
                <a:cs typeface="Times New Roman" panose="02020603050405020304" pitchFamily="18" charset="0"/>
              </a:rPr>
              <a:t>.</a:t>
            </a:r>
            <a:endParaRPr lang="hu-HU" sz="2000" b="1" dirty="0">
              <a:latin typeface="Times New Roman" panose="02020603050405020304" pitchFamily="18" charset="0"/>
              <a:cs typeface="Times New Roman" panose="02020603050405020304" pitchFamily="18" charset="0"/>
            </a:endParaRPr>
          </a:p>
        </p:txBody>
      </p:sp>
      <p:sp>
        <p:nvSpPr>
          <p:cNvPr id="4" name="TextBox 8"/>
          <p:cNvSpPr txBox="1">
            <a:spLocks noChangeArrowheads="1"/>
          </p:cNvSpPr>
          <p:nvPr/>
        </p:nvSpPr>
        <p:spPr bwMode="auto">
          <a:xfrm>
            <a:off x="754038" y="448917"/>
            <a:ext cx="7669053"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hu-HU" altLang="hu-HU" sz="2600" b="1" dirty="0" smtClean="0">
                <a:solidFill>
                  <a:srgbClr val="0072C6"/>
                </a:solidFill>
              </a:rPr>
              <a:t>A védőoltás felfedezője: Edward Jenner (1749-1823)</a:t>
            </a:r>
            <a:endParaRPr lang="hu-HU" altLang="hu-HU" sz="2600" b="1" dirty="0">
              <a:solidFill>
                <a:srgbClr val="0072C6"/>
              </a:solidFill>
            </a:endParaRPr>
          </a:p>
        </p:txBody>
      </p:sp>
      <p:sp>
        <p:nvSpPr>
          <p:cNvPr id="3" name="Szövegdoboz 2"/>
          <p:cNvSpPr txBox="1"/>
          <p:nvPr/>
        </p:nvSpPr>
        <p:spPr>
          <a:xfrm>
            <a:off x="3593805" y="1222744"/>
            <a:ext cx="45719" cy="369332"/>
          </a:xfrm>
          <a:prstGeom prst="rect">
            <a:avLst/>
          </a:prstGeom>
          <a:noFill/>
        </p:spPr>
        <p:txBody>
          <a:bodyPr wrap="square" rtlCol="0">
            <a:spAutoFit/>
          </a:bodyPr>
          <a:lstStyle/>
          <a:p>
            <a:endParaRPr lang="hu-HU" dirty="0"/>
          </a:p>
        </p:txBody>
      </p:sp>
      <p:pic>
        <p:nvPicPr>
          <p:cNvPr id="5124" name="Picture 4" descr="Smallpox and the story of vaccination | Science Museu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63394" y="2147440"/>
            <a:ext cx="4379680" cy="2787069"/>
          </a:xfrm>
          <a:prstGeom prst="rect">
            <a:avLst/>
          </a:prstGeom>
          <a:noFill/>
          <a:extLst>
            <a:ext uri="{909E8E84-426E-40DD-AFC4-6F175D3DCCD1}">
              <a14:hiddenFill xmlns:a14="http://schemas.microsoft.com/office/drawing/2010/main">
                <a:solidFill>
                  <a:srgbClr val="FFFFFF"/>
                </a:solidFill>
              </a14:hiddenFill>
            </a:ext>
          </a:extLst>
        </p:spPr>
      </p:pic>
      <p:sp>
        <p:nvSpPr>
          <p:cNvPr id="7" name="Szövegdoboz 6"/>
          <p:cNvSpPr txBox="1"/>
          <p:nvPr/>
        </p:nvSpPr>
        <p:spPr>
          <a:xfrm>
            <a:off x="2463394" y="5380275"/>
            <a:ext cx="5749876" cy="830997"/>
          </a:xfrm>
          <a:prstGeom prst="rect">
            <a:avLst/>
          </a:prstGeom>
          <a:noFill/>
        </p:spPr>
        <p:txBody>
          <a:bodyPr wrap="square" rtlCol="0">
            <a:spAutoFit/>
          </a:bodyPr>
          <a:lstStyle/>
          <a:p>
            <a:pPr algn="ctr"/>
            <a:r>
              <a:rPr lang="hu-HU" sz="2400" b="1" dirty="0" smtClean="0">
                <a:latin typeface="Times New Roman" panose="02020603050405020304" pitchFamily="18" charset="0"/>
                <a:cs typeface="Times New Roman" panose="02020603050405020304" pitchFamily="18" charset="0"/>
              </a:rPr>
              <a:t>A </a:t>
            </a:r>
            <a:r>
              <a:rPr lang="hu-HU" sz="2400" b="1" dirty="0" smtClean="0">
                <a:latin typeface="Times New Roman" panose="02020603050405020304" pitchFamily="18" charset="0"/>
                <a:cs typeface="Times New Roman" panose="02020603050405020304" pitchFamily="18" charset="0"/>
              </a:rPr>
              <a:t>vakcina </a:t>
            </a:r>
            <a:r>
              <a:rPr lang="hu-HU" sz="2400" b="1" dirty="0" smtClean="0">
                <a:latin typeface="Times New Roman" panose="02020603050405020304" pitchFamily="18" charset="0"/>
                <a:cs typeface="Times New Roman" panose="02020603050405020304" pitchFamily="18" charset="0"/>
              </a:rPr>
              <a:t>(</a:t>
            </a:r>
            <a:r>
              <a:rPr lang="hu-HU" sz="2400" b="1" dirty="0" smtClean="0">
                <a:latin typeface="Times New Roman" panose="02020603050405020304" pitchFamily="18" charset="0"/>
                <a:cs typeface="Times New Roman" panose="02020603050405020304" pitchFamily="18" charset="0"/>
              </a:rPr>
              <a:t>védőoltás</a:t>
            </a:r>
            <a:r>
              <a:rPr lang="hu-HU" sz="2400" b="1" dirty="0" smtClean="0">
                <a:latin typeface="Times New Roman" panose="02020603050405020304" pitchFamily="18" charset="0"/>
                <a:cs typeface="Times New Roman" panose="02020603050405020304" pitchFamily="18" charset="0"/>
              </a:rPr>
              <a:t>) </a:t>
            </a:r>
            <a:r>
              <a:rPr lang="hu-HU" sz="2400" b="1" dirty="0" smtClean="0">
                <a:latin typeface="Times New Roman" panose="02020603050405020304" pitchFamily="18" charset="0"/>
                <a:cs typeface="Times New Roman" panose="02020603050405020304" pitchFamily="18" charset="0"/>
              </a:rPr>
              <a:t>szó</a:t>
            </a:r>
            <a:r>
              <a:rPr lang="hu-HU" sz="2400" dirty="0" smtClean="0">
                <a:latin typeface="Times New Roman" panose="02020603050405020304" pitchFamily="18" charset="0"/>
                <a:cs typeface="Times New Roman" panose="02020603050405020304" pitchFamily="18" charset="0"/>
              </a:rPr>
              <a:t> </a:t>
            </a:r>
          </a:p>
          <a:p>
            <a:pPr algn="ctr"/>
            <a:r>
              <a:rPr lang="hu-HU" sz="2400" dirty="0" smtClean="0">
                <a:latin typeface="Times New Roman" panose="02020603050405020304" pitchFamily="18" charset="0"/>
                <a:cs typeface="Times New Roman" panose="02020603050405020304" pitchFamily="18" charset="0"/>
              </a:rPr>
              <a:t>a </a:t>
            </a:r>
            <a:r>
              <a:rPr lang="hu-HU" sz="2400" dirty="0" smtClean="0">
                <a:latin typeface="Times New Roman" panose="02020603050405020304" pitchFamily="18" charset="0"/>
                <a:cs typeface="Times New Roman" panose="02020603050405020304" pitchFamily="18" charset="0"/>
              </a:rPr>
              <a:t>tehén latin nevéből (</a:t>
            </a:r>
            <a:r>
              <a:rPr lang="hu-HU" sz="2400" dirty="0" err="1" smtClean="0">
                <a:latin typeface="Times New Roman" panose="02020603050405020304" pitchFamily="18" charset="0"/>
                <a:cs typeface="Times New Roman" panose="02020603050405020304" pitchFamily="18" charset="0"/>
              </a:rPr>
              <a:t>Vacca</a:t>
            </a:r>
            <a:r>
              <a:rPr lang="hu-HU" sz="2400" dirty="0" smtClean="0">
                <a:latin typeface="Times New Roman" panose="02020603050405020304" pitchFamily="18" charset="0"/>
                <a:cs typeface="Times New Roman" panose="02020603050405020304" pitchFamily="18" charset="0"/>
              </a:rPr>
              <a:t>) származik. </a:t>
            </a:r>
          </a:p>
        </p:txBody>
      </p:sp>
      <p:pic>
        <p:nvPicPr>
          <p:cNvPr id="9" name="Kép 8"/>
          <p:cNvPicPr>
            <a:picLocks noChangeAspect="1"/>
          </p:cNvPicPr>
          <p:nvPr/>
        </p:nvPicPr>
        <p:blipFill rotWithShape="1">
          <a:blip r:embed="rId4"/>
          <a:srcRect l="63613"/>
          <a:stretch/>
        </p:blipFill>
        <p:spPr>
          <a:xfrm>
            <a:off x="1195417" y="5244351"/>
            <a:ext cx="1207208" cy="1364910"/>
          </a:xfrm>
          <a:prstGeom prst="rect">
            <a:avLst/>
          </a:prstGeom>
        </p:spPr>
      </p:pic>
      <p:sp>
        <p:nvSpPr>
          <p:cNvPr id="8" name="Lekerekített téglalap 7"/>
          <p:cNvSpPr/>
          <p:nvPr/>
        </p:nvSpPr>
        <p:spPr>
          <a:xfrm>
            <a:off x="844052" y="5236400"/>
            <a:ext cx="7441689" cy="1298777"/>
          </a:xfrm>
          <a:prstGeom prst="round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hu-HU"/>
          </a:p>
        </p:txBody>
      </p:sp>
    </p:spTree>
    <p:extLst>
      <p:ext uri="{BB962C8B-B14F-4D97-AF65-F5344CB8AC3E}">
        <p14:creationId xmlns:p14="http://schemas.microsoft.com/office/powerpoint/2010/main" val="393796378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zövegdoboz 1"/>
          <p:cNvSpPr txBox="1">
            <a:spLocks noChangeArrowheads="1"/>
          </p:cNvSpPr>
          <p:nvPr/>
        </p:nvSpPr>
        <p:spPr bwMode="auto">
          <a:xfrm>
            <a:off x="1081875" y="1882170"/>
            <a:ext cx="6859570" cy="317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hu-HU" altLang="hu-HU" sz="4000" b="1" dirty="0" smtClean="0">
                <a:solidFill>
                  <a:srgbClr val="0070C0"/>
                </a:solidFill>
              </a:rPr>
              <a:t>Miért kell minél több </a:t>
            </a:r>
          </a:p>
          <a:p>
            <a:pPr algn="ctr"/>
            <a:r>
              <a:rPr lang="hu-HU" altLang="hu-HU" sz="4000" b="1" dirty="0" smtClean="0">
                <a:solidFill>
                  <a:srgbClr val="0070C0"/>
                </a:solidFill>
              </a:rPr>
              <a:t>embernek védőoltást </a:t>
            </a:r>
            <a:r>
              <a:rPr lang="hu-HU" altLang="hu-HU" sz="4000" b="1" dirty="0" smtClean="0">
                <a:solidFill>
                  <a:srgbClr val="0070C0"/>
                </a:solidFill>
              </a:rPr>
              <a:t>kapnia?</a:t>
            </a:r>
          </a:p>
          <a:p>
            <a:pPr algn="ctr"/>
            <a:endParaRPr lang="hu-HU" altLang="hu-HU" sz="4000" b="1" dirty="0" smtClean="0">
              <a:solidFill>
                <a:srgbClr val="0070C0"/>
              </a:solidFill>
            </a:endParaRPr>
          </a:p>
          <a:p>
            <a:pPr algn="ctr"/>
            <a:r>
              <a:rPr lang="hu-HU" altLang="hu-HU" sz="4000" b="1" dirty="0" smtClean="0">
                <a:solidFill>
                  <a:srgbClr val="0070C0"/>
                </a:solidFill>
              </a:rPr>
              <a:t>Miért fontos a </a:t>
            </a:r>
            <a:r>
              <a:rPr lang="hu-HU" altLang="hu-HU" sz="4000" b="1" dirty="0" smtClean="0">
                <a:solidFill>
                  <a:srgbClr val="0070C0"/>
                </a:solidFill>
              </a:rPr>
              <a:t>nyájimmunitás </a:t>
            </a:r>
            <a:endParaRPr lang="hu-HU" altLang="hu-HU" sz="4000" b="1" dirty="0" smtClean="0">
              <a:solidFill>
                <a:srgbClr val="0070C0"/>
              </a:solidFill>
            </a:endParaRPr>
          </a:p>
          <a:p>
            <a:pPr algn="ctr"/>
            <a:r>
              <a:rPr lang="hu-HU" altLang="hu-HU" sz="4000" b="1" dirty="0">
                <a:solidFill>
                  <a:srgbClr val="0070C0"/>
                </a:solidFill>
              </a:rPr>
              <a:t>k</a:t>
            </a:r>
            <a:r>
              <a:rPr lang="hu-HU" altLang="hu-HU" sz="4000" b="1" dirty="0" smtClean="0">
                <a:solidFill>
                  <a:srgbClr val="0070C0"/>
                </a:solidFill>
              </a:rPr>
              <a:t>ialakulása?</a:t>
            </a:r>
            <a:endParaRPr lang="hu-HU" altLang="hu-HU" sz="4000" b="1" dirty="0">
              <a:solidFill>
                <a:srgbClr val="0070C0"/>
              </a:solidFill>
            </a:endParaRPr>
          </a:p>
        </p:txBody>
      </p:sp>
    </p:spTree>
    <p:extLst>
      <p:ext uri="{BB962C8B-B14F-4D97-AF65-F5344CB8AC3E}">
        <p14:creationId xmlns:p14="http://schemas.microsoft.com/office/powerpoint/2010/main" val="212574266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1" descr="Screen Shot 2014-01-24 at 10.10.16 A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79542" y="88900"/>
            <a:ext cx="4553223" cy="2298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7" name="Picture 2" descr="Screen Shot 2014-01-24 at 10.10.24 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1700" y="2411248"/>
            <a:ext cx="4551228" cy="2348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8" name="Picture 3" descr="Screen Shot 2014-01-24 at 10.10.31 A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49611" y="4759690"/>
            <a:ext cx="4513317" cy="2107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9" name="TextBox 4"/>
          <p:cNvSpPr txBox="1">
            <a:spLocks noChangeArrowheads="1"/>
          </p:cNvSpPr>
          <p:nvPr/>
        </p:nvSpPr>
        <p:spPr bwMode="auto">
          <a:xfrm>
            <a:off x="0" y="25727"/>
            <a:ext cx="132561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hu-HU" altLang="hu-HU" sz="1200" dirty="0"/>
              <a:t> </a:t>
            </a:r>
            <a:r>
              <a:rPr lang="hu-HU" altLang="hu-HU" sz="1200" dirty="0">
                <a:hlinkClick r:id="rId5"/>
              </a:rPr>
              <a:t>www.vaccine.gov</a:t>
            </a:r>
            <a:endParaRPr lang="hu-HU" altLang="hu-HU" sz="1200" dirty="0"/>
          </a:p>
        </p:txBody>
      </p:sp>
      <p:sp>
        <p:nvSpPr>
          <p:cNvPr id="47110" name="TextBox 5"/>
          <p:cNvSpPr txBox="1">
            <a:spLocks noChangeArrowheads="1"/>
          </p:cNvSpPr>
          <p:nvPr/>
        </p:nvSpPr>
        <p:spPr bwMode="auto">
          <a:xfrm>
            <a:off x="119391" y="1070550"/>
            <a:ext cx="3895229"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hu-HU" altLang="hu-HU" sz="2000" dirty="0"/>
              <a:t>Ha </a:t>
            </a:r>
            <a:r>
              <a:rPr lang="hu-HU" altLang="hu-HU" sz="2000" i="1" dirty="0"/>
              <a:t>senki nincs beoltva </a:t>
            </a:r>
            <a:r>
              <a:rPr lang="hu-HU" altLang="hu-HU" sz="2000" dirty="0" smtClean="0"/>
              <a:t>akkor </a:t>
            </a:r>
            <a:r>
              <a:rPr lang="hu-HU" altLang="hu-HU" sz="2000" dirty="0"/>
              <a:t>a beteg emberek </a:t>
            </a:r>
            <a:r>
              <a:rPr lang="hu-HU" altLang="hu-HU" sz="2000" dirty="0" smtClean="0"/>
              <a:t>(</a:t>
            </a:r>
            <a:r>
              <a:rPr lang="hu-HU" altLang="hu-HU" sz="2000" dirty="0"/>
              <a:t>piros) megfertőzik a </a:t>
            </a:r>
            <a:r>
              <a:rPr lang="hu-HU" altLang="hu-HU" sz="2000" dirty="0" smtClean="0"/>
              <a:t>többieket </a:t>
            </a:r>
            <a:r>
              <a:rPr lang="hu-HU" altLang="hu-HU" sz="2000" dirty="0"/>
              <a:t>(kék).</a:t>
            </a:r>
          </a:p>
        </p:txBody>
      </p:sp>
      <p:sp>
        <p:nvSpPr>
          <p:cNvPr id="47111" name="TextBox 6"/>
          <p:cNvSpPr txBox="1">
            <a:spLocks noChangeArrowheads="1"/>
          </p:cNvSpPr>
          <p:nvPr/>
        </p:nvSpPr>
        <p:spPr bwMode="auto">
          <a:xfrm>
            <a:off x="119391" y="2954357"/>
            <a:ext cx="3775838"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hu-HU" altLang="hu-HU" sz="2000" i="1" dirty="0"/>
              <a:t>Ha csak néhányan vannak beoltva </a:t>
            </a:r>
            <a:r>
              <a:rPr lang="hu-HU" altLang="hu-HU" sz="2000" dirty="0"/>
              <a:t>(sárga), akkor </a:t>
            </a:r>
            <a:r>
              <a:rPr lang="hu-HU" altLang="hu-HU" sz="2000" dirty="0" smtClean="0"/>
              <a:t>ők </a:t>
            </a:r>
            <a:r>
              <a:rPr lang="hu-HU" altLang="hu-HU" sz="2000" dirty="0"/>
              <a:t>védettek, de a közösség </a:t>
            </a:r>
            <a:r>
              <a:rPr lang="hu-HU" altLang="hu-HU" sz="2000" dirty="0" smtClean="0"/>
              <a:t>védelméhez </a:t>
            </a:r>
            <a:r>
              <a:rPr lang="hu-HU" altLang="hu-HU" sz="2000" dirty="0"/>
              <a:t>ez nem elég. </a:t>
            </a:r>
          </a:p>
        </p:txBody>
      </p:sp>
      <p:sp>
        <p:nvSpPr>
          <p:cNvPr id="47112" name="TextBox 7"/>
          <p:cNvSpPr txBox="1">
            <a:spLocks noChangeArrowheads="1"/>
          </p:cNvSpPr>
          <p:nvPr/>
        </p:nvSpPr>
        <p:spPr bwMode="auto">
          <a:xfrm>
            <a:off x="119391" y="4954222"/>
            <a:ext cx="4431149"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hu-HU" altLang="hu-HU" sz="2000" i="1" dirty="0" smtClean="0"/>
              <a:t>Ha sokan be vannak oltva (sárga)</a:t>
            </a:r>
            <a:r>
              <a:rPr lang="hu-HU" altLang="hu-HU" sz="2000" dirty="0" smtClean="0"/>
              <a:t>, akkor </a:t>
            </a:r>
          </a:p>
          <a:p>
            <a:pPr>
              <a:spcBef>
                <a:spcPct val="0"/>
              </a:spcBef>
              <a:buFontTx/>
              <a:buNone/>
            </a:pPr>
            <a:r>
              <a:rPr lang="hu-HU" altLang="hu-HU" sz="2000" dirty="0" smtClean="0">
                <a:solidFill>
                  <a:schemeClr val="accent6">
                    <a:lumMod val="75000"/>
                  </a:schemeClr>
                </a:solidFill>
              </a:rPr>
              <a:t>a </a:t>
            </a:r>
            <a:r>
              <a:rPr lang="hu-HU" altLang="hu-HU" sz="2000" dirty="0">
                <a:solidFill>
                  <a:schemeClr val="accent6">
                    <a:lumMod val="75000"/>
                  </a:schemeClr>
                </a:solidFill>
              </a:rPr>
              <a:t>beoltott emberek pajzsként védik </a:t>
            </a:r>
            <a:endParaRPr lang="hu-HU" altLang="hu-HU" sz="2000" dirty="0" smtClean="0">
              <a:solidFill>
                <a:schemeClr val="accent6">
                  <a:lumMod val="75000"/>
                </a:schemeClr>
              </a:solidFill>
            </a:endParaRPr>
          </a:p>
          <a:p>
            <a:pPr>
              <a:spcBef>
                <a:spcPct val="0"/>
              </a:spcBef>
              <a:buFontTx/>
              <a:buNone/>
            </a:pPr>
            <a:r>
              <a:rPr lang="hu-HU" altLang="hu-HU" sz="2000" dirty="0" smtClean="0">
                <a:solidFill>
                  <a:schemeClr val="accent6">
                    <a:lumMod val="75000"/>
                  </a:schemeClr>
                </a:solidFill>
              </a:rPr>
              <a:t>azokat is</a:t>
            </a:r>
            <a:r>
              <a:rPr lang="hu-HU" altLang="hu-HU" sz="2000" dirty="0">
                <a:solidFill>
                  <a:schemeClr val="accent6">
                    <a:lumMod val="75000"/>
                  </a:schemeClr>
                </a:solidFill>
              </a:rPr>
              <a:t>, </a:t>
            </a:r>
            <a:r>
              <a:rPr lang="hu-HU" altLang="hu-HU" sz="2000" dirty="0" smtClean="0">
                <a:solidFill>
                  <a:schemeClr val="accent6">
                    <a:lumMod val="75000"/>
                  </a:schemeClr>
                </a:solidFill>
              </a:rPr>
              <a:t>akik nem </a:t>
            </a:r>
            <a:r>
              <a:rPr lang="hu-HU" altLang="hu-HU" sz="2000" dirty="0">
                <a:solidFill>
                  <a:schemeClr val="accent6">
                    <a:lumMod val="75000"/>
                  </a:schemeClr>
                </a:solidFill>
              </a:rPr>
              <a:t>kaptak védőoltást</a:t>
            </a:r>
            <a:r>
              <a:rPr lang="hu-HU" altLang="hu-HU" sz="2000" dirty="0" smtClean="0"/>
              <a:t>.</a:t>
            </a:r>
          </a:p>
          <a:p>
            <a:pPr>
              <a:spcBef>
                <a:spcPct val="0"/>
              </a:spcBef>
              <a:buFontTx/>
              <a:buNone/>
            </a:pPr>
            <a:r>
              <a:rPr lang="hu-HU" altLang="hu-HU" sz="2000" b="1" dirty="0" smtClean="0">
                <a:solidFill>
                  <a:schemeClr val="accent6">
                    <a:lumMod val="75000"/>
                  </a:schemeClr>
                </a:solidFill>
              </a:rPr>
              <a:t>             létrejön a nyájimmunitás</a:t>
            </a:r>
            <a:endParaRPr lang="hu-HU" altLang="hu-HU" sz="2000" b="1" dirty="0">
              <a:solidFill>
                <a:schemeClr val="accent6">
                  <a:lumMod val="75000"/>
                </a:schemeClr>
              </a:solidFill>
            </a:endParaRPr>
          </a:p>
        </p:txBody>
      </p:sp>
      <p:sp>
        <p:nvSpPr>
          <p:cNvPr id="47113" name="TextBox 8"/>
          <p:cNvSpPr txBox="1">
            <a:spLocks noChangeArrowheads="1"/>
          </p:cNvSpPr>
          <p:nvPr/>
        </p:nvSpPr>
        <p:spPr bwMode="auto">
          <a:xfrm>
            <a:off x="0" y="276860"/>
            <a:ext cx="4872688"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hu-HU" altLang="hu-HU" sz="2600" b="1" dirty="0">
                <a:solidFill>
                  <a:srgbClr val="0072C6"/>
                </a:solidFill>
              </a:rPr>
              <a:t>A </a:t>
            </a:r>
            <a:r>
              <a:rPr lang="hu-HU" altLang="hu-HU" sz="2600" b="1" dirty="0" smtClean="0">
                <a:solidFill>
                  <a:srgbClr val="0072C6"/>
                </a:solidFill>
              </a:rPr>
              <a:t>nyáj-immunitás kialakulása</a:t>
            </a:r>
            <a:endParaRPr lang="hu-HU" altLang="hu-HU" sz="2600" b="1" dirty="0">
              <a:solidFill>
                <a:srgbClr val="0072C6"/>
              </a:solidFill>
            </a:endParaRPr>
          </a:p>
        </p:txBody>
      </p:sp>
      <p:sp>
        <p:nvSpPr>
          <p:cNvPr id="2" name="Téglalap 1"/>
          <p:cNvSpPr/>
          <p:nvPr/>
        </p:nvSpPr>
        <p:spPr>
          <a:xfrm>
            <a:off x="0" y="2387461"/>
            <a:ext cx="9144000" cy="234844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hu-HU"/>
          </a:p>
        </p:txBody>
      </p:sp>
      <p:sp>
        <p:nvSpPr>
          <p:cNvPr id="3" name="Jobbra nyíl 2"/>
          <p:cNvSpPr/>
          <p:nvPr/>
        </p:nvSpPr>
        <p:spPr>
          <a:xfrm>
            <a:off x="375730" y="5961289"/>
            <a:ext cx="574158" cy="219805"/>
          </a:xfrm>
          <a:prstGeom prst="rightArrow">
            <a:avLst/>
          </a:pr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hu-HU"/>
          </a:p>
        </p:txBody>
      </p:sp>
      <p:sp>
        <p:nvSpPr>
          <p:cNvPr id="11" name="Téglalap 10"/>
          <p:cNvSpPr/>
          <p:nvPr/>
        </p:nvSpPr>
        <p:spPr>
          <a:xfrm>
            <a:off x="-21460" y="4536916"/>
            <a:ext cx="9144000" cy="234844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hu-HU"/>
          </a:p>
        </p:txBody>
      </p:sp>
    </p:spTree>
    <p:extLst>
      <p:ext uri="{BB962C8B-B14F-4D97-AF65-F5344CB8AC3E}">
        <p14:creationId xmlns:p14="http://schemas.microsoft.com/office/powerpoint/2010/main" val="370078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grpId="0" nodeType="clickEffect">
                                  <p:stCondLst>
                                    <p:cond delay="0"/>
                                  </p:stCondLst>
                                  <p:childTnLst>
                                    <p:animEffect transition="out" filter="wipe(left)">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4" fill="hold" grpId="0" nodeType="clickEffect">
                                  <p:stCondLst>
                                    <p:cond delay="0"/>
                                  </p:stCondLst>
                                  <p:childTnLst>
                                    <p:animEffect transition="out" filter="wipe(down)">
                                      <p:cBhvr>
                                        <p:cTn id="11" dur="500"/>
                                        <p:tgtEl>
                                          <p:spTgt spid="11"/>
                                        </p:tgtEl>
                                      </p:cBhvr>
                                    </p:animEffect>
                                    <p:set>
                                      <p:cBhvr>
                                        <p:cTn id="12"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7"/>
          <p:cNvSpPr txBox="1">
            <a:spLocks noChangeArrowheads="1"/>
          </p:cNvSpPr>
          <p:nvPr/>
        </p:nvSpPr>
        <p:spPr bwMode="auto">
          <a:xfrm>
            <a:off x="85061" y="150790"/>
            <a:ext cx="8920716"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hu-HU" altLang="hu-HU" sz="2800" i="1" dirty="0" smtClean="0"/>
              <a:t>Ha sokan be vannak oltva (sárga)</a:t>
            </a:r>
            <a:r>
              <a:rPr lang="hu-HU" altLang="hu-HU" sz="2800" dirty="0" smtClean="0"/>
              <a:t>, </a:t>
            </a:r>
            <a:r>
              <a:rPr lang="hu-HU" altLang="hu-HU" sz="2800" dirty="0" smtClean="0"/>
              <a:t>akkor </a:t>
            </a:r>
            <a:r>
              <a:rPr lang="hu-HU" altLang="hu-HU" sz="2800" dirty="0" smtClean="0">
                <a:solidFill>
                  <a:schemeClr val="accent6">
                    <a:lumMod val="75000"/>
                  </a:schemeClr>
                </a:solidFill>
              </a:rPr>
              <a:t>a </a:t>
            </a:r>
            <a:r>
              <a:rPr lang="hu-HU" altLang="hu-HU" sz="2800" dirty="0">
                <a:solidFill>
                  <a:schemeClr val="accent6">
                    <a:lumMod val="75000"/>
                  </a:schemeClr>
                </a:solidFill>
              </a:rPr>
              <a:t>beoltott emberek pajzsként védik </a:t>
            </a:r>
            <a:r>
              <a:rPr lang="hu-HU" altLang="hu-HU" sz="2800" dirty="0" smtClean="0">
                <a:solidFill>
                  <a:schemeClr val="accent6">
                    <a:lumMod val="75000"/>
                  </a:schemeClr>
                </a:solidFill>
              </a:rPr>
              <a:t>azokat </a:t>
            </a:r>
            <a:r>
              <a:rPr lang="hu-HU" altLang="hu-HU" sz="2800" dirty="0" smtClean="0">
                <a:solidFill>
                  <a:schemeClr val="accent6">
                    <a:lumMod val="75000"/>
                  </a:schemeClr>
                </a:solidFill>
              </a:rPr>
              <a:t>is</a:t>
            </a:r>
            <a:r>
              <a:rPr lang="hu-HU" altLang="hu-HU" sz="2800" dirty="0">
                <a:solidFill>
                  <a:schemeClr val="accent6">
                    <a:lumMod val="75000"/>
                  </a:schemeClr>
                </a:solidFill>
              </a:rPr>
              <a:t>, </a:t>
            </a:r>
            <a:r>
              <a:rPr lang="hu-HU" altLang="hu-HU" sz="2800" dirty="0" smtClean="0">
                <a:solidFill>
                  <a:schemeClr val="accent6">
                    <a:lumMod val="75000"/>
                  </a:schemeClr>
                </a:solidFill>
              </a:rPr>
              <a:t>akik nem </a:t>
            </a:r>
            <a:r>
              <a:rPr lang="hu-HU" altLang="hu-HU" sz="2800" dirty="0">
                <a:solidFill>
                  <a:schemeClr val="accent6">
                    <a:lumMod val="75000"/>
                  </a:schemeClr>
                </a:solidFill>
              </a:rPr>
              <a:t>kaptak </a:t>
            </a:r>
            <a:r>
              <a:rPr lang="hu-HU" altLang="hu-HU" sz="2800" dirty="0" smtClean="0">
                <a:solidFill>
                  <a:schemeClr val="accent6">
                    <a:lumMod val="75000"/>
                  </a:schemeClr>
                </a:solidFill>
              </a:rPr>
              <a:t>védőoltást</a:t>
            </a:r>
            <a:r>
              <a:rPr lang="hu-HU" altLang="hu-HU" sz="2800" dirty="0" smtClean="0"/>
              <a:t>, </a:t>
            </a:r>
          </a:p>
          <a:p>
            <a:pPr algn="ctr">
              <a:spcBef>
                <a:spcPct val="0"/>
              </a:spcBef>
              <a:buFontTx/>
              <a:buNone/>
            </a:pPr>
            <a:r>
              <a:rPr lang="hu-HU" altLang="hu-HU" sz="2800" b="1" dirty="0" smtClean="0">
                <a:solidFill>
                  <a:schemeClr val="accent6">
                    <a:lumMod val="75000"/>
                  </a:schemeClr>
                </a:solidFill>
              </a:rPr>
              <a:t>létrejön a nyájimmunitás</a:t>
            </a:r>
            <a:endParaRPr lang="hu-HU" altLang="hu-HU" sz="2800" b="1" dirty="0">
              <a:solidFill>
                <a:schemeClr val="accent6">
                  <a:lumMod val="75000"/>
                </a:schemeClr>
              </a:solidFill>
            </a:endParaRPr>
          </a:p>
        </p:txBody>
      </p:sp>
      <p:grpSp>
        <p:nvGrpSpPr>
          <p:cNvPr id="3" name="Csoportba foglalás 2"/>
          <p:cNvGrpSpPr/>
          <p:nvPr/>
        </p:nvGrpSpPr>
        <p:grpSpPr>
          <a:xfrm>
            <a:off x="2560497" y="2010075"/>
            <a:ext cx="3744611" cy="4122938"/>
            <a:chOff x="2358478" y="2010075"/>
            <a:chExt cx="3744611" cy="4122938"/>
          </a:xfrm>
        </p:grpSpPr>
        <p:pic>
          <p:nvPicPr>
            <p:cNvPr id="47108" name="Picture 3" descr="Screen Shot 2014-01-24 at 10.10.31 AM"/>
            <p:cNvPicPr>
              <a:picLocks noChangeAspect="1" noChangeArrowheads="1"/>
            </p:cNvPicPr>
            <p:nvPr/>
          </p:nvPicPr>
          <p:blipFill rotWithShape="1">
            <a:blip r:embed="rId2">
              <a:extLst>
                <a:ext uri="{28A0092B-C50C-407E-A947-70E740481C1C}">
                  <a14:useLocalDpi xmlns:a14="http://schemas.microsoft.com/office/drawing/2010/main" val="0"/>
                </a:ext>
              </a:extLst>
            </a:blip>
            <a:srcRect l="1321" t="1536" r="58136" b="2842"/>
            <a:stretch/>
          </p:blipFill>
          <p:spPr bwMode="auto">
            <a:xfrm>
              <a:off x="2358478" y="2010075"/>
              <a:ext cx="3744610" cy="4122938"/>
            </a:xfrm>
            <a:prstGeom prst="rect">
              <a:avLst/>
            </a:prstGeom>
            <a:noFill/>
            <a:ln>
              <a:noFill/>
            </a:ln>
            <a:effectLst>
              <a:glow rad="825500">
                <a:schemeClr val="accent3">
                  <a:lumMod val="75000"/>
                  <a:alpha val="40000"/>
                </a:schemeClr>
              </a:glow>
              <a:outerShdw blurRad="50800" dist="152400" sx="1000" sy="1000" algn="l" rotWithShape="0">
                <a:schemeClr val="accent3">
                  <a:lumMod val="60000"/>
                  <a:lumOff val="40000"/>
                  <a:alpha val="4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Ellipszis 4"/>
            <p:cNvSpPr/>
            <p:nvPr/>
          </p:nvSpPr>
          <p:spPr>
            <a:xfrm>
              <a:off x="5869173" y="3729554"/>
              <a:ext cx="233916" cy="384522"/>
            </a:xfrm>
            <a:prstGeom prst="ellipse">
              <a:avLst/>
            </a:prstGeom>
            <a:solidFill>
              <a:srgbClr val="FFCC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hu-HU"/>
            </a:p>
          </p:txBody>
        </p:sp>
      </p:grpSp>
      <p:sp>
        <p:nvSpPr>
          <p:cNvPr id="8" name="Ellipszis 7"/>
          <p:cNvSpPr/>
          <p:nvPr/>
        </p:nvSpPr>
        <p:spPr>
          <a:xfrm>
            <a:off x="2881423" y="2519916"/>
            <a:ext cx="1881963" cy="1854131"/>
          </a:xfrm>
          <a:prstGeom prst="ellipse">
            <a:avLst/>
          </a:prstGeom>
          <a:noFill/>
          <a:ln w="57150">
            <a:solidFill>
              <a:srgbClr val="0072C6"/>
            </a:solidFill>
          </a:ln>
          <a:effectLst>
            <a:glow rad="228600">
              <a:srgbClr val="00B0F0">
                <a:alpha val="40000"/>
              </a:srgbClr>
            </a:glow>
            <a:outerShdw blurRad="393700" dist="23000" dir="8400000" rotWithShape="0">
              <a:srgbClr val="00B0F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hu-HU"/>
          </a:p>
        </p:txBody>
      </p:sp>
      <p:sp>
        <p:nvSpPr>
          <p:cNvPr id="11" name="Ellipszis 10"/>
          <p:cNvSpPr/>
          <p:nvPr/>
        </p:nvSpPr>
        <p:spPr>
          <a:xfrm>
            <a:off x="3969488" y="4070818"/>
            <a:ext cx="1743740" cy="1775637"/>
          </a:xfrm>
          <a:prstGeom prst="ellipse">
            <a:avLst/>
          </a:prstGeom>
          <a:noFill/>
          <a:ln w="57150">
            <a:solidFill>
              <a:srgbClr val="0072C6"/>
            </a:solidFill>
          </a:ln>
          <a:effectLst>
            <a:glow rad="228600">
              <a:srgbClr val="00B0F0">
                <a:alpha val="40000"/>
              </a:srgbClr>
            </a:glow>
            <a:outerShdw blurRad="393700" dist="23000" dir="8400000" rotWithShape="0">
              <a:srgbClr val="00B0F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hu-HU"/>
          </a:p>
        </p:txBody>
      </p:sp>
      <p:sp>
        <p:nvSpPr>
          <p:cNvPr id="12" name="Ellipszis 11"/>
          <p:cNvSpPr/>
          <p:nvPr/>
        </p:nvSpPr>
        <p:spPr>
          <a:xfrm>
            <a:off x="2434856" y="4660605"/>
            <a:ext cx="1456660" cy="1548810"/>
          </a:xfrm>
          <a:prstGeom prst="ellipse">
            <a:avLst/>
          </a:prstGeom>
          <a:noFill/>
          <a:ln w="57150">
            <a:solidFill>
              <a:srgbClr val="0072C6"/>
            </a:solidFill>
          </a:ln>
          <a:effectLst>
            <a:glow rad="228600">
              <a:srgbClr val="00B0F0">
                <a:alpha val="40000"/>
              </a:srgbClr>
            </a:glow>
            <a:outerShdw blurRad="393700" dist="23000" dir="8400000" rotWithShape="0">
              <a:srgbClr val="00B0F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hu-HU"/>
          </a:p>
        </p:txBody>
      </p:sp>
      <p:sp>
        <p:nvSpPr>
          <p:cNvPr id="14" name="Ellipszis 13"/>
          <p:cNvSpPr/>
          <p:nvPr/>
        </p:nvSpPr>
        <p:spPr>
          <a:xfrm>
            <a:off x="4401879" y="3086687"/>
            <a:ext cx="1190848" cy="1208866"/>
          </a:xfrm>
          <a:prstGeom prst="ellipse">
            <a:avLst/>
          </a:prstGeom>
          <a:noFill/>
          <a:ln w="57150">
            <a:solidFill>
              <a:srgbClr val="0072C6"/>
            </a:solidFill>
          </a:ln>
          <a:effectLst>
            <a:glow rad="228600">
              <a:srgbClr val="00B0F0">
                <a:alpha val="40000"/>
              </a:srgbClr>
            </a:glow>
            <a:outerShdw blurRad="393700" dist="23000" dir="8400000" rotWithShape="0">
              <a:srgbClr val="00B0F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hu-HU"/>
          </a:p>
        </p:txBody>
      </p:sp>
    </p:spTree>
    <p:extLst>
      <p:ext uri="{BB962C8B-B14F-4D97-AF65-F5344CB8AC3E}">
        <p14:creationId xmlns:p14="http://schemas.microsoft.com/office/powerpoint/2010/main" val="2245096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25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childTnLst>
                          </p:cTn>
                        </p:par>
                        <p:par>
                          <p:cTn id="8" fill="hold">
                            <p:stCondLst>
                              <p:cond delay="2250"/>
                            </p:stCondLst>
                            <p:childTnLst>
                              <p:par>
                                <p:cTn id="9" presetID="21" presetClass="entr" presetSubtype="1"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heel(1)">
                                      <p:cBhvr>
                                        <p:cTn id="11" dur="2000"/>
                                        <p:tgtEl>
                                          <p:spTgt spid="11"/>
                                        </p:tgtEl>
                                      </p:cBhvr>
                                    </p:animEffect>
                                  </p:childTnLst>
                                </p:cTn>
                              </p:par>
                            </p:childTnLst>
                          </p:cTn>
                        </p:par>
                        <p:par>
                          <p:cTn id="12" fill="hold">
                            <p:stCondLst>
                              <p:cond delay="4250"/>
                            </p:stCondLst>
                            <p:childTnLst>
                              <p:par>
                                <p:cTn id="13" presetID="21" presetClass="entr" presetSubtype="1" fill="hold" grpId="0"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heel(1)">
                                      <p:cBhvr>
                                        <p:cTn id="15" dur="2000"/>
                                        <p:tgtEl>
                                          <p:spTgt spid="14"/>
                                        </p:tgtEl>
                                      </p:cBhvr>
                                    </p:animEffect>
                                  </p:childTnLst>
                                </p:cTn>
                              </p:par>
                            </p:childTnLst>
                          </p:cTn>
                        </p:par>
                        <p:par>
                          <p:cTn id="16" fill="hold">
                            <p:stCondLst>
                              <p:cond delay="6250"/>
                            </p:stCondLst>
                            <p:childTnLst>
                              <p:par>
                                <p:cTn id="17" presetID="21" presetClass="entr" presetSubtype="1"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heel(1)">
                                      <p:cBhvr>
                                        <p:cTn id="19"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2" grpId="0" animBg="1"/>
      <p:bldP spid="1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2087218" y="2241661"/>
            <a:ext cx="5201478" cy="1143000"/>
          </a:xfrm>
        </p:spPr>
        <p:txBody>
          <a:bodyPr>
            <a:normAutofit fontScale="90000"/>
          </a:bodyPr>
          <a:lstStyle/>
          <a:p>
            <a:pPr algn="ctr"/>
            <a:r>
              <a:rPr lang="hu-HU" b="1" dirty="0" smtClean="0">
                <a:solidFill>
                  <a:srgbClr val="0070C0"/>
                </a:solidFill>
                <a:latin typeface="Times New Roman" panose="02020603050405020304" pitchFamily="18" charset="0"/>
                <a:cs typeface="Times New Roman" panose="02020603050405020304" pitchFamily="18" charset="0"/>
              </a:rPr>
              <a:t>Mit tehetünk járvány idején?</a:t>
            </a:r>
            <a:endParaRPr lang="hu-HU"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753422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Csoportba foglalás 1"/>
          <p:cNvGrpSpPr/>
          <p:nvPr/>
        </p:nvGrpSpPr>
        <p:grpSpPr>
          <a:xfrm>
            <a:off x="1704360" y="46194"/>
            <a:ext cx="6277627" cy="6201735"/>
            <a:chOff x="1566131" y="46194"/>
            <a:chExt cx="6277627" cy="6201735"/>
          </a:xfrm>
        </p:grpSpPr>
        <p:pic>
          <p:nvPicPr>
            <p:cNvPr id="2050" name="Picture 2" descr="Útmutató a felsőoktatási intézményekben a járvány idejére vonatkozó  egészségbiztonsági intézkedéseket illetően – Útmutató - 2020 – Sapientia  EMTE, Marosvásárhelyi Ka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11401" y="811630"/>
              <a:ext cx="3843221" cy="5436299"/>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3"/>
            <p:cNvSpPr txBox="1">
              <a:spLocks noChangeArrowheads="1"/>
            </p:cNvSpPr>
            <p:nvPr/>
          </p:nvSpPr>
          <p:spPr bwMode="auto">
            <a:xfrm>
              <a:off x="1566131" y="46194"/>
              <a:ext cx="6277627" cy="1569660"/>
            </a:xfrm>
            <a:prstGeom prst="rect">
              <a:avLst/>
            </a:prstGeom>
            <a:solidFill>
              <a:schemeClr val="bg1"/>
            </a:solidFill>
            <a:ln>
              <a:noFill/>
            </a:ln>
            <a:effectLs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hu-HU" altLang="hu-HU" b="1" dirty="0" smtClean="0">
                <a:solidFill>
                  <a:srgbClr val="0072C6"/>
                </a:solidFill>
              </a:endParaRPr>
            </a:p>
            <a:p>
              <a:pPr algn="ctr" eaLnBrk="1" hangingPunct="1">
                <a:spcBef>
                  <a:spcPct val="0"/>
                </a:spcBef>
                <a:buFontTx/>
                <a:buNone/>
              </a:pPr>
              <a:r>
                <a:rPr lang="hu-HU" altLang="hu-HU" b="1" dirty="0" smtClean="0">
                  <a:solidFill>
                    <a:srgbClr val="0072C6"/>
                  </a:solidFill>
                </a:rPr>
                <a:t>Mit tehetünk, hogy </a:t>
              </a:r>
            </a:p>
            <a:p>
              <a:pPr algn="ctr" eaLnBrk="1" hangingPunct="1">
                <a:spcBef>
                  <a:spcPct val="0"/>
                </a:spcBef>
                <a:buFontTx/>
                <a:buNone/>
              </a:pPr>
              <a:r>
                <a:rPr lang="hu-HU" altLang="hu-HU" b="1" dirty="0" smtClean="0">
                  <a:solidFill>
                    <a:srgbClr val="0072C6"/>
                  </a:solidFill>
                </a:rPr>
                <a:t>megelőzzük a fertőzést ?</a:t>
              </a:r>
              <a:endParaRPr lang="hu-HU" altLang="hu-HU" b="1" dirty="0">
                <a:solidFill>
                  <a:srgbClr val="0072C6"/>
                </a:solidFill>
              </a:endParaRPr>
            </a:p>
          </p:txBody>
        </p:sp>
        <p:sp>
          <p:nvSpPr>
            <p:cNvPr id="4" name="Text Box 3"/>
            <p:cNvSpPr txBox="1">
              <a:spLocks noChangeArrowheads="1"/>
            </p:cNvSpPr>
            <p:nvPr/>
          </p:nvSpPr>
          <p:spPr bwMode="auto">
            <a:xfrm>
              <a:off x="3733475" y="2128491"/>
              <a:ext cx="1143323" cy="646331"/>
            </a:xfrm>
            <a:prstGeom prst="rect">
              <a:avLst/>
            </a:prstGeom>
            <a:solidFill>
              <a:schemeClr val="bg1"/>
            </a:solidFill>
            <a:ln>
              <a:noFill/>
            </a:ln>
            <a:effectLs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hu-HU" altLang="hu-HU" sz="1800" b="1" dirty="0">
                  <a:solidFill>
                    <a:srgbClr val="0072C6"/>
                  </a:solidFill>
                </a:rPr>
                <a:t>m</a:t>
              </a:r>
              <a:r>
                <a:rPr lang="hu-HU" altLang="hu-HU" sz="1800" b="1" dirty="0" smtClean="0">
                  <a:solidFill>
                    <a:srgbClr val="0072C6"/>
                  </a:solidFill>
                </a:rPr>
                <a:t>aszk </a:t>
              </a:r>
            </a:p>
            <a:p>
              <a:pPr algn="ctr" eaLnBrk="1" hangingPunct="1">
                <a:spcBef>
                  <a:spcPct val="0"/>
                </a:spcBef>
                <a:buFontTx/>
                <a:buNone/>
              </a:pPr>
              <a:r>
                <a:rPr lang="hu-HU" altLang="hu-HU" sz="1800" b="1" dirty="0" smtClean="0">
                  <a:solidFill>
                    <a:srgbClr val="0072C6"/>
                  </a:solidFill>
                </a:rPr>
                <a:t>viselése</a:t>
              </a:r>
              <a:endParaRPr lang="hu-HU" altLang="hu-HU" sz="1800" b="1" dirty="0">
                <a:solidFill>
                  <a:srgbClr val="0072C6"/>
                </a:solidFill>
              </a:endParaRPr>
            </a:p>
          </p:txBody>
        </p:sp>
        <p:sp>
          <p:nvSpPr>
            <p:cNvPr id="5" name="Text Box 3"/>
            <p:cNvSpPr txBox="1">
              <a:spLocks noChangeArrowheads="1"/>
            </p:cNvSpPr>
            <p:nvPr/>
          </p:nvSpPr>
          <p:spPr bwMode="auto">
            <a:xfrm>
              <a:off x="2600662" y="3947227"/>
              <a:ext cx="1143323" cy="369332"/>
            </a:xfrm>
            <a:prstGeom prst="rect">
              <a:avLst/>
            </a:prstGeom>
            <a:solidFill>
              <a:schemeClr val="bg1"/>
            </a:solidFill>
            <a:ln>
              <a:noFill/>
            </a:ln>
            <a:effectLs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hu-HU" altLang="hu-HU" sz="1800" b="1" dirty="0" smtClean="0">
                  <a:solidFill>
                    <a:srgbClr val="0072C6"/>
                  </a:solidFill>
                </a:rPr>
                <a:t>kézmosás</a:t>
              </a:r>
              <a:endParaRPr lang="hu-HU" altLang="hu-HU" sz="1800" b="1" dirty="0">
                <a:solidFill>
                  <a:srgbClr val="0072C6"/>
                </a:solidFill>
              </a:endParaRPr>
            </a:p>
          </p:txBody>
        </p:sp>
        <p:sp>
          <p:nvSpPr>
            <p:cNvPr id="6" name="Text Box 3"/>
            <p:cNvSpPr txBox="1">
              <a:spLocks noChangeArrowheads="1"/>
            </p:cNvSpPr>
            <p:nvPr/>
          </p:nvSpPr>
          <p:spPr bwMode="auto">
            <a:xfrm>
              <a:off x="3532748" y="5701537"/>
              <a:ext cx="1600526" cy="369332"/>
            </a:xfrm>
            <a:prstGeom prst="rect">
              <a:avLst/>
            </a:prstGeom>
            <a:solidFill>
              <a:schemeClr val="bg1"/>
            </a:solidFill>
            <a:ln>
              <a:noFill/>
            </a:ln>
            <a:effectLs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hu-HU" altLang="hu-HU" sz="1800" b="1" dirty="0" smtClean="0">
                  <a:solidFill>
                    <a:srgbClr val="0072C6"/>
                  </a:solidFill>
                </a:rPr>
                <a:t>távolságtartás</a:t>
              </a:r>
              <a:endParaRPr lang="hu-HU" altLang="hu-HU" sz="1800" b="1" dirty="0">
                <a:solidFill>
                  <a:srgbClr val="0072C6"/>
                </a:solidFill>
              </a:endParaRPr>
            </a:p>
          </p:txBody>
        </p:sp>
        <p:sp>
          <p:nvSpPr>
            <p:cNvPr id="7" name="Text Box 3"/>
            <p:cNvSpPr txBox="1">
              <a:spLocks noChangeArrowheads="1"/>
            </p:cNvSpPr>
            <p:nvPr/>
          </p:nvSpPr>
          <p:spPr bwMode="auto">
            <a:xfrm>
              <a:off x="4940902" y="3947227"/>
              <a:ext cx="1457667" cy="369332"/>
            </a:xfrm>
            <a:prstGeom prst="rect">
              <a:avLst/>
            </a:prstGeom>
            <a:solidFill>
              <a:schemeClr val="bg1"/>
            </a:solidFill>
            <a:ln>
              <a:noFill/>
            </a:ln>
            <a:effectLs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hu-HU" altLang="hu-HU" sz="1800" b="1" dirty="0" smtClean="0">
                  <a:solidFill>
                    <a:srgbClr val="0072C6"/>
                  </a:solidFill>
                </a:rPr>
                <a:t>fertőtlenítés</a:t>
              </a:r>
              <a:endParaRPr lang="hu-HU" altLang="hu-HU" sz="1800" b="1" dirty="0">
                <a:solidFill>
                  <a:srgbClr val="0072C6"/>
                </a:solidFill>
              </a:endParaRPr>
            </a:p>
          </p:txBody>
        </p:sp>
        <p:sp>
          <p:nvSpPr>
            <p:cNvPr id="8" name="Text Box 3"/>
            <p:cNvSpPr txBox="1">
              <a:spLocks noChangeArrowheads="1"/>
            </p:cNvSpPr>
            <p:nvPr/>
          </p:nvSpPr>
          <p:spPr bwMode="auto">
            <a:xfrm>
              <a:off x="3743986" y="3947227"/>
              <a:ext cx="1262282" cy="646331"/>
            </a:xfrm>
            <a:prstGeom prst="rect">
              <a:avLst/>
            </a:prstGeom>
            <a:solidFill>
              <a:schemeClr val="bg1"/>
            </a:solidFill>
            <a:ln>
              <a:noFill/>
            </a:ln>
            <a:effectLs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hu-HU" altLang="hu-HU" sz="1800" b="1" dirty="0" smtClean="0">
                  <a:solidFill>
                    <a:srgbClr val="0072C6"/>
                  </a:solidFill>
                </a:rPr>
                <a:t>érintkezés</a:t>
              </a:r>
            </a:p>
            <a:p>
              <a:pPr algn="ctr" eaLnBrk="1" hangingPunct="1">
                <a:spcBef>
                  <a:spcPct val="0"/>
                </a:spcBef>
                <a:buFontTx/>
                <a:buNone/>
              </a:pPr>
              <a:r>
                <a:rPr lang="hu-HU" altLang="hu-HU" sz="1800" b="1" dirty="0" smtClean="0">
                  <a:solidFill>
                    <a:srgbClr val="0072C6"/>
                  </a:solidFill>
                </a:rPr>
                <a:t>kerülése</a:t>
              </a:r>
              <a:endParaRPr lang="hu-HU" altLang="hu-HU" sz="1800" b="1" dirty="0">
                <a:solidFill>
                  <a:srgbClr val="0072C6"/>
                </a:solidFill>
              </a:endParaRPr>
            </a:p>
          </p:txBody>
        </p:sp>
      </p:grpSp>
      <p:sp>
        <p:nvSpPr>
          <p:cNvPr id="10" name="Téglalap 9"/>
          <p:cNvSpPr/>
          <p:nvPr/>
        </p:nvSpPr>
        <p:spPr>
          <a:xfrm>
            <a:off x="2634691" y="3013682"/>
            <a:ext cx="3843222" cy="157987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hu-HU"/>
          </a:p>
        </p:txBody>
      </p:sp>
      <p:sp>
        <p:nvSpPr>
          <p:cNvPr id="11" name="Téglalap 10"/>
          <p:cNvSpPr/>
          <p:nvPr/>
        </p:nvSpPr>
        <p:spPr>
          <a:xfrm>
            <a:off x="2634691" y="4593558"/>
            <a:ext cx="4148887" cy="180724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hu-HU"/>
          </a:p>
        </p:txBody>
      </p:sp>
      <p:pic>
        <p:nvPicPr>
          <p:cNvPr id="13" name="Picture 2" descr="Illustration of a SARS-CoV-2 vir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02865" y="412837"/>
            <a:ext cx="839565" cy="79758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Forráskép megtekintése"/>
          <p:cNvPicPr>
            <a:picLocks noChangeAspect="1" noChangeArrowheads="1"/>
          </p:cNvPicPr>
          <p:nvPr/>
        </p:nvPicPr>
        <p:blipFill rotWithShape="1">
          <a:blip r:embed="rId4">
            <a:extLst>
              <a:ext uri="{28A0092B-C50C-407E-A947-70E740481C1C}">
                <a14:useLocalDpi xmlns:a14="http://schemas.microsoft.com/office/drawing/2010/main" val="0"/>
              </a:ext>
            </a:extLst>
          </a:blip>
          <a:srcRect l="36505" t="21175" r="25995" b="31698"/>
          <a:stretch/>
        </p:blipFill>
        <p:spPr bwMode="auto">
          <a:xfrm>
            <a:off x="126768" y="107162"/>
            <a:ext cx="2422861" cy="1710155"/>
          </a:xfrm>
          <a:prstGeom prst="rect">
            <a:avLst/>
          </a:prstGeom>
          <a:noFill/>
          <a:extLst>
            <a:ext uri="{909E8E84-426E-40DD-AFC4-6F175D3DCCD1}">
              <a14:hiddenFill xmlns:a14="http://schemas.microsoft.com/office/drawing/2010/main">
                <a:solidFill>
                  <a:srgbClr val="FFFFFF"/>
                </a:solidFill>
              </a14:hiddenFill>
            </a:ext>
          </a:extLst>
        </p:spPr>
      </p:pic>
      <p:sp>
        <p:nvSpPr>
          <p:cNvPr id="15" name="Téglalap 14"/>
          <p:cNvSpPr/>
          <p:nvPr/>
        </p:nvSpPr>
        <p:spPr>
          <a:xfrm>
            <a:off x="2693576" y="1607665"/>
            <a:ext cx="3843222" cy="157987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hu-HU"/>
          </a:p>
        </p:txBody>
      </p:sp>
    </p:spTree>
    <p:extLst>
      <p:ext uri="{BB962C8B-B14F-4D97-AF65-F5344CB8AC3E}">
        <p14:creationId xmlns:p14="http://schemas.microsoft.com/office/powerpoint/2010/main" val="3498135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grpId="0" nodeType="clickEffect">
                                  <p:stCondLst>
                                    <p:cond delay="0"/>
                                  </p:stCondLst>
                                  <p:childTnLst>
                                    <p:animEffect transition="out" filter="wipe(left)">
                                      <p:cBhvr>
                                        <p:cTn id="6" dur="500"/>
                                        <p:tgtEl>
                                          <p:spTgt spid="15"/>
                                        </p:tgtEl>
                                      </p:cBhvr>
                                    </p:animEffect>
                                    <p:set>
                                      <p:cBhvr>
                                        <p:cTn id="7" dur="1" fill="hold">
                                          <p:stCondLst>
                                            <p:cond delay="499"/>
                                          </p:stCondLst>
                                        </p:cTn>
                                        <p:tgtEl>
                                          <p:spTgt spid="1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8" fill="hold" grpId="0" nodeType="clickEffect">
                                  <p:stCondLst>
                                    <p:cond delay="0"/>
                                  </p:stCondLst>
                                  <p:childTnLst>
                                    <p:animEffect transition="out" filter="wipe(left)">
                                      <p:cBhvr>
                                        <p:cTn id="11" dur="500"/>
                                        <p:tgtEl>
                                          <p:spTgt spid="10"/>
                                        </p:tgtEl>
                                      </p:cBhvr>
                                    </p:animEffect>
                                    <p:set>
                                      <p:cBhvr>
                                        <p:cTn id="12" dur="1" fill="hold">
                                          <p:stCondLst>
                                            <p:cond delay="499"/>
                                          </p:stCondLst>
                                        </p:cTn>
                                        <p:tgtEl>
                                          <p:spTgt spid="1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xit" presetSubtype="4" fill="hold" grpId="0" nodeType="clickEffect">
                                  <p:stCondLst>
                                    <p:cond delay="0"/>
                                  </p:stCondLst>
                                  <p:childTnLst>
                                    <p:animEffect transition="out" filter="wipe(down)">
                                      <p:cBhvr>
                                        <p:cTn id="16" dur="500"/>
                                        <p:tgtEl>
                                          <p:spTgt spid="11"/>
                                        </p:tgtEl>
                                      </p:cBhvr>
                                    </p:animEffect>
                                    <p:set>
                                      <p:cBhvr>
                                        <p:cTn id="17"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s://www.pharmindex-online.hu/img/upload/FILE-20200315-2248U77EYQS3KW1J.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14545" y="1261027"/>
            <a:ext cx="3520902" cy="498037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TÁJÉKOZTATÓ – A HELYES KÉZMOSÁ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7559" y="1231077"/>
            <a:ext cx="3542455" cy="5010324"/>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3"/>
          <p:cNvSpPr txBox="1">
            <a:spLocks noChangeArrowheads="1"/>
          </p:cNvSpPr>
          <p:nvPr/>
        </p:nvSpPr>
        <p:spPr bwMode="auto">
          <a:xfrm>
            <a:off x="415628" y="483108"/>
            <a:ext cx="4004442" cy="954107"/>
          </a:xfrm>
          <a:prstGeom prst="rect">
            <a:avLst/>
          </a:prstGeom>
          <a:solidFill>
            <a:schemeClr val="bg1"/>
          </a:solidFill>
          <a:ln>
            <a:noFill/>
          </a:ln>
          <a:effectLs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hu-HU" altLang="hu-HU" sz="2800" b="1" dirty="0" smtClean="0">
                <a:solidFill>
                  <a:srgbClr val="0072C6"/>
                </a:solidFill>
              </a:rPr>
              <a:t>Hogyan mossunk helyesen kezet?</a:t>
            </a:r>
            <a:endParaRPr lang="hu-HU" altLang="hu-HU" sz="2800" b="1" dirty="0">
              <a:solidFill>
                <a:srgbClr val="0072C6"/>
              </a:solidFill>
            </a:endParaRPr>
          </a:p>
        </p:txBody>
      </p:sp>
      <p:sp>
        <p:nvSpPr>
          <p:cNvPr id="5" name="Text Box 3"/>
          <p:cNvSpPr txBox="1">
            <a:spLocks noChangeArrowheads="1"/>
          </p:cNvSpPr>
          <p:nvPr/>
        </p:nvSpPr>
        <p:spPr bwMode="auto">
          <a:xfrm>
            <a:off x="4565785" y="483108"/>
            <a:ext cx="4578215" cy="954107"/>
          </a:xfrm>
          <a:prstGeom prst="rect">
            <a:avLst/>
          </a:prstGeom>
          <a:solidFill>
            <a:schemeClr val="bg1"/>
          </a:solidFill>
          <a:ln>
            <a:noFill/>
          </a:ln>
          <a:effectLs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hu-HU" altLang="hu-HU" sz="2800" b="1" dirty="0" smtClean="0">
                <a:solidFill>
                  <a:srgbClr val="0072C6"/>
                </a:solidFill>
              </a:rPr>
              <a:t>Hogyan köhögjünk, tüsszögjünk?</a:t>
            </a:r>
            <a:endParaRPr lang="hu-HU" altLang="hu-HU" sz="2800" b="1" dirty="0">
              <a:solidFill>
                <a:srgbClr val="0072C6"/>
              </a:solidFill>
            </a:endParaRPr>
          </a:p>
        </p:txBody>
      </p:sp>
      <p:sp>
        <p:nvSpPr>
          <p:cNvPr id="6" name="Téglalap 5"/>
          <p:cNvSpPr/>
          <p:nvPr/>
        </p:nvSpPr>
        <p:spPr>
          <a:xfrm>
            <a:off x="4565784" y="483108"/>
            <a:ext cx="4578215" cy="601338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hu-HU"/>
          </a:p>
        </p:txBody>
      </p:sp>
    </p:spTree>
    <p:extLst>
      <p:ext uri="{BB962C8B-B14F-4D97-AF65-F5344CB8AC3E}">
        <p14:creationId xmlns:p14="http://schemas.microsoft.com/office/powerpoint/2010/main" val="3137849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grpId="0" nodeType="clickEffect">
                                  <p:stCondLst>
                                    <p:cond delay="0"/>
                                  </p:stCondLst>
                                  <p:childTnLst>
                                    <p:animEffect transition="out" filter="wipe(left)">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Kép 4"/>
          <p:cNvPicPr>
            <a:picLocks noChangeAspect="1"/>
          </p:cNvPicPr>
          <p:nvPr/>
        </p:nvPicPr>
        <p:blipFill>
          <a:blip r:embed="rId2"/>
          <a:stretch>
            <a:fillRect/>
          </a:stretch>
        </p:blipFill>
        <p:spPr>
          <a:xfrm>
            <a:off x="1850064" y="2244536"/>
            <a:ext cx="5615761" cy="3369456"/>
          </a:xfrm>
          <a:prstGeom prst="rect">
            <a:avLst/>
          </a:prstGeom>
        </p:spPr>
      </p:pic>
      <p:sp>
        <p:nvSpPr>
          <p:cNvPr id="6" name="Cím 1"/>
          <p:cNvSpPr>
            <a:spLocks noGrp="1"/>
          </p:cNvSpPr>
          <p:nvPr>
            <p:ph type="title"/>
          </p:nvPr>
        </p:nvSpPr>
        <p:spPr>
          <a:xfrm>
            <a:off x="1648046" y="771560"/>
            <a:ext cx="6439559" cy="1143000"/>
          </a:xfrm>
        </p:spPr>
        <p:txBody>
          <a:bodyPr>
            <a:normAutofit fontScale="90000"/>
          </a:bodyPr>
          <a:lstStyle/>
          <a:p>
            <a:pPr algn="ctr"/>
            <a:r>
              <a:rPr lang="hu-HU" sz="3200" b="1" dirty="0" smtClean="0">
                <a:solidFill>
                  <a:srgbClr val="0070C0"/>
                </a:solidFill>
                <a:latin typeface="Times New Roman" panose="02020603050405020304" pitchFamily="18" charset="0"/>
                <a:cs typeface="Times New Roman" panose="02020603050405020304" pitchFamily="18" charset="0"/>
              </a:rPr>
              <a:t>„Buborék” – akikkel együtt lakunk,</a:t>
            </a:r>
            <a:br>
              <a:rPr lang="hu-HU" sz="3200" b="1" dirty="0" smtClean="0">
                <a:solidFill>
                  <a:srgbClr val="0070C0"/>
                </a:solidFill>
                <a:latin typeface="Times New Roman" panose="02020603050405020304" pitchFamily="18" charset="0"/>
                <a:cs typeface="Times New Roman" panose="02020603050405020304" pitchFamily="18" charset="0"/>
              </a:rPr>
            </a:br>
            <a:r>
              <a:rPr lang="hu-HU" sz="3200" b="1" dirty="0" smtClean="0">
                <a:solidFill>
                  <a:srgbClr val="0070C0"/>
                </a:solidFill>
                <a:latin typeface="Times New Roman" panose="02020603050405020304" pitchFamily="18" charset="0"/>
                <a:cs typeface="Times New Roman" panose="02020603050405020304" pitchFamily="18" charset="0"/>
              </a:rPr>
              <a:t> </a:t>
            </a:r>
            <a:r>
              <a:rPr lang="hu-HU" sz="2800" dirty="0" smtClean="0">
                <a:solidFill>
                  <a:srgbClr val="0070C0"/>
                </a:solidFill>
                <a:latin typeface="Times New Roman" panose="02020603050405020304" pitchFamily="18" charset="0"/>
                <a:cs typeface="Times New Roman" panose="02020603050405020304" pitchFamily="18" charset="0"/>
              </a:rPr>
              <a:t>egy másik buborékban élő emberekkel</a:t>
            </a:r>
            <a:br>
              <a:rPr lang="hu-HU" sz="2800" dirty="0" smtClean="0">
                <a:solidFill>
                  <a:srgbClr val="0070C0"/>
                </a:solidFill>
                <a:latin typeface="Times New Roman" panose="02020603050405020304" pitchFamily="18" charset="0"/>
                <a:cs typeface="Times New Roman" panose="02020603050405020304" pitchFamily="18" charset="0"/>
              </a:rPr>
            </a:br>
            <a:r>
              <a:rPr lang="hu-HU" sz="2800" dirty="0" smtClean="0">
                <a:solidFill>
                  <a:srgbClr val="0070C0"/>
                </a:solidFill>
                <a:latin typeface="Times New Roman" panose="02020603050405020304" pitchFamily="18" charset="0"/>
                <a:cs typeface="Times New Roman" panose="02020603050405020304" pitchFamily="18" charset="0"/>
              </a:rPr>
              <a:t>való találkozáskor nagyon óvatosnak kell lenni,</a:t>
            </a:r>
            <a:r>
              <a:rPr lang="hu-HU" sz="2800" dirty="0">
                <a:solidFill>
                  <a:srgbClr val="0070C0"/>
                </a:solidFill>
                <a:latin typeface="Times New Roman" panose="02020603050405020304" pitchFamily="18" charset="0"/>
                <a:cs typeface="Times New Roman" panose="02020603050405020304" pitchFamily="18" charset="0"/>
              </a:rPr>
              <a:t/>
            </a:r>
            <a:br>
              <a:rPr lang="hu-HU" sz="2800" dirty="0">
                <a:solidFill>
                  <a:srgbClr val="0070C0"/>
                </a:solidFill>
                <a:latin typeface="Times New Roman" panose="02020603050405020304" pitchFamily="18" charset="0"/>
                <a:cs typeface="Times New Roman" panose="02020603050405020304" pitchFamily="18" charset="0"/>
              </a:rPr>
            </a:br>
            <a:r>
              <a:rPr lang="hu-HU" sz="2800" dirty="0" smtClean="0">
                <a:solidFill>
                  <a:srgbClr val="0070C0"/>
                </a:solidFill>
                <a:latin typeface="Times New Roman" panose="02020603050405020304" pitchFamily="18" charset="0"/>
                <a:cs typeface="Times New Roman" panose="02020603050405020304" pitchFamily="18" charset="0"/>
              </a:rPr>
              <a:t>hogy biztosan ne fertőzzük meg őket</a:t>
            </a:r>
            <a:endParaRPr lang="hu-HU" sz="2800"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1649203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1876034" y="314357"/>
            <a:ext cx="5201478" cy="1143000"/>
          </a:xfrm>
        </p:spPr>
        <p:txBody>
          <a:bodyPr>
            <a:normAutofit/>
          </a:bodyPr>
          <a:lstStyle/>
          <a:p>
            <a:pPr algn="ctr"/>
            <a:r>
              <a:rPr lang="hu-HU" sz="3200" b="1" dirty="0" smtClean="0">
                <a:solidFill>
                  <a:srgbClr val="0070C0"/>
                </a:solidFill>
                <a:latin typeface="Times New Roman" panose="02020603050405020304" pitchFamily="18" charset="0"/>
                <a:cs typeface="Times New Roman" panose="02020603050405020304" pitchFamily="18" charset="0"/>
              </a:rPr>
              <a:t>Mikor lesz COVID-elleni vakcina </a:t>
            </a:r>
            <a:r>
              <a:rPr lang="hu-HU" sz="3200" b="1" dirty="0" err="1" smtClean="0">
                <a:solidFill>
                  <a:srgbClr val="C00000"/>
                </a:solidFill>
                <a:latin typeface="Times New Roman" panose="02020603050405020304" pitchFamily="18" charset="0"/>
                <a:cs typeface="Times New Roman" panose="02020603050405020304" pitchFamily="18" charset="0"/>
              </a:rPr>
              <a:t>gyerekenek</a:t>
            </a:r>
            <a:r>
              <a:rPr lang="hu-HU" sz="3200" b="1" dirty="0" smtClean="0">
                <a:solidFill>
                  <a:srgbClr val="C00000"/>
                </a:solidFill>
                <a:latin typeface="Times New Roman" panose="02020603050405020304" pitchFamily="18" charset="0"/>
                <a:cs typeface="Times New Roman" panose="02020603050405020304" pitchFamily="18" charset="0"/>
              </a:rPr>
              <a:t> </a:t>
            </a:r>
            <a:r>
              <a:rPr lang="hu-HU" sz="3200" b="1" dirty="0" smtClean="0">
                <a:solidFill>
                  <a:srgbClr val="0070C0"/>
                </a:solidFill>
                <a:latin typeface="Times New Roman" panose="02020603050405020304" pitchFamily="18" charset="0"/>
                <a:cs typeface="Times New Roman" panose="02020603050405020304" pitchFamily="18" charset="0"/>
              </a:rPr>
              <a:t>?</a:t>
            </a:r>
            <a:endParaRPr lang="hu-HU" sz="3200" b="1" dirty="0">
              <a:solidFill>
                <a:srgbClr val="0070C0"/>
              </a:solidFill>
              <a:latin typeface="Times New Roman" panose="02020603050405020304" pitchFamily="18" charset="0"/>
              <a:cs typeface="Times New Roman" panose="02020603050405020304" pitchFamily="18" charset="0"/>
            </a:endParaRPr>
          </a:p>
        </p:txBody>
      </p:sp>
      <p:sp>
        <p:nvSpPr>
          <p:cNvPr id="3" name="Szövegdoboz 2"/>
          <p:cNvSpPr txBox="1"/>
          <p:nvPr/>
        </p:nvSpPr>
        <p:spPr>
          <a:xfrm flipH="1">
            <a:off x="457200" y="3797382"/>
            <a:ext cx="8682764" cy="2400657"/>
          </a:xfrm>
          <a:prstGeom prst="rect">
            <a:avLst/>
          </a:prstGeom>
          <a:noFill/>
        </p:spPr>
        <p:txBody>
          <a:bodyPr wrap="square" rtlCol="0">
            <a:spAutoFit/>
          </a:bodyPr>
          <a:lstStyle/>
          <a:p>
            <a:r>
              <a:rPr lang="hu-HU" sz="2800" dirty="0" smtClean="0">
                <a:latin typeface="Times New Roman" panose="02020603050405020304" pitchFamily="18" charset="0"/>
                <a:cs typeface="Times New Roman" panose="02020603050405020304" pitchFamily="18" charset="0"/>
              </a:rPr>
              <a:t>- sajnos még nincs koronavírus-elleni vakcina gyerekeknek</a:t>
            </a:r>
          </a:p>
          <a:p>
            <a:r>
              <a:rPr lang="hu-HU" sz="2800" dirty="0" smtClean="0">
                <a:latin typeface="Times New Roman" panose="02020603050405020304" pitchFamily="18" charset="0"/>
                <a:cs typeface="Times New Roman" panose="02020603050405020304" pitchFamily="18" charset="0"/>
              </a:rPr>
              <a:t>- nemrég elkezdték kipróbálni a 16-18 éveseken </a:t>
            </a:r>
          </a:p>
          <a:p>
            <a:r>
              <a:rPr lang="hu-HU" sz="2800" dirty="0" smtClean="0">
                <a:latin typeface="Times New Roman" panose="02020603050405020304" pitchFamily="18" charset="0"/>
                <a:cs typeface="Times New Roman" panose="02020603050405020304" pitchFamily="18" charset="0"/>
              </a:rPr>
              <a:t>- hamarosan a 12-16 évesek következnek,</a:t>
            </a:r>
          </a:p>
          <a:p>
            <a:r>
              <a:rPr lang="hu-HU" sz="2800" dirty="0" smtClean="0">
                <a:latin typeface="Times New Roman" panose="02020603050405020304" pitchFamily="18" charset="0"/>
                <a:cs typeface="Times New Roman" panose="02020603050405020304" pitchFamily="18" charset="0"/>
              </a:rPr>
              <a:t>- majd a kisebbek</a:t>
            </a:r>
          </a:p>
          <a:p>
            <a:pPr marL="457200" indent="-457200">
              <a:buFontTx/>
              <a:buChar char="-"/>
            </a:pPr>
            <a:endParaRPr lang="hu-HU" sz="1000" dirty="0" smtClean="0">
              <a:latin typeface="Times New Roman" panose="02020603050405020304" pitchFamily="18" charset="0"/>
              <a:cs typeface="Times New Roman" panose="02020603050405020304" pitchFamily="18" charset="0"/>
            </a:endParaRPr>
          </a:p>
          <a:p>
            <a:r>
              <a:rPr lang="hu-HU" sz="2800" b="1" dirty="0">
                <a:solidFill>
                  <a:schemeClr val="accent1">
                    <a:lumMod val="75000"/>
                  </a:schemeClr>
                </a:solidFill>
                <a:latin typeface="Times New Roman" panose="02020603050405020304" pitchFamily="18" charset="0"/>
                <a:cs typeface="Times New Roman" panose="02020603050405020304" pitchFamily="18" charset="0"/>
              </a:rPr>
              <a:t>É</a:t>
            </a:r>
            <a:r>
              <a:rPr lang="hu-HU" sz="2800" b="1" dirty="0" smtClean="0">
                <a:solidFill>
                  <a:schemeClr val="accent1">
                    <a:lumMod val="75000"/>
                  </a:schemeClr>
                </a:solidFill>
                <a:latin typeface="Times New Roman" panose="02020603050405020304" pitchFamily="18" charset="0"/>
                <a:cs typeface="Times New Roman" panose="02020603050405020304" pitchFamily="18" charset="0"/>
              </a:rPr>
              <a:t>v vége felé várhatóan elkezdődhet a gyerekek oltása!</a:t>
            </a:r>
          </a:p>
        </p:txBody>
      </p:sp>
      <p:sp>
        <p:nvSpPr>
          <p:cNvPr id="4" name="Téglalap 3"/>
          <p:cNvSpPr/>
          <p:nvPr/>
        </p:nvSpPr>
        <p:spPr>
          <a:xfrm>
            <a:off x="637953" y="3163201"/>
            <a:ext cx="8129872" cy="523220"/>
          </a:xfrm>
          <a:prstGeom prst="rect">
            <a:avLst/>
          </a:prstGeom>
        </p:spPr>
        <p:txBody>
          <a:bodyPr wrap="square">
            <a:spAutoFit/>
          </a:bodyPr>
          <a:lstStyle/>
          <a:p>
            <a:r>
              <a:rPr lang="hu-HU" sz="2800" b="1" dirty="0">
                <a:solidFill>
                  <a:srgbClr val="C00000"/>
                </a:solidFill>
                <a:latin typeface="Times New Roman" panose="02020603050405020304" pitchFamily="18" charset="0"/>
                <a:cs typeface="Times New Roman" panose="02020603050405020304" pitchFamily="18" charset="0"/>
              </a:rPr>
              <a:t>A gyerekek immunrendszere </a:t>
            </a:r>
            <a:r>
              <a:rPr lang="hu-HU" sz="2800" b="1" dirty="0" smtClean="0">
                <a:solidFill>
                  <a:srgbClr val="C00000"/>
                </a:solidFill>
                <a:latin typeface="Times New Roman" panose="02020603050405020304" pitchFamily="18" charset="0"/>
                <a:cs typeface="Times New Roman" panose="02020603050405020304" pitchFamily="18" charset="0"/>
              </a:rPr>
              <a:t>más, </a:t>
            </a:r>
            <a:r>
              <a:rPr lang="hu-HU" sz="2800" b="1" dirty="0">
                <a:solidFill>
                  <a:srgbClr val="C00000"/>
                </a:solidFill>
                <a:latin typeface="Times New Roman" panose="02020603050405020304" pitchFamily="18" charset="0"/>
                <a:cs typeface="Times New Roman" panose="02020603050405020304" pitchFamily="18" charset="0"/>
              </a:rPr>
              <a:t>mint a </a:t>
            </a:r>
            <a:r>
              <a:rPr lang="hu-HU" sz="2800" b="1" dirty="0" smtClean="0">
                <a:solidFill>
                  <a:srgbClr val="C00000"/>
                </a:solidFill>
                <a:latin typeface="Times New Roman" panose="02020603050405020304" pitchFamily="18" charset="0"/>
                <a:cs typeface="Times New Roman" panose="02020603050405020304" pitchFamily="18" charset="0"/>
              </a:rPr>
              <a:t>felnőtteké!</a:t>
            </a:r>
            <a:endParaRPr lang="hu-HU" sz="2800" b="1" dirty="0">
              <a:solidFill>
                <a:srgbClr val="C00000"/>
              </a:solidFill>
              <a:latin typeface="Times New Roman" panose="02020603050405020304" pitchFamily="18" charset="0"/>
              <a:cs typeface="Times New Roman" panose="02020603050405020304" pitchFamily="18" charset="0"/>
            </a:endParaRPr>
          </a:p>
        </p:txBody>
      </p:sp>
      <p:pic>
        <p:nvPicPr>
          <p:cNvPr id="5" name="Picture 2" descr="figure1"/>
          <p:cNvPicPr>
            <a:picLocks noChangeAspect="1" noChangeArrowheads="1"/>
          </p:cNvPicPr>
          <p:nvPr/>
        </p:nvPicPr>
        <p:blipFill rotWithShape="1">
          <a:blip r:embed="rId3">
            <a:extLst>
              <a:ext uri="{28A0092B-C50C-407E-A947-70E740481C1C}">
                <a14:useLocalDpi xmlns:a14="http://schemas.microsoft.com/office/drawing/2010/main" val="0"/>
              </a:ext>
            </a:extLst>
          </a:blip>
          <a:srcRect l="37704" b="67563"/>
          <a:stretch/>
        </p:blipFill>
        <p:spPr bwMode="auto">
          <a:xfrm>
            <a:off x="2349796" y="1568318"/>
            <a:ext cx="4064591" cy="16436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7918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128EBAA-3D81-432B-A246-C4149413AADB}"/>
              </a:ext>
            </a:extLst>
          </p:cNvPr>
          <p:cNvGrpSpPr/>
          <p:nvPr/>
        </p:nvGrpSpPr>
        <p:grpSpPr>
          <a:xfrm>
            <a:off x="1403010" y="730105"/>
            <a:ext cx="5869172" cy="5533167"/>
            <a:chOff x="2075211" y="0"/>
            <a:chExt cx="7068789" cy="6857999"/>
          </a:xfrm>
        </p:grpSpPr>
        <p:pic>
          <p:nvPicPr>
            <p:cNvPr id="6" name="Picture 5">
              <a:extLst>
                <a:ext uri="{FF2B5EF4-FFF2-40B4-BE49-F238E27FC236}">
                  <a16:creationId xmlns:a16="http://schemas.microsoft.com/office/drawing/2014/main" id="{E85ADC46-2EBA-4DF5-B08E-B98C73DCFFDF}"/>
                </a:ext>
              </a:extLst>
            </p:cNvPr>
            <p:cNvPicPr>
              <a:picLocks noChangeAspect="1"/>
            </p:cNvPicPr>
            <p:nvPr/>
          </p:nvPicPr>
          <p:blipFill>
            <a:blip r:embed="rId3"/>
            <a:stretch>
              <a:fillRect/>
            </a:stretch>
          </p:blipFill>
          <p:spPr>
            <a:xfrm>
              <a:off x="2075211" y="0"/>
              <a:ext cx="7068789" cy="6857999"/>
            </a:xfrm>
            <a:prstGeom prst="rect">
              <a:avLst/>
            </a:prstGeom>
          </p:spPr>
        </p:pic>
        <p:sp>
          <p:nvSpPr>
            <p:cNvPr id="7" name="TextBox 6">
              <a:extLst>
                <a:ext uri="{FF2B5EF4-FFF2-40B4-BE49-F238E27FC236}">
                  <a16:creationId xmlns:a16="http://schemas.microsoft.com/office/drawing/2014/main" id="{82258BDA-AFAF-42DE-A22D-4ABB36CD0A50}"/>
                </a:ext>
              </a:extLst>
            </p:cNvPr>
            <p:cNvSpPr txBox="1"/>
            <p:nvPr/>
          </p:nvSpPr>
          <p:spPr>
            <a:xfrm>
              <a:off x="2557115" y="866217"/>
              <a:ext cx="1169603" cy="276999"/>
            </a:xfrm>
            <a:prstGeom prst="rect">
              <a:avLst/>
            </a:prstGeom>
            <a:solidFill>
              <a:schemeClr val="tx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lépfene</a:t>
              </a:r>
              <a:endParaRPr kumimoji="0" lang="en-US"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8" name="TextBox 7">
              <a:extLst>
                <a:ext uri="{FF2B5EF4-FFF2-40B4-BE49-F238E27FC236}">
                  <a16:creationId xmlns:a16="http://schemas.microsoft.com/office/drawing/2014/main" id="{0D2C03B2-C2AC-4279-ACD0-E3B2CDC294FD}"/>
                </a:ext>
              </a:extLst>
            </p:cNvPr>
            <p:cNvSpPr txBox="1"/>
            <p:nvPr/>
          </p:nvSpPr>
          <p:spPr>
            <a:xfrm>
              <a:off x="3904697" y="931986"/>
              <a:ext cx="905177" cy="276999"/>
            </a:xfrm>
            <a:prstGeom prst="rect">
              <a:avLst/>
            </a:prstGeom>
            <a:solidFill>
              <a:schemeClr val="tx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kanyaró</a:t>
              </a:r>
              <a:endParaRPr kumimoji="0" lang="en-US"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9" name="TextBox 8">
              <a:extLst>
                <a:ext uri="{FF2B5EF4-FFF2-40B4-BE49-F238E27FC236}">
                  <a16:creationId xmlns:a16="http://schemas.microsoft.com/office/drawing/2014/main" id="{13785A26-A60A-4AAA-A188-C7781D9E9577}"/>
                </a:ext>
              </a:extLst>
            </p:cNvPr>
            <p:cNvSpPr txBox="1"/>
            <p:nvPr/>
          </p:nvSpPr>
          <p:spPr>
            <a:xfrm>
              <a:off x="5273551" y="931985"/>
              <a:ext cx="822889" cy="276999"/>
            </a:xfrm>
            <a:prstGeom prst="rect">
              <a:avLst/>
            </a:prstGeom>
            <a:solidFill>
              <a:schemeClr val="tx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rubeóla</a:t>
              </a:r>
              <a:endParaRPr kumimoji="0" lang="en-US"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10" name="TextBox 9">
              <a:extLst>
                <a:ext uri="{FF2B5EF4-FFF2-40B4-BE49-F238E27FC236}">
                  <a16:creationId xmlns:a16="http://schemas.microsoft.com/office/drawing/2014/main" id="{B055088C-A1BD-45AC-AC5B-054A18239250}"/>
                </a:ext>
              </a:extLst>
            </p:cNvPr>
            <p:cNvSpPr txBox="1"/>
            <p:nvPr/>
          </p:nvSpPr>
          <p:spPr>
            <a:xfrm>
              <a:off x="6356706" y="931984"/>
              <a:ext cx="751691" cy="276999"/>
            </a:xfrm>
            <a:prstGeom prst="rect">
              <a:avLst/>
            </a:prstGeom>
            <a:solidFill>
              <a:schemeClr val="tx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kolera</a:t>
              </a:r>
              <a:endParaRPr kumimoji="0" lang="en-US"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11" name="TextBox 10">
              <a:extLst>
                <a:ext uri="{FF2B5EF4-FFF2-40B4-BE49-F238E27FC236}">
                  <a16:creationId xmlns:a16="http://schemas.microsoft.com/office/drawing/2014/main" id="{5F4E9A7B-0F89-4E4B-B8DB-44B6E57C42C0}"/>
                </a:ext>
              </a:extLst>
            </p:cNvPr>
            <p:cNvSpPr txBox="1"/>
            <p:nvPr/>
          </p:nvSpPr>
          <p:spPr>
            <a:xfrm>
              <a:off x="7718626" y="886450"/>
              <a:ext cx="1038308" cy="276999"/>
            </a:xfrm>
            <a:prstGeom prst="rect">
              <a:avLst/>
            </a:prstGeom>
            <a:solidFill>
              <a:schemeClr val="tx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rPr>
                <a:t>Mening</a:t>
              </a:r>
              <a:endParaRPr kumimoji="0" lang="en-US"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12" name="TextBox 11">
              <a:extLst>
                <a:ext uri="{FF2B5EF4-FFF2-40B4-BE49-F238E27FC236}">
                  <a16:creationId xmlns:a16="http://schemas.microsoft.com/office/drawing/2014/main" id="{64EFAE56-788A-42DB-BEF2-7BA4869F3947}"/>
                </a:ext>
              </a:extLst>
            </p:cNvPr>
            <p:cNvSpPr txBox="1"/>
            <p:nvPr/>
          </p:nvSpPr>
          <p:spPr>
            <a:xfrm>
              <a:off x="2501175" y="2135969"/>
              <a:ext cx="924593" cy="276999"/>
            </a:xfrm>
            <a:prstGeom prst="rect">
              <a:avLst/>
            </a:prstGeom>
            <a:solidFill>
              <a:schemeClr val="tx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influenza</a:t>
              </a:r>
              <a:endParaRPr kumimoji="0" lang="en-US"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13" name="TextBox 12">
              <a:extLst>
                <a:ext uri="{FF2B5EF4-FFF2-40B4-BE49-F238E27FC236}">
                  <a16:creationId xmlns:a16="http://schemas.microsoft.com/office/drawing/2014/main" id="{7C3879BC-041D-4CBD-B391-CCD0B7CDDB92}"/>
                </a:ext>
              </a:extLst>
            </p:cNvPr>
            <p:cNvSpPr txBox="1"/>
            <p:nvPr/>
          </p:nvSpPr>
          <p:spPr>
            <a:xfrm>
              <a:off x="3904697" y="2135969"/>
              <a:ext cx="822889" cy="276999"/>
            </a:xfrm>
            <a:prstGeom prst="rect">
              <a:avLst/>
            </a:prstGeom>
            <a:solidFill>
              <a:schemeClr val="tx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diftéria</a:t>
              </a:r>
              <a:endParaRPr kumimoji="0" lang="en-US"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14" name="TextBox 13">
              <a:extLst>
                <a:ext uri="{FF2B5EF4-FFF2-40B4-BE49-F238E27FC236}">
                  <a16:creationId xmlns:a16="http://schemas.microsoft.com/office/drawing/2014/main" id="{23A55179-7569-4FEA-AC47-37CD85DA98AC}"/>
                </a:ext>
              </a:extLst>
            </p:cNvPr>
            <p:cNvSpPr txBox="1"/>
            <p:nvPr/>
          </p:nvSpPr>
          <p:spPr>
            <a:xfrm>
              <a:off x="5245580" y="2135969"/>
              <a:ext cx="924593" cy="276999"/>
            </a:xfrm>
            <a:prstGeom prst="rect">
              <a:avLst/>
            </a:prstGeom>
            <a:solidFill>
              <a:schemeClr val="tx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mumpsz</a:t>
              </a:r>
              <a:endParaRPr kumimoji="0" lang="en-US"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15" name="TextBox 14">
              <a:extLst>
                <a:ext uri="{FF2B5EF4-FFF2-40B4-BE49-F238E27FC236}">
                  <a16:creationId xmlns:a16="http://schemas.microsoft.com/office/drawing/2014/main" id="{031FA557-1527-4DAE-B1BD-CDC0F0DB4191}"/>
                </a:ext>
              </a:extLst>
            </p:cNvPr>
            <p:cNvSpPr txBox="1"/>
            <p:nvPr/>
          </p:nvSpPr>
          <p:spPr>
            <a:xfrm>
              <a:off x="6541483" y="2135969"/>
              <a:ext cx="1005954" cy="276999"/>
            </a:xfrm>
            <a:prstGeom prst="rect">
              <a:avLst/>
            </a:prstGeom>
            <a:solidFill>
              <a:schemeClr val="tx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tetanusz</a:t>
              </a:r>
              <a:endParaRPr kumimoji="0" lang="en-US"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16" name="TextBox 15">
              <a:extLst>
                <a:ext uri="{FF2B5EF4-FFF2-40B4-BE49-F238E27FC236}">
                  <a16:creationId xmlns:a16="http://schemas.microsoft.com/office/drawing/2014/main" id="{56721BD4-C788-4506-8B50-B1A8C451B582}"/>
                </a:ext>
              </a:extLst>
            </p:cNvPr>
            <p:cNvSpPr txBox="1"/>
            <p:nvPr/>
          </p:nvSpPr>
          <p:spPr>
            <a:xfrm>
              <a:off x="2557115" y="855579"/>
              <a:ext cx="1169603" cy="276999"/>
            </a:xfrm>
            <a:prstGeom prst="rect">
              <a:avLst/>
            </a:prstGeom>
            <a:solidFill>
              <a:schemeClr val="tx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lépfene</a:t>
              </a:r>
              <a:endParaRPr kumimoji="0" lang="en-US"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17" name="TextBox 16">
              <a:extLst>
                <a:ext uri="{FF2B5EF4-FFF2-40B4-BE49-F238E27FC236}">
                  <a16:creationId xmlns:a16="http://schemas.microsoft.com/office/drawing/2014/main" id="{F2ECF6C7-B749-42FC-94AA-D45319EDCC3A}"/>
                </a:ext>
              </a:extLst>
            </p:cNvPr>
            <p:cNvSpPr txBox="1"/>
            <p:nvPr/>
          </p:nvSpPr>
          <p:spPr>
            <a:xfrm>
              <a:off x="3904697" y="855579"/>
              <a:ext cx="905177" cy="461665"/>
            </a:xfrm>
            <a:prstGeom prst="rect">
              <a:avLst/>
            </a:prstGeom>
            <a:solidFill>
              <a:schemeClr val="tx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kanyaró</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18" name="TextBox 17">
              <a:extLst>
                <a:ext uri="{FF2B5EF4-FFF2-40B4-BE49-F238E27FC236}">
                  <a16:creationId xmlns:a16="http://schemas.microsoft.com/office/drawing/2014/main" id="{BEB5D7D0-45B8-47EF-8F1F-E864AC0265D6}"/>
                </a:ext>
              </a:extLst>
            </p:cNvPr>
            <p:cNvSpPr txBox="1"/>
            <p:nvPr/>
          </p:nvSpPr>
          <p:spPr>
            <a:xfrm>
              <a:off x="5288847" y="910672"/>
              <a:ext cx="822889" cy="343322"/>
            </a:xfrm>
            <a:prstGeom prst="rect">
              <a:avLst/>
            </a:prstGeom>
            <a:solidFill>
              <a:schemeClr val="tx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dirty="0" smtClean="0">
                  <a:ln>
                    <a:noFill/>
                  </a:ln>
                  <a:solidFill>
                    <a:srgbClr val="FFFFFF"/>
                  </a:solidFill>
                  <a:effectLst/>
                  <a:uLnTx/>
                  <a:uFillTx/>
                  <a:latin typeface="Calibri" panose="020F0502020204030204" pitchFamily="34" charset="0"/>
                  <a:ea typeface="+mn-ea"/>
                  <a:cs typeface="Calibri" panose="020F0502020204030204" pitchFamily="34" charset="0"/>
                </a:rPr>
                <a:t>rubeola</a:t>
              </a:r>
              <a:endParaRPr kumimoji="0" lang="en-US"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19" name="TextBox 18">
              <a:extLst>
                <a:ext uri="{FF2B5EF4-FFF2-40B4-BE49-F238E27FC236}">
                  <a16:creationId xmlns:a16="http://schemas.microsoft.com/office/drawing/2014/main" id="{90B82079-EF5E-4E7F-BE6E-4DD6A03C5EBE}"/>
                </a:ext>
              </a:extLst>
            </p:cNvPr>
            <p:cNvSpPr txBox="1"/>
            <p:nvPr/>
          </p:nvSpPr>
          <p:spPr>
            <a:xfrm>
              <a:off x="6356706" y="910672"/>
              <a:ext cx="751691" cy="276999"/>
            </a:xfrm>
            <a:prstGeom prst="rect">
              <a:avLst/>
            </a:prstGeom>
            <a:solidFill>
              <a:schemeClr val="tx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kolera</a:t>
              </a:r>
              <a:endParaRPr kumimoji="0" lang="en-US"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20" name="TextBox 19">
              <a:extLst>
                <a:ext uri="{FF2B5EF4-FFF2-40B4-BE49-F238E27FC236}">
                  <a16:creationId xmlns:a16="http://schemas.microsoft.com/office/drawing/2014/main" id="{486DE064-911F-49AF-BCB8-5CBFE47ACCA7}"/>
                </a:ext>
              </a:extLst>
            </p:cNvPr>
            <p:cNvSpPr txBox="1"/>
            <p:nvPr/>
          </p:nvSpPr>
          <p:spPr>
            <a:xfrm>
              <a:off x="7665231" y="863167"/>
              <a:ext cx="1440964" cy="461665"/>
            </a:xfrm>
            <a:prstGeom prst="rect">
              <a:avLst/>
            </a:prstGeom>
            <a:solidFill>
              <a:schemeClr val="tx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rPr>
                <a:t>Meningococcus</a:t>
              </a:r>
              <a:endParaRPr kumimoji="0" lang="hu-HU"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21" name="TextBox 20">
              <a:extLst>
                <a:ext uri="{FF2B5EF4-FFF2-40B4-BE49-F238E27FC236}">
                  <a16:creationId xmlns:a16="http://schemas.microsoft.com/office/drawing/2014/main" id="{E05B01AD-8EA9-4A84-8FAB-C69B9D7391EB}"/>
                </a:ext>
              </a:extLst>
            </p:cNvPr>
            <p:cNvSpPr txBox="1"/>
            <p:nvPr/>
          </p:nvSpPr>
          <p:spPr>
            <a:xfrm>
              <a:off x="7618760" y="2135969"/>
              <a:ext cx="1138174" cy="276999"/>
            </a:xfrm>
            <a:prstGeom prst="rect">
              <a:avLst/>
            </a:prstGeom>
            <a:solidFill>
              <a:schemeClr val="tx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hepatitisz A</a:t>
              </a:r>
              <a:endParaRPr kumimoji="0" lang="en-US"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22" name="TextBox 21">
              <a:extLst>
                <a:ext uri="{FF2B5EF4-FFF2-40B4-BE49-F238E27FC236}">
                  <a16:creationId xmlns:a16="http://schemas.microsoft.com/office/drawing/2014/main" id="{B21C6744-A47B-4264-82B7-5F51A4415D0C}"/>
                </a:ext>
              </a:extLst>
            </p:cNvPr>
            <p:cNvSpPr txBox="1"/>
            <p:nvPr/>
          </p:nvSpPr>
          <p:spPr>
            <a:xfrm>
              <a:off x="5101588" y="3370179"/>
              <a:ext cx="1138174" cy="276999"/>
            </a:xfrm>
            <a:prstGeom prst="rect">
              <a:avLst/>
            </a:prstGeom>
            <a:solidFill>
              <a:schemeClr val="tx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hepatitisz B</a:t>
              </a:r>
              <a:endParaRPr kumimoji="0" lang="en-US"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23" name="TextBox 22">
              <a:extLst>
                <a:ext uri="{FF2B5EF4-FFF2-40B4-BE49-F238E27FC236}">
                  <a16:creationId xmlns:a16="http://schemas.microsoft.com/office/drawing/2014/main" id="{971A1065-0117-4E60-B871-12278027608E}"/>
                </a:ext>
              </a:extLst>
            </p:cNvPr>
            <p:cNvSpPr txBox="1"/>
            <p:nvPr/>
          </p:nvSpPr>
          <p:spPr>
            <a:xfrm>
              <a:off x="2288550" y="3370179"/>
              <a:ext cx="1387316" cy="276999"/>
            </a:xfrm>
            <a:prstGeom prst="rect">
              <a:avLst/>
            </a:prstGeom>
            <a:solidFill>
              <a:schemeClr val="tx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szamárköhögés</a:t>
              </a:r>
              <a:endParaRPr kumimoji="0" lang="en-US"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24" name="TextBox 23">
              <a:extLst>
                <a:ext uri="{FF2B5EF4-FFF2-40B4-BE49-F238E27FC236}">
                  <a16:creationId xmlns:a16="http://schemas.microsoft.com/office/drawing/2014/main" id="{C0CB5B8F-7E02-43FD-BAD2-D3889431AA36}"/>
                </a:ext>
              </a:extLst>
            </p:cNvPr>
            <p:cNvSpPr txBox="1"/>
            <p:nvPr/>
          </p:nvSpPr>
          <p:spPr>
            <a:xfrm>
              <a:off x="3726719" y="3370179"/>
              <a:ext cx="1387316" cy="276999"/>
            </a:xfrm>
            <a:prstGeom prst="rect">
              <a:avLst/>
            </a:prstGeom>
            <a:solidFill>
              <a:schemeClr val="tx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tuberkulózis</a:t>
              </a:r>
              <a:endParaRPr kumimoji="0" lang="en-US"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25" name="TextBox 24">
              <a:extLst>
                <a:ext uri="{FF2B5EF4-FFF2-40B4-BE49-F238E27FC236}">
                  <a16:creationId xmlns:a16="http://schemas.microsoft.com/office/drawing/2014/main" id="{09A58134-2595-4BEB-81B4-B718D21EB0FC}"/>
                </a:ext>
              </a:extLst>
            </p:cNvPr>
            <p:cNvSpPr txBox="1"/>
            <p:nvPr/>
          </p:nvSpPr>
          <p:spPr>
            <a:xfrm>
              <a:off x="6300786" y="3353224"/>
              <a:ext cx="1387316" cy="461665"/>
            </a:xfrm>
            <a:prstGeom prst="rect">
              <a:avLst/>
            </a:prstGeom>
            <a:solidFill>
              <a:schemeClr val="tx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rPr>
                <a:t>Pneumococcus</a:t>
              </a:r>
              <a:endParaRPr kumimoji="0" lang="hu-HU"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26" name="TextBox 25">
              <a:extLst>
                <a:ext uri="{FF2B5EF4-FFF2-40B4-BE49-F238E27FC236}">
                  <a16:creationId xmlns:a16="http://schemas.microsoft.com/office/drawing/2014/main" id="{61472920-5BAE-40F9-80CC-14E1D882545E}"/>
                </a:ext>
              </a:extLst>
            </p:cNvPr>
            <p:cNvSpPr txBox="1"/>
            <p:nvPr/>
          </p:nvSpPr>
          <p:spPr>
            <a:xfrm>
              <a:off x="7543800" y="3380981"/>
              <a:ext cx="1242277" cy="276999"/>
            </a:xfrm>
            <a:prstGeom prst="rect">
              <a:avLst/>
            </a:prstGeom>
            <a:solidFill>
              <a:schemeClr val="tx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hastífusz</a:t>
              </a:r>
              <a:endParaRPr kumimoji="0" lang="en-US"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27" name="TextBox 26">
              <a:extLst>
                <a:ext uri="{FF2B5EF4-FFF2-40B4-BE49-F238E27FC236}">
                  <a16:creationId xmlns:a16="http://schemas.microsoft.com/office/drawing/2014/main" id="{7B1B0258-D325-4015-80EC-F1A3D19B4174}"/>
                </a:ext>
              </a:extLst>
            </p:cNvPr>
            <p:cNvSpPr txBox="1"/>
            <p:nvPr/>
          </p:nvSpPr>
          <p:spPr>
            <a:xfrm>
              <a:off x="2413121" y="4668456"/>
              <a:ext cx="1138174" cy="276999"/>
            </a:xfrm>
            <a:prstGeom prst="rect">
              <a:avLst/>
            </a:prstGeom>
            <a:solidFill>
              <a:schemeClr val="tx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hepatitisz E</a:t>
              </a:r>
              <a:endParaRPr kumimoji="0" lang="en-US"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29" name="TextBox 28">
              <a:extLst>
                <a:ext uri="{FF2B5EF4-FFF2-40B4-BE49-F238E27FC236}">
                  <a16:creationId xmlns:a16="http://schemas.microsoft.com/office/drawing/2014/main" id="{97155374-1DF5-4630-AF08-28640D09E9DF}"/>
                </a:ext>
              </a:extLst>
            </p:cNvPr>
            <p:cNvSpPr txBox="1"/>
            <p:nvPr/>
          </p:nvSpPr>
          <p:spPr>
            <a:xfrm>
              <a:off x="6170173" y="4649308"/>
              <a:ext cx="1491576" cy="461665"/>
            </a:xfrm>
            <a:prstGeom prst="rect">
              <a:avLst/>
            </a:prstGeom>
            <a:solidFill>
              <a:schemeClr val="tx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rPr>
                <a:t>Haemophilus</a:t>
              </a:r>
              <a:r>
                <a:rPr kumimoji="0" lang="hu-HU"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 </a:t>
              </a:r>
              <a:r>
                <a:rPr kumimoji="0" lang="hu-HU" sz="1200" b="0" i="0" u="none" strike="noStrike" kern="120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rPr>
                <a:t>influenzae</a:t>
              </a:r>
              <a:r>
                <a:rPr kumimoji="0" lang="hu-HU"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 B</a:t>
              </a:r>
              <a:endParaRPr kumimoji="0" lang="en-US"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30" name="TextBox 29">
              <a:extLst>
                <a:ext uri="{FF2B5EF4-FFF2-40B4-BE49-F238E27FC236}">
                  <a16:creationId xmlns:a16="http://schemas.microsoft.com/office/drawing/2014/main" id="{95658DA7-8F33-4440-869A-83F030E86F7F}"/>
                </a:ext>
              </a:extLst>
            </p:cNvPr>
            <p:cNvSpPr txBox="1"/>
            <p:nvPr/>
          </p:nvSpPr>
          <p:spPr>
            <a:xfrm>
              <a:off x="7442058" y="6186993"/>
              <a:ext cx="1491576" cy="461665"/>
            </a:xfrm>
            <a:prstGeom prst="rect">
              <a:avLst/>
            </a:prstGeom>
            <a:solidFill>
              <a:schemeClr val="tx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japán </a:t>
              </a:r>
              <a:r>
                <a:rPr kumimoji="0" lang="hu-HU" sz="1200" b="0" i="0" u="none" strike="noStrike" kern="120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rPr>
                <a:t>enkefalitisz</a:t>
              </a:r>
              <a:endParaRPr kumimoji="0" lang="hu-HU"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31" name="TextBox 30">
              <a:extLst>
                <a:ext uri="{FF2B5EF4-FFF2-40B4-BE49-F238E27FC236}">
                  <a16:creationId xmlns:a16="http://schemas.microsoft.com/office/drawing/2014/main" id="{428F1CFC-CE1E-4557-96E4-9EE76B4014CA}"/>
                </a:ext>
              </a:extLst>
            </p:cNvPr>
            <p:cNvSpPr txBox="1"/>
            <p:nvPr/>
          </p:nvSpPr>
          <p:spPr>
            <a:xfrm>
              <a:off x="3622459" y="6149112"/>
              <a:ext cx="1491576" cy="461665"/>
            </a:xfrm>
            <a:prstGeom prst="rect">
              <a:avLst/>
            </a:prstGeom>
            <a:solidFill>
              <a:schemeClr val="tx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humán </a:t>
              </a:r>
              <a:r>
                <a:rPr kumimoji="0" lang="hu-HU" sz="1200" b="0" i="0" u="none" strike="noStrike" kern="120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rPr>
                <a:t>papillómavírus</a:t>
              </a:r>
              <a:endParaRPr kumimoji="0" lang="en-US"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32" name="TextBox 31">
              <a:extLst>
                <a:ext uri="{FF2B5EF4-FFF2-40B4-BE49-F238E27FC236}">
                  <a16:creationId xmlns:a16="http://schemas.microsoft.com/office/drawing/2014/main" id="{F12E0134-6B58-4322-83A1-0C08FF3DE7F0}"/>
                </a:ext>
              </a:extLst>
            </p:cNvPr>
            <p:cNvSpPr txBox="1"/>
            <p:nvPr/>
          </p:nvSpPr>
          <p:spPr>
            <a:xfrm>
              <a:off x="3597063" y="4631430"/>
              <a:ext cx="1491576" cy="461665"/>
            </a:xfrm>
            <a:prstGeom prst="rect">
              <a:avLst/>
            </a:prstGeom>
            <a:solidFill>
              <a:schemeClr val="tx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járványos gyermekbénulás</a:t>
              </a:r>
              <a:endParaRPr kumimoji="0" lang="en-US"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33" name="TextBox 32">
              <a:extLst>
                <a:ext uri="{FF2B5EF4-FFF2-40B4-BE49-F238E27FC236}">
                  <a16:creationId xmlns:a16="http://schemas.microsoft.com/office/drawing/2014/main" id="{5ABDAB9C-A3D7-4BFA-882B-6349211D0848}"/>
                </a:ext>
              </a:extLst>
            </p:cNvPr>
            <p:cNvSpPr txBox="1"/>
            <p:nvPr/>
          </p:nvSpPr>
          <p:spPr>
            <a:xfrm>
              <a:off x="6515324" y="6186993"/>
              <a:ext cx="966837" cy="276999"/>
            </a:xfrm>
            <a:prstGeom prst="rect">
              <a:avLst/>
            </a:prstGeom>
            <a:solidFill>
              <a:schemeClr val="tx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sárgaláz</a:t>
              </a:r>
              <a:endParaRPr kumimoji="0" lang="en-US"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34" name="TextBox 33">
              <a:extLst>
                <a:ext uri="{FF2B5EF4-FFF2-40B4-BE49-F238E27FC236}">
                  <a16:creationId xmlns:a16="http://schemas.microsoft.com/office/drawing/2014/main" id="{3B037E55-50EE-4C0E-AAE5-27736A1E8782}"/>
                </a:ext>
              </a:extLst>
            </p:cNvPr>
            <p:cNvSpPr txBox="1"/>
            <p:nvPr/>
          </p:nvSpPr>
          <p:spPr>
            <a:xfrm>
              <a:off x="7787195" y="4714940"/>
              <a:ext cx="1146439" cy="276999"/>
            </a:xfrm>
            <a:prstGeom prst="rect">
              <a:avLst/>
            </a:prstGeom>
            <a:solidFill>
              <a:schemeClr val="tx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veszettség</a:t>
              </a:r>
              <a:endParaRPr kumimoji="0" lang="en-US"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35" name="TextBox 34">
              <a:extLst>
                <a:ext uri="{FF2B5EF4-FFF2-40B4-BE49-F238E27FC236}">
                  <a16:creationId xmlns:a16="http://schemas.microsoft.com/office/drawing/2014/main" id="{ED942F96-F8D0-4DC0-819C-451C02F38BF7}"/>
                </a:ext>
              </a:extLst>
            </p:cNvPr>
            <p:cNvSpPr txBox="1"/>
            <p:nvPr/>
          </p:nvSpPr>
          <p:spPr>
            <a:xfrm>
              <a:off x="2369562" y="6172200"/>
              <a:ext cx="1204617" cy="646331"/>
            </a:xfrm>
            <a:prstGeom prst="rect">
              <a:avLst/>
            </a:prstGeom>
            <a:solidFill>
              <a:schemeClr val="tx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bárányhimlő</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u-HU"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36" name="TextBox 35">
              <a:extLst>
                <a:ext uri="{FF2B5EF4-FFF2-40B4-BE49-F238E27FC236}">
                  <a16:creationId xmlns:a16="http://schemas.microsoft.com/office/drawing/2014/main" id="{F2DEB5C3-D2D1-4523-8136-B3DA024434FE}"/>
                </a:ext>
              </a:extLst>
            </p:cNvPr>
            <p:cNvSpPr txBox="1"/>
            <p:nvPr/>
          </p:nvSpPr>
          <p:spPr>
            <a:xfrm>
              <a:off x="5177866" y="6186991"/>
              <a:ext cx="994852" cy="461665"/>
            </a:xfrm>
            <a:prstGeom prst="rect">
              <a:avLst/>
            </a:prstGeom>
            <a:solidFill>
              <a:schemeClr val="tx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rPr>
                <a:t>rotavírus</a:t>
              </a:r>
              <a:endParaRPr kumimoji="0" lang="hu-HU"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28" name="TextBox 27">
              <a:extLst>
                <a:ext uri="{FF2B5EF4-FFF2-40B4-BE49-F238E27FC236}">
                  <a16:creationId xmlns:a16="http://schemas.microsoft.com/office/drawing/2014/main" id="{0412F0D7-58CD-4D60-BD34-388B2E4699DF}"/>
                </a:ext>
              </a:extLst>
            </p:cNvPr>
            <p:cNvSpPr txBox="1"/>
            <p:nvPr/>
          </p:nvSpPr>
          <p:spPr>
            <a:xfrm>
              <a:off x="4916321" y="4649309"/>
              <a:ext cx="1491576" cy="461665"/>
            </a:xfrm>
            <a:prstGeom prst="rect">
              <a:avLst/>
            </a:prstGeom>
            <a:solidFill>
              <a:schemeClr val="tx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kullancs </a:t>
              </a:r>
              <a:r>
                <a:rPr kumimoji="0" lang="hu-HU" sz="1200" b="0" i="0" u="none" strike="noStrike" kern="120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rPr>
                <a:t>enkefalitisz</a:t>
              </a:r>
              <a:endParaRPr kumimoji="0" lang="hu-HU"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grpSp>
      <p:sp>
        <p:nvSpPr>
          <p:cNvPr id="42" name="TextBox 41">
            <a:extLst>
              <a:ext uri="{FF2B5EF4-FFF2-40B4-BE49-F238E27FC236}">
                <a16:creationId xmlns:a16="http://schemas.microsoft.com/office/drawing/2014/main" id="{971F16A4-01EB-40E6-AEFE-E8411871D5C8}"/>
              </a:ext>
            </a:extLst>
          </p:cNvPr>
          <p:cNvSpPr txBox="1"/>
          <p:nvPr/>
        </p:nvSpPr>
        <p:spPr>
          <a:xfrm>
            <a:off x="7378273" y="6520034"/>
            <a:ext cx="1958947"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Forrás: WHO, 2013</a:t>
            </a:r>
            <a:endParaRPr kumimoji="0" lang="en-US" sz="1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p:txBody>
      </p:sp>
      <p:sp>
        <p:nvSpPr>
          <p:cNvPr id="37" name="TextBox 1"/>
          <p:cNvSpPr txBox="1"/>
          <p:nvPr/>
        </p:nvSpPr>
        <p:spPr>
          <a:xfrm>
            <a:off x="7252554" y="3751284"/>
            <a:ext cx="1854226" cy="830997"/>
          </a:xfrm>
          <a:prstGeom prst="rect">
            <a:avLst/>
          </a:prstGeom>
          <a:noFill/>
        </p:spPr>
        <p:txBody>
          <a:bodyPr wrap="none" rtlCol="0">
            <a:spAutoFit/>
          </a:bodyPr>
          <a:lstStyle/>
          <a:p>
            <a:pPr algn="ctr"/>
            <a:r>
              <a:rPr lang="hu-HU" sz="2400" b="1" dirty="0" smtClean="0">
                <a:solidFill>
                  <a:srgbClr val="C00000"/>
                </a:solidFill>
                <a:latin typeface="Times New Roman" panose="02020603050405020304" pitchFamily="18" charset="0"/>
                <a:cs typeface="Times New Roman" panose="02020603050405020304" pitchFamily="18" charset="0"/>
              </a:rPr>
              <a:t>Védőoltás </a:t>
            </a:r>
          </a:p>
          <a:p>
            <a:pPr algn="ctr"/>
            <a:r>
              <a:rPr lang="hu-HU" sz="2400" b="1" dirty="0" smtClean="0">
                <a:solidFill>
                  <a:srgbClr val="C00000"/>
                </a:solidFill>
                <a:latin typeface="Times New Roman" panose="02020603050405020304" pitchFamily="18" charset="0"/>
                <a:cs typeface="Times New Roman" panose="02020603050405020304" pitchFamily="18" charset="0"/>
              </a:rPr>
              <a:t>gyerekeknek</a:t>
            </a:r>
            <a:endParaRPr lang="hu-HU" sz="2400" b="1" dirty="0" smtClean="0">
              <a:solidFill>
                <a:srgbClr val="C00000"/>
              </a:solidFill>
              <a:latin typeface="Times New Roman" panose="02020603050405020304" pitchFamily="18" charset="0"/>
              <a:cs typeface="Times New Roman" panose="02020603050405020304" pitchFamily="18" charset="0"/>
            </a:endParaRPr>
          </a:p>
        </p:txBody>
      </p:sp>
      <p:sp>
        <p:nvSpPr>
          <p:cNvPr id="3" name="Szövegdoboz 2"/>
          <p:cNvSpPr txBox="1"/>
          <p:nvPr/>
        </p:nvSpPr>
        <p:spPr>
          <a:xfrm>
            <a:off x="-65480" y="2150137"/>
            <a:ext cx="1538396" cy="923330"/>
          </a:xfrm>
          <a:prstGeom prst="rect">
            <a:avLst/>
          </a:prstGeom>
          <a:noFill/>
          <a:ln w="38100">
            <a:noFill/>
          </a:ln>
        </p:spPr>
        <p:txBody>
          <a:bodyPr wrap="square" rtlCol="0">
            <a:spAutoFit/>
          </a:bodyPr>
          <a:lstStyle/>
          <a:p>
            <a:pPr algn="ctr"/>
            <a:r>
              <a:rPr lang="hu-HU" b="1" dirty="0" smtClean="0">
                <a:solidFill>
                  <a:schemeClr val="bg1"/>
                </a:solidFill>
                <a:latin typeface="Times New Roman" panose="02020603050405020304" pitchFamily="18" charset="0"/>
                <a:cs typeface="Times New Roman" panose="02020603050405020304" pitchFamily="18" charset="0"/>
              </a:rPr>
              <a:t>11 kötelező,</a:t>
            </a:r>
          </a:p>
          <a:p>
            <a:pPr algn="ctr"/>
            <a:r>
              <a:rPr lang="hu-HU" b="1" dirty="0" smtClean="0">
                <a:solidFill>
                  <a:schemeClr val="bg1"/>
                </a:solidFill>
                <a:latin typeface="Times New Roman" panose="02020603050405020304" pitchFamily="18" charset="0"/>
                <a:cs typeface="Times New Roman" panose="02020603050405020304" pitchFamily="18" charset="0"/>
              </a:rPr>
              <a:t>gyermekkori</a:t>
            </a:r>
          </a:p>
          <a:p>
            <a:pPr algn="ctr"/>
            <a:r>
              <a:rPr lang="hu-HU" b="1" dirty="0" smtClean="0">
                <a:solidFill>
                  <a:schemeClr val="bg1"/>
                </a:solidFill>
                <a:latin typeface="Times New Roman" panose="02020603050405020304" pitchFamily="18" charset="0"/>
                <a:cs typeface="Times New Roman" panose="02020603050405020304" pitchFamily="18" charset="0"/>
              </a:rPr>
              <a:t>védőoltás</a:t>
            </a:r>
          </a:p>
        </p:txBody>
      </p:sp>
      <p:sp>
        <p:nvSpPr>
          <p:cNvPr id="4" name="Ellipszis 3"/>
          <p:cNvSpPr/>
          <p:nvPr/>
        </p:nvSpPr>
        <p:spPr>
          <a:xfrm>
            <a:off x="2838056" y="834534"/>
            <a:ext cx="851169" cy="958236"/>
          </a:xfrm>
          <a:prstGeom prst="ellipse">
            <a:avLst/>
          </a:prstGeom>
          <a:noFill/>
          <a:ln w="3810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hu-HU"/>
          </a:p>
        </p:txBody>
      </p:sp>
      <p:sp>
        <p:nvSpPr>
          <p:cNvPr id="43" name="Ellipszis 42"/>
          <p:cNvSpPr/>
          <p:nvPr/>
        </p:nvSpPr>
        <p:spPr>
          <a:xfrm>
            <a:off x="3955604" y="834534"/>
            <a:ext cx="851169" cy="958236"/>
          </a:xfrm>
          <a:prstGeom prst="ellipse">
            <a:avLst/>
          </a:prstGeom>
          <a:noFill/>
          <a:ln w="3810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hu-HU"/>
          </a:p>
        </p:txBody>
      </p:sp>
      <p:sp>
        <p:nvSpPr>
          <p:cNvPr id="44" name="Ellipszis 43"/>
          <p:cNvSpPr/>
          <p:nvPr/>
        </p:nvSpPr>
        <p:spPr>
          <a:xfrm>
            <a:off x="2838056" y="1855297"/>
            <a:ext cx="851169" cy="958236"/>
          </a:xfrm>
          <a:prstGeom prst="ellipse">
            <a:avLst/>
          </a:prstGeom>
          <a:noFill/>
          <a:ln w="3810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hu-HU"/>
          </a:p>
        </p:txBody>
      </p:sp>
      <p:sp>
        <p:nvSpPr>
          <p:cNvPr id="45" name="Ellipszis 44"/>
          <p:cNvSpPr/>
          <p:nvPr/>
        </p:nvSpPr>
        <p:spPr>
          <a:xfrm>
            <a:off x="3955656" y="1825134"/>
            <a:ext cx="851169" cy="958236"/>
          </a:xfrm>
          <a:prstGeom prst="ellipse">
            <a:avLst/>
          </a:prstGeom>
          <a:noFill/>
          <a:ln w="3810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hu-HU"/>
          </a:p>
        </p:txBody>
      </p:sp>
      <p:sp>
        <p:nvSpPr>
          <p:cNvPr id="46" name="Ellipszis 45"/>
          <p:cNvSpPr/>
          <p:nvPr/>
        </p:nvSpPr>
        <p:spPr>
          <a:xfrm>
            <a:off x="2838056" y="2879234"/>
            <a:ext cx="851169" cy="958236"/>
          </a:xfrm>
          <a:prstGeom prst="ellipse">
            <a:avLst/>
          </a:prstGeom>
          <a:noFill/>
          <a:ln w="3810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hu-HU"/>
          </a:p>
        </p:txBody>
      </p:sp>
      <p:sp>
        <p:nvSpPr>
          <p:cNvPr id="48" name="Ellipszis 47"/>
          <p:cNvSpPr/>
          <p:nvPr/>
        </p:nvSpPr>
        <p:spPr>
          <a:xfrm>
            <a:off x="3955656" y="2866534"/>
            <a:ext cx="851169" cy="958236"/>
          </a:xfrm>
          <a:prstGeom prst="ellipse">
            <a:avLst/>
          </a:prstGeom>
          <a:noFill/>
          <a:ln w="3810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hu-HU"/>
          </a:p>
        </p:txBody>
      </p:sp>
      <p:sp>
        <p:nvSpPr>
          <p:cNvPr id="49" name="Ellipszis 48"/>
          <p:cNvSpPr/>
          <p:nvPr/>
        </p:nvSpPr>
        <p:spPr>
          <a:xfrm>
            <a:off x="1745856" y="2841134"/>
            <a:ext cx="851169" cy="958236"/>
          </a:xfrm>
          <a:prstGeom prst="ellipse">
            <a:avLst/>
          </a:prstGeom>
          <a:noFill/>
          <a:ln w="3810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hu-HU"/>
          </a:p>
        </p:txBody>
      </p:sp>
      <p:sp>
        <p:nvSpPr>
          <p:cNvPr id="50" name="Ellipszis 49"/>
          <p:cNvSpPr/>
          <p:nvPr/>
        </p:nvSpPr>
        <p:spPr>
          <a:xfrm>
            <a:off x="2876156" y="3895234"/>
            <a:ext cx="851169" cy="958236"/>
          </a:xfrm>
          <a:prstGeom prst="ellipse">
            <a:avLst/>
          </a:prstGeom>
          <a:noFill/>
          <a:ln w="3810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hu-HU"/>
          </a:p>
        </p:txBody>
      </p:sp>
      <p:sp>
        <p:nvSpPr>
          <p:cNvPr id="51" name="Ellipszis 50"/>
          <p:cNvSpPr/>
          <p:nvPr/>
        </p:nvSpPr>
        <p:spPr>
          <a:xfrm>
            <a:off x="4997056" y="3895234"/>
            <a:ext cx="851169" cy="958236"/>
          </a:xfrm>
          <a:prstGeom prst="ellipse">
            <a:avLst/>
          </a:prstGeom>
          <a:noFill/>
          <a:ln w="3810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hu-HU"/>
          </a:p>
        </p:txBody>
      </p:sp>
      <p:sp>
        <p:nvSpPr>
          <p:cNvPr id="52" name="Ellipszis 51"/>
          <p:cNvSpPr/>
          <p:nvPr/>
        </p:nvSpPr>
        <p:spPr>
          <a:xfrm>
            <a:off x="1733156" y="5012834"/>
            <a:ext cx="851169" cy="958236"/>
          </a:xfrm>
          <a:prstGeom prst="ellipse">
            <a:avLst/>
          </a:prstGeom>
          <a:noFill/>
          <a:ln w="3810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hu-HU"/>
          </a:p>
        </p:txBody>
      </p:sp>
      <p:sp>
        <p:nvSpPr>
          <p:cNvPr id="53" name="Ellipszis 52"/>
          <p:cNvSpPr/>
          <p:nvPr/>
        </p:nvSpPr>
        <p:spPr>
          <a:xfrm>
            <a:off x="5046310" y="1834415"/>
            <a:ext cx="851169" cy="958236"/>
          </a:xfrm>
          <a:prstGeom prst="ellipse">
            <a:avLst/>
          </a:prstGeom>
          <a:noFill/>
          <a:ln w="3810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hu-HU"/>
          </a:p>
        </p:txBody>
      </p:sp>
      <p:grpSp>
        <p:nvGrpSpPr>
          <p:cNvPr id="5" name="Csoportba foglalás 4"/>
          <p:cNvGrpSpPr/>
          <p:nvPr/>
        </p:nvGrpSpPr>
        <p:grpSpPr>
          <a:xfrm>
            <a:off x="7461685" y="1845650"/>
            <a:ext cx="1538396" cy="1622806"/>
            <a:chOff x="92137" y="2939168"/>
            <a:chExt cx="1538396" cy="1622806"/>
          </a:xfrm>
        </p:grpSpPr>
        <p:pic>
          <p:nvPicPr>
            <p:cNvPr id="54" name="Picture 2" descr="Illustration of a SARS-CoV-2 vir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5846" y="2939168"/>
              <a:ext cx="1250977" cy="1188428"/>
            </a:xfrm>
            <a:prstGeom prst="rect">
              <a:avLst/>
            </a:prstGeom>
            <a:noFill/>
            <a:extLst>
              <a:ext uri="{909E8E84-426E-40DD-AFC4-6F175D3DCCD1}">
                <a14:hiddenFill xmlns:a14="http://schemas.microsoft.com/office/drawing/2010/main">
                  <a:solidFill>
                    <a:srgbClr val="FFFFFF"/>
                  </a:solidFill>
                </a14:hiddenFill>
              </a:ext>
            </a:extLst>
          </p:spPr>
        </p:pic>
        <p:sp>
          <p:nvSpPr>
            <p:cNvPr id="55" name="Szövegdoboz 54"/>
            <p:cNvSpPr txBox="1"/>
            <p:nvPr/>
          </p:nvSpPr>
          <p:spPr>
            <a:xfrm>
              <a:off x="92137" y="4192642"/>
              <a:ext cx="1538396" cy="369332"/>
            </a:xfrm>
            <a:prstGeom prst="rect">
              <a:avLst/>
            </a:prstGeom>
            <a:noFill/>
            <a:ln w="38100">
              <a:noFill/>
            </a:ln>
          </p:spPr>
          <p:txBody>
            <a:bodyPr wrap="square" rtlCol="0">
              <a:spAutoFit/>
            </a:bodyPr>
            <a:lstStyle/>
            <a:p>
              <a:pPr algn="ctr"/>
              <a:r>
                <a:rPr lang="hu-HU" b="1" dirty="0" smtClean="0">
                  <a:solidFill>
                    <a:srgbClr val="C00000"/>
                  </a:solidFill>
                  <a:latin typeface="Times New Roman" panose="02020603050405020304" pitchFamily="18" charset="0"/>
                  <a:cs typeface="Times New Roman" panose="02020603050405020304" pitchFamily="18" charset="0"/>
                </a:rPr>
                <a:t>SARS-CoV-2</a:t>
              </a:r>
            </a:p>
          </p:txBody>
        </p:sp>
      </p:grpSp>
      <p:sp>
        <p:nvSpPr>
          <p:cNvPr id="38" name="Szövegdoboz 37"/>
          <p:cNvSpPr txBox="1"/>
          <p:nvPr/>
        </p:nvSpPr>
        <p:spPr>
          <a:xfrm>
            <a:off x="-25982" y="105851"/>
            <a:ext cx="9906581" cy="492443"/>
          </a:xfrm>
          <a:prstGeom prst="rect">
            <a:avLst/>
          </a:prstGeom>
          <a:noFill/>
        </p:spPr>
        <p:txBody>
          <a:bodyPr wrap="square" rtlCol="0">
            <a:spAutoFit/>
          </a:bodyPr>
          <a:lstStyle/>
          <a:p>
            <a:r>
              <a:rPr lang="hu-HU" sz="2500" b="1" dirty="0"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Az elérhető vakcinák emberek millióinak életét mentik meg évente!</a:t>
            </a:r>
            <a:endParaRPr lang="hu-HU" sz="25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70938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wheel(1)">
                                      <p:cBhvr>
                                        <p:cTn id="10" dur="2000"/>
                                        <p:tgtEl>
                                          <p:spTgt spid="43"/>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44"/>
                                        </p:tgtEl>
                                        <p:attrNameLst>
                                          <p:attrName>style.visibility</p:attrName>
                                        </p:attrNameLst>
                                      </p:cBhvr>
                                      <p:to>
                                        <p:strVal val="visible"/>
                                      </p:to>
                                    </p:set>
                                    <p:animEffect transition="in" filter="wheel(1)">
                                      <p:cBhvr>
                                        <p:cTn id="13" dur="2000"/>
                                        <p:tgtEl>
                                          <p:spTgt spid="44"/>
                                        </p:tgtEl>
                                      </p:cBhvr>
                                    </p:animEffect>
                                  </p:childTnLst>
                                </p:cTn>
                              </p:par>
                              <p:par>
                                <p:cTn id="14" presetID="21" presetClass="entr" presetSubtype="1" fill="hold" grpId="0" nodeType="withEffect">
                                  <p:stCondLst>
                                    <p:cond delay="0"/>
                                  </p:stCondLst>
                                  <p:childTnLst>
                                    <p:set>
                                      <p:cBhvr>
                                        <p:cTn id="15" dur="1" fill="hold">
                                          <p:stCondLst>
                                            <p:cond delay="0"/>
                                          </p:stCondLst>
                                        </p:cTn>
                                        <p:tgtEl>
                                          <p:spTgt spid="45"/>
                                        </p:tgtEl>
                                        <p:attrNameLst>
                                          <p:attrName>style.visibility</p:attrName>
                                        </p:attrNameLst>
                                      </p:cBhvr>
                                      <p:to>
                                        <p:strVal val="visible"/>
                                      </p:to>
                                    </p:set>
                                    <p:animEffect transition="in" filter="wheel(1)">
                                      <p:cBhvr>
                                        <p:cTn id="16" dur="2000"/>
                                        <p:tgtEl>
                                          <p:spTgt spid="45"/>
                                        </p:tgtEl>
                                      </p:cBhvr>
                                    </p:animEffect>
                                  </p:childTnLst>
                                </p:cTn>
                              </p:par>
                              <p:par>
                                <p:cTn id="17" presetID="21" presetClass="entr" presetSubtype="1" fill="hold" grpId="0" nodeType="withEffect">
                                  <p:stCondLst>
                                    <p:cond delay="0"/>
                                  </p:stCondLst>
                                  <p:childTnLst>
                                    <p:set>
                                      <p:cBhvr>
                                        <p:cTn id="18" dur="1" fill="hold">
                                          <p:stCondLst>
                                            <p:cond delay="0"/>
                                          </p:stCondLst>
                                        </p:cTn>
                                        <p:tgtEl>
                                          <p:spTgt spid="46"/>
                                        </p:tgtEl>
                                        <p:attrNameLst>
                                          <p:attrName>style.visibility</p:attrName>
                                        </p:attrNameLst>
                                      </p:cBhvr>
                                      <p:to>
                                        <p:strVal val="visible"/>
                                      </p:to>
                                    </p:set>
                                    <p:animEffect transition="in" filter="wheel(1)">
                                      <p:cBhvr>
                                        <p:cTn id="19" dur="2000"/>
                                        <p:tgtEl>
                                          <p:spTgt spid="46"/>
                                        </p:tgtEl>
                                      </p:cBhvr>
                                    </p:animEffect>
                                  </p:childTnLst>
                                </p:cTn>
                              </p:par>
                              <p:par>
                                <p:cTn id="20" presetID="21" presetClass="entr" presetSubtype="1" fill="hold" grpId="0" nodeType="withEffect">
                                  <p:stCondLst>
                                    <p:cond delay="0"/>
                                  </p:stCondLst>
                                  <p:childTnLst>
                                    <p:set>
                                      <p:cBhvr>
                                        <p:cTn id="21" dur="1" fill="hold">
                                          <p:stCondLst>
                                            <p:cond delay="0"/>
                                          </p:stCondLst>
                                        </p:cTn>
                                        <p:tgtEl>
                                          <p:spTgt spid="48"/>
                                        </p:tgtEl>
                                        <p:attrNameLst>
                                          <p:attrName>style.visibility</p:attrName>
                                        </p:attrNameLst>
                                      </p:cBhvr>
                                      <p:to>
                                        <p:strVal val="visible"/>
                                      </p:to>
                                    </p:set>
                                    <p:animEffect transition="in" filter="wheel(1)">
                                      <p:cBhvr>
                                        <p:cTn id="22" dur="2000"/>
                                        <p:tgtEl>
                                          <p:spTgt spid="48"/>
                                        </p:tgtEl>
                                      </p:cBhvr>
                                    </p:animEffect>
                                  </p:childTnLst>
                                </p:cTn>
                              </p:par>
                              <p:par>
                                <p:cTn id="23" presetID="21" presetClass="entr" presetSubtype="1" fill="hold" grpId="0" nodeType="withEffect">
                                  <p:stCondLst>
                                    <p:cond delay="0"/>
                                  </p:stCondLst>
                                  <p:childTnLst>
                                    <p:set>
                                      <p:cBhvr>
                                        <p:cTn id="24" dur="1" fill="hold">
                                          <p:stCondLst>
                                            <p:cond delay="0"/>
                                          </p:stCondLst>
                                        </p:cTn>
                                        <p:tgtEl>
                                          <p:spTgt spid="49"/>
                                        </p:tgtEl>
                                        <p:attrNameLst>
                                          <p:attrName>style.visibility</p:attrName>
                                        </p:attrNameLst>
                                      </p:cBhvr>
                                      <p:to>
                                        <p:strVal val="visible"/>
                                      </p:to>
                                    </p:set>
                                    <p:animEffect transition="in" filter="wheel(1)">
                                      <p:cBhvr>
                                        <p:cTn id="25" dur="2000"/>
                                        <p:tgtEl>
                                          <p:spTgt spid="49"/>
                                        </p:tgtEl>
                                      </p:cBhvr>
                                    </p:animEffect>
                                  </p:childTnLst>
                                </p:cTn>
                              </p:par>
                              <p:par>
                                <p:cTn id="26" presetID="21" presetClass="entr" presetSubtype="1" fill="hold" grpId="0" nodeType="withEffect">
                                  <p:stCondLst>
                                    <p:cond delay="0"/>
                                  </p:stCondLst>
                                  <p:childTnLst>
                                    <p:set>
                                      <p:cBhvr>
                                        <p:cTn id="27" dur="1" fill="hold">
                                          <p:stCondLst>
                                            <p:cond delay="0"/>
                                          </p:stCondLst>
                                        </p:cTn>
                                        <p:tgtEl>
                                          <p:spTgt spid="50"/>
                                        </p:tgtEl>
                                        <p:attrNameLst>
                                          <p:attrName>style.visibility</p:attrName>
                                        </p:attrNameLst>
                                      </p:cBhvr>
                                      <p:to>
                                        <p:strVal val="visible"/>
                                      </p:to>
                                    </p:set>
                                    <p:animEffect transition="in" filter="wheel(1)">
                                      <p:cBhvr>
                                        <p:cTn id="28" dur="2000"/>
                                        <p:tgtEl>
                                          <p:spTgt spid="50"/>
                                        </p:tgtEl>
                                      </p:cBhvr>
                                    </p:animEffect>
                                  </p:childTnLst>
                                </p:cTn>
                              </p:par>
                              <p:par>
                                <p:cTn id="29" presetID="21" presetClass="entr" presetSubtype="1" fill="hold" grpId="0" nodeType="withEffect">
                                  <p:stCondLst>
                                    <p:cond delay="0"/>
                                  </p:stCondLst>
                                  <p:childTnLst>
                                    <p:set>
                                      <p:cBhvr>
                                        <p:cTn id="30" dur="1" fill="hold">
                                          <p:stCondLst>
                                            <p:cond delay="0"/>
                                          </p:stCondLst>
                                        </p:cTn>
                                        <p:tgtEl>
                                          <p:spTgt spid="51"/>
                                        </p:tgtEl>
                                        <p:attrNameLst>
                                          <p:attrName>style.visibility</p:attrName>
                                        </p:attrNameLst>
                                      </p:cBhvr>
                                      <p:to>
                                        <p:strVal val="visible"/>
                                      </p:to>
                                    </p:set>
                                    <p:animEffect transition="in" filter="wheel(1)">
                                      <p:cBhvr>
                                        <p:cTn id="31" dur="2000"/>
                                        <p:tgtEl>
                                          <p:spTgt spid="51"/>
                                        </p:tgtEl>
                                      </p:cBhvr>
                                    </p:animEffect>
                                  </p:childTnLst>
                                </p:cTn>
                              </p:par>
                              <p:par>
                                <p:cTn id="32" presetID="21" presetClass="entr" presetSubtype="1" fill="hold" grpId="0" nodeType="withEffect">
                                  <p:stCondLst>
                                    <p:cond delay="0"/>
                                  </p:stCondLst>
                                  <p:childTnLst>
                                    <p:set>
                                      <p:cBhvr>
                                        <p:cTn id="33" dur="1" fill="hold">
                                          <p:stCondLst>
                                            <p:cond delay="0"/>
                                          </p:stCondLst>
                                        </p:cTn>
                                        <p:tgtEl>
                                          <p:spTgt spid="52"/>
                                        </p:tgtEl>
                                        <p:attrNameLst>
                                          <p:attrName>style.visibility</p:attrName>
                                        </p:attrNameLst>
                                      </p:cBhvr>
                                      <p:to>
                                        <p:strVal val="visible"/>
                                      </p:to>
                                    </p:set>
                                    <p:animEffect transition="in" filter="wheel(1)">
                                      <p:cBhvr>
                                        <p:cTn id="34" dur="2000"/>
                                        <p:tgtEl>
                                          <p:spTgt spid="52"/>
                                        </p:tgtEl>
                                      </p:cBhvr>
                                    </p:animEffect>
                                  </p:childTnLst>
                                </p:cTn>
                              </p:par>
                              <p:par>
                                <p:cTn id="35" presetID="21" presetClass="entr" presetSubtype="1" fill="hold" grpId="0" nodeType="withEffect">
                                  <p:stCondLst>
                                    <p:cond delay="0"/>
                                  </p:stCondLst>
                                  <p:childTnLst>
                                    <p:set>
                                      <p:cBhvr>
                                        <p:cTn id="36" dur="1" fill="hold">
                                          <p:stCondLst>
                                            <p:cond delay="0"/>
                                          </p:stCondLst>
                                        </p:cTn>
                                        <p:tgtEl>
                                          <p:spTgt spid="53"/>
                                        </p:tgtEl>
                                        <p:attrNameLst>
                                          <p:attrName>style.visibility</p:attrName>
                                        </p:attrNameLst>
                                      </p:cBhvr>
                                      <p:to>
                                        <p:strVal val="visible"/>
                                      </p:to>
                                    </p:set>
                                    <p:animEffect transition="in" filter="wheel(1)">
                                      <p:cBhvr>
                                        <p:cTn id="37" dur="2000"/>
                                        <p:tgtEl>
                                          <p:spTgt spid="53"/>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3"/>
                                        </p:tgtEl>
                                        <p:attrNameLst>
                                          <p:attrName>style.visibility</p:attrName>
                                        </p:attrNameLst>
                                      </p:cBhvr>
                                      <p:to>
                                        <p:strVal val="visible"/>
                                      </p:to>
                                    </p:set>
                                    <p:animEffect transition="in" filter="barn(inVertical)">
                                      <p:cBhvr>
                                        <p:cTn id="40" dur="500"/>
                                        <p:tgtEl>
                                          <p:spTgt spid="3"/>
                                        </p:tgtEl>
                                      </p:cBhvr>
                                    </p:animEffect>
                                  </p:childTnLst>
                                </p:cTn>
                              </p:par>
                            </p:childTnLst>
                          </p:cTn>
                        </p:par>
                      </p:childTnLst>
                    </p:cTn>
                  </p:par>
                  <p:par>
                    <p:cTn id="41" fill="hold">
                      <p:stCondLst>
                        <p:cond delay="indefinite"/>
                      </p:stCondLst>
                      <p:childTnLst>
                        <p:par>
                          <p:cTn id="42" fill="hold">
                            <p:stCondLst>
                              <p:cond delay="0"/>
                            </p:stCondLst>
                            <p:childTnLst>
                              <p:par>
                                <p:cTn id="43" presetID="6" presetClass="entr" presetSubtype="16" fill="hold" nodeType="clickEffect">
                                  <p:stCondLst>
                                    <p:cond delay="0"/>
                                  </p:stCondLst>
                                  <p:childTnLst>
                                    <p:set>
                                      <p:cBhvr>
                                        <p:cTn id="44" dur="1" fill="hold">
                                          <p:stCondLst>
                                            <p:cond delay="0"/>
                                          </p:stCondLst>
                                        </p:cTn>
                                        <p:tgtEl>
                                          <p:spTgt spid="5"/>
                                        </p:tgtEl>
                                        <p:attrNameLst>
                                          <p:attrName>style.visibility</p:attrName>
                                        </p:attrNameLst>
                                      </p:cBhvr>
                                      <p:to>
                                        <p:strVal val="visible"/>
                                      </p:to>
                                    </p:set>
                                    <p:animEffect transition="in" filter="circle(in)">
                                      <p:cBhvr>
                                        <p:cTn id="45" dur="2000"/>
                                        <p:tgtEl>
                                          <p:spTgt spid="5"/>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grpId="0" nodeType="clickEffect">
                                  <p:stCondLst>
                                    <p:cond delay="0"/>
                                  </p:stCondLst>
                                  <p:childTnLst>
                                    <p:set>
                                      <p:cBhvr>
                                        <p:cTn id="49" dur="1" fill="hold">
                                          <p:stCondLst>
                                            <p:cond delay="0"/>
                                          </p:stCondLst>
                                        </p:cTn>
                                        <p:tgtEl>
                                          <p:spTgt spid="37"/>
                                        </p:tgtEl>
                                        <p:attrNameLst>
                                          <p:attrName>style.visibility</p:attrName>
                                        </p:attrNameLst>
                                      </p:cBhvr>
                                      <p:to>
                                        <p:strVal val="visible"/>
                                      </p:to>
                                    </p:set>
                                    <p:animEffect transition="in" filter="wipe(up)">
                                      <p:cBhvr>
                                        <p:cTn id="50"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 grpId="0"/>
      <p:bldP spid="4" grpId="0" animBg="1"/>
      <p:bldP spid="43" grpId="0" animBg="1"/>
      <p:bldP spid="44" grpId="0" animBg="1"/>
      <p:bldP spid="45" grpId="0" animBg="1"/>
      <p:bldP spid="46" grpId="0" animBg="1"/>
      <p:bldP spid="48" grpId="0" animBg="1"/>
      <p:bldP spid="49" grpId="0" animBg="1"/>
      <p:bldP spid="50" grpId="0" animBg="1"/>
      <p:bldP spid="51" grpId="0" animBg="1"/>
      <p:bldP spid="52" grpId="0" animBg="1"/>
      <p:bldP spid="5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a:stretch>
            <a:fillRect/>
          </a:stretch>
        </p:blipFill>
        <p:spPr>
          <a:xfrm>
            <a:off x="5898912" y="4658350"/>
            <a:ext cx="2742672" cy="1542753"/>
          </a:xfrm>
          <a:prstGeom prst="rect">
            <a:avLst/>
          </a:prstGeom>
        </p:spPr>
      </p:pic>
      <p:sp>
        <p:nvSpPr>
          <p:cNvPr id="3" name="Szövegdoboz 2"/>
          <p:cNvSpPr txBox="1"/>
          <p:nvPr/>
        </p:nvSpPr>
        <p:spPr>
          <a:xfrm flipH="1">
            <a:off x="911368" y="406047"/>
            <a:ext cx="7644810" cy="584775"/>
          </a:xfrm>
          <a:prstGeom prst="rect">
            <a:avLst/>
          </a:prstGeom>
          <a:noFill/>
        </p:spPr>
        <p:txBody>
          <a:bodyPr wrap="square" rtlCol="0">
            <a:spAutoFit/>
          </a:bodyPr>
          <a:lstStyle/>
          <a:p>
            <a:r>
              <a:rPr lang="hu-HU" sz="3200" b="1" dirty="0" smtClean="0">
                <a:solidFill>
                  <a:srgbClr val="0070C0"/>
                </a:solidFill>
                <a:latin typeface="Times New Roman" panose="02020603050405020304" pitchFamily="18" charset="0"/>
                <a:cs typeface="Times New Roman" panose="02020603050405020304" pitchFamily="18" charset="0"/>
              </a:rPr>
              <a:t>Mikrobák a környezetünkben és bennünk</a:t>
            </a:r>
            <a:endParaRPr lang="hu-HU" sz="3200" b="1" dirty="0">
              <a:solidFill>
                <a:srgbClr val="0070C0"/>
              </a:solidFill>
              <a:latin typeface="Times New Roman" panose="02020603050405020304" pitchFamily="18" charset="0"/>
              <a:cs typeface="Times New Roman" panose="02020603050405020304" pitchFamily="18" charset="0"/>
            </a:endParaRPr>
          </a:p>
        </p:txBody>
      </p:sp>
      <p:sp>
        <p:nvSpPr>
          <p:cNvPr id="5" name="Téglalap 4"/>
          <p:cNvSpPr/>
          <p:nvPr/>
        </p:nvSpPr>
        <p:spPr>
          <a:xfrm>
            <a:off x="5465135" y="2413528"/>
            <a:ext cx="3091043" cy="954107"/>
          </a:xfrm>
          <a:prstGeom prst="rect">
            <a:avLst/>
          </a:prstGeom>
        </p:spPr>
        <p:txBody>
          <a:bodyPr wrap="square">
            <a:spAutoFit/>
          </a:bodyPr>
          <a:lstStyle/>
          <a:p>
            <a:r>
              <a:rPr lang="hu-HU" sz="2800" b="1" dirty="0">
                <a:latin typeface="Times New Roman" panose="02020603050405020304" pitchFamily="18" charset="0"/>
                <a:cs typeface="Times New Roman" panose="02020603050405020304" pitchFamily="18" charset="0"/>
              </a:rPr>
              <a:t>parányi </a:t>
            </a:r>
            <a:r>
              <a:rPr lang="hu-HU" sz="2800" b="1" dirty="0" smtClean="0">
                <a:latin typeface="Times New Roman" panose="02020603050405020304" pitchFamily="18" charset="0"/>
                <a:cs typeface="Times New Roman" panose="02020603050405020304" pitchFamily="18" charset="0"/>
              </a:rPr>
              <a:t>kis lények,</a:t>
            </a:r>
            <a:r>
              <a:rPr lang="hu-HU" sz="2800" b="1" dirty="0">
                <a:latin typeface="Times New Roman" panose="02020603050405020304" pitchFamily="18" charset="0"/>
                <a:cs typeface="Times New Roman" panose="02020603050405020304" pitchFamily="18" charset="0"/>
              </a:rPr>
              <a:t/>
            </a:r>
            <a:br>
              <a:rPr lang="hu-HU" sz="2800" b="1" dirty="0">
                <a:latin typeface="Times New Roman" panose="02020603050405020304" pitchFamily="18" charset="0"/>
                <a:cs typeface="Times New Roman" panose="02020603050405020304" pitchFamily="18" charset="0"/>
              </a:rPr>
            </a:br>
            <a:r>
              <a:rPr lang="hu-HU" sz="2800" b="1" dirty="0">
                <a:latin typeface="Times New Roman" panose="02020603050405020304" pitchFamily="18" charset="0"/>
                <a:cs typeface="Times New Roman" panose="02020603050405020304" pitchFamily="18" charset="0"/>
              </a:rPr>
              <a:t>de kb. mekkorák?</a:t>
            </a:r>
            <a:endParaRPr lang="hu-HU" sz="2800" dirty="0"/>
          </a:p>
        </p:txBody>
      </p:sp>
      <p:grpSp>
        <p:nvGrpSpPr>
          <p:cNvPr id="10" name="Csoportba foglalás 9"/>
          <p:cNvGrpSpPr/>
          <p:nvPr/>
        </p:nvGrpSpPr>
        <p:grpSpPr>
          <a:xfrm>
            <a:off x="1071524" y="1223540"/>
            <a:ext cx="4099566" cy="4314013"/>
            <a:chOff x="1071524" y="1223540"/>
            <a:chExt cx="4099566" cy="4314013"/>
          </a:xfrm>
        </p:grpSpPr>
        <p:pic>
          <p:nvPicPr>
            <p:cNvPr id="4" name="Kép 3"/>
            <p:cNvPicPr>
              <a:picLocks noChangeAspect="1"/>
            </p:cNvPicPr>
            <p:nvPr/>
          </p:nvPicPr>
          <p:blipFill>
            <a:blip r:embed="rId3"/>
            <a:stretch>
              <a:fillRect/>
            </a:stretch>
          </p:blipFill>
          <p:spPr>
            <a:xfrm>
              <a:off x="1071524" y="1223540"/>
              <a:ext cx="4099566" cy="4314013"/>
            </a:xfrm>
            <a:prstGeom prst="rect">
              <a:avLst/>
            </a:prstGeom>
          </p:spPr>
        </p:pic>
        <p:sp>
          <p:nvSpPr>
            <p:cNvPr id="6" name="Robbanás 2 5"/>
            <p:cNvSpPr/>
            <p:nvPr/>
          </p:nvSpPr>
          <p:spPr>
            <a:xfrm>
              <a:off x="1616148" y="4157330"/>
              <a:ext cx="202019" cy="265814"/>
            </a:xfrm>
            <a:prstGeom prst="irregularSeal2">
              <a:avLst/>
            </a:prstGeom>
            <a:solidFill>
              <a:schemeClr val="accent3">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hu-HU"/>
            </a:p>
          </p:txBody>
        </p:sp>
        <p:sp>
          <p:nvSpPr>
            <p:cNvPr id="7" name="16 ágú csillag 6"/>
            <p:cNvSpPr/>
            <p:nvPr/>
          </p:nvSpPr>
          <p:spPr>
            <a:xfrm>
              <a:off x="3253563" y="4774019"/>
              <a:ext cx="191386" cy="148855"/>
            </a:xfrm>
            <a:prstGeom prst="star16">
              <a:avLst/>
            </a:prstGeom>
            <a:solidFill>
              <a:schemeClr val="accent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hu-HU"/>
            </a:p>
          </p:txBody>
        </p:sp>
        <p:sp>
          <p:nvSpPr>
            <p:cNvPr id="8" name="Hatágú csillag 7"/>
            <p:cNvSpPr/>
            <p:nvPr/>
          </p:nvSpPr>
          <p:spPr>
            <a:xfrm>
              <a:off x="2594344" y="4051005"/>
              <a:ext cx="191386" cy="106325"/>
            </a:xfrm>
            <a:prstGeom prst="star6">
              <a:avLst/>
            </a:prstGeom>
            <a:solidFill>
              <a:schemeClr val="accent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hu-HU"/>
            </a:p>
          </p:txBody>
        </p:sp>
        <p:sp>
          <p:nvSpPr>
            <p:cNvPr id="9" name="Ellipszis 8"/>
            <p:cNvSpPr/>
            <p:nvPr/>
          </p:nvSpPr>
          <p:spPr>
            <a:xfrm>
              <a:off x="1717157" y="2913321"/>
              <a:ext cx="249866" cy="116958"/>
            </a:xfrm>
            <a:prstGeom prst="ellipse">
              <a:avLst/>
            </a:prstGeom>
            <a:solidFill>
              <a:schemeClr val="accent2">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hu-HU"/>
            </a:p>
          </p:txBody>
        </p:sp>
      </p:grpSp>
    </p:spTree>
    <p:extLst>
      <p:ext uri="{BB962C8B-B14F-4D97-AF65-F5344CB8AC3E}">
        <p14:creationId xmlns:p14="http://schemas.microsoft.com/office/powerpoint/2010/main" val="171991835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ép 3"/>
          <p:cNvPicPr>
            <a:picLocks noChangeAspect="1"/>
          </p:cNvPicPr>
          <p:nvPr/>
        </p:nvPicPr>
        <p:blipFill>
          <a:blip r:embed="rId2"/>
          <a:stretch>
            <a:fillRect/>
          </a:stretch>
        </p:blipFill>
        <p:spPr>
          <a:xfrm>
            <a:off x="3475510" y="1063023"/>
            <a:ext cx="4073606" cy="5409242"/>
          </a:xfrm>
          <a:prstGeom prst="rect">
            <a:avLst/>
          </a:prstGeom>
        </p:spPr>
      </p:pic>
      <p:sp>
        <p:nvSpPr>
          <p:cNvPr id="3" name="Szövegdoboz 2"/>
          <p:cNvSpPr txBox="1"/>
          <p:nvPr/>
        </p:nvSpPr>
        <p:spPr>
          <a:xfrm flipH="1">
            <a:off x="515265" y="2058288"/>
            <a:ext cx="2472483" cy="2677656"/>
          </a:xfrm>
          <a:prstGeom prst="rect">
            <a:avLst/>
          </a:prstGeom>
          <a:noFill/>
        </p:spPr>
        <p:txBody>
          <a:bodyPr wrap="square" rtlCol="0">
            <a:spAutoFit/>
          </a:bodyPr>
          <a:lstStyle/>
          <a:p>
            <a:r>
              <a:rPr lang="hu-HU" sz="2800" b="1" dirty="0" smtClean="0">
                <a:latin typeface="Times New Roman" panose="02020603050405020304" pitchFamily="18" charset="0"/>
                <a:cs typeface="Times New Roman" panose="02020603050405020304" pitchFamily="18" charset="0"/>
              </a:rPr>
              <a:t>Letölthető a </a:t>
            </a:r>
            <a:r>
              <a:rPr lang="hu-HU" sz="2800" dirty="0" smtClean="0">
                <a:latin typeface="Times New Roman" panose="02020603050405020304" pitchFamily="18" charset="0"/>
                <a:cs typeface="Times New Roman" panose="02020603050405020304" pitchFamily="18" charset="0"/>
              </a:rPr>
              <a:t>Magyar Immunológiai Társaság honlapjáról:</a:t>
            </a:r>
          </a:p>
          <a:p>
            <a:r>
              <a:rPr lang="hu-HU" sz="2800" b="1" dirty="0" smtClean="0">
                <a:latin typeface="Times New Roman" panose="02020603050405020304" pitchFamily="18" charset="0"/>
                <a:cs typeface="Times New Roman" panose="02020603050405020304" pitchFamily="18" charset="0"/>
              </a:rPr>
              <a:t>www.mit.hu</a:t>
            </a:r>
            <a:endParaRPr lang="hu-HU" sz="2800" b="1" dirty="0">
              <a:latin typeface="Times New Roman" panose="02020603050405020304" pitchFamily="18" charset="0"/>
              <a:cs typeface="Times New Roman" panose="02020603050405020304" pitchFamily="18" charset="0"/>
            </a:endParaRPr>
          </a:p>
        </p:txBody>
      </p:sp>
      <p:sp>
        <p:nvSpPr>
          <p:cNvPr id="6" name="Text Box 3"/>
          <p:cNvSpPr txBox="1">
            <a:spLocks noChangeArrowheads="1"/>
          </p:cNvSpPr>
          <p:nvPr/>
        </p:nvSpPr>
        <p:spPr bwMode="auto">
          <a:xfrm>
            <a:off x="2176602" y="251676"/>
            <a:ext cx="4819622" cy="5847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hu-HU" altLang="hu-HU" b="1" dirty="0" smtClean="0">
                <a:solidFill>
                  <a:srgbClr val="0072C6"/>
                </a:solidFill>
              </a:rPr>
              <a:t>I</a:t>
            </a:r>
            <a:r>
              <a:rPr lang="hu-HU" altLang="hu-HU" b="1" dirty="0" smtClean="0">
                <a:solidFill>
                  <a:srgbClr val="0072C6"/>
                </a:solidFill>
              </a:rPr>
              <a:t>mmunológia gyerekeknek</a:t>
            </a:r>
            <a:endParaRPr lang="hu-HU" altLang="hu-HU" b="1" dirty="0">
              <a:solidFill>
                <a:srgbClr val="0072C6"/>
              </a:solidFill>
            </a:endParaRPr>
          </a:p>
        </p:txBody>
      </p:sp>
    </p:spTree>
    <p:extLst>
      <p:ext uri="{BB962C8B-B14F-4D97-AF65-F5344CB8AC3E}">
        <p14:creationId xmlns:p14="http://schemas.microsoft.com/office/powerpoint/2010/main" val="223602454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2" descr="20130417_17402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403475"/>
            <a:ext cx="14419263" cy="1081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259308" y="5075785"/>
            <a:ext cx="8177239" cy="1107996"/>
          </a:xfrm>
          <a:prstGeom prst="rect">
            <a:avLst/>
          </a:prstGeom>
          <a:noFill/>
        </p:spPr>
        <p:txBody>
          <a:bodyPr wrap="none" rtlCol="0">
            <a:spAutoFit/>
          </a:bodyPr>
          <a:lstStyle/>
          <a:p>
            <a:r>
              <a:rPr lang="hu-HU" sz="6600" b="1" dirty="0" smtClean="0">
                <a:solidFill>
                  <a:schemeClr val="bg1"/>
                </a:solidFill>
                <a:latin typeface="Times New Roman" panose="02020603050405020304" pitchFamily="18" charset="0"/>
                <a:cs typeface="Times New Roman" panose="02020603050405020304" pitchFamily="18" charset="0"/>
              </a:rPr>
              <a:t>Köszönöm a figyelmet</a:t>
            </a:r>
            <a:endParaRPr lang="hu-HU" sz="66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46030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www.visualcapitalist.com/wp-content/uploads/2020/10/RelativeSizeofParticles-Infographic-1920px_v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717" y="711391"/>
            <a:ext cx="8693456" cy="4890069"/>
          </a:xfrm>
          <a:prstGeom prst="rect">
            <a:avLst/>
          </a:prstGeom>
          <a:noFill/>
          <a:extLst>
            <a:ext uri="{909E8E84-426E-40DD-AFC4-6F175D3DCCD1}">
              <a14:hiddenFill xmlns:a14="http://schemas.microsoft.com/office/drawing/2010/main">
                <a:solidFill>
                  <a:srgbClr val="FFFFFF"/>
                </a:solidFill>
              </a14:hiddenFill>
            </a:ext>
          </a:extLst>
        </p:spPr>
      </p:pic>
      <p:sp>
        <p:nvSpPr>
          <p:cNvPr id="2" name="Ellipszis 1"/>
          <p:cNvSpPr/>
          <p:nvPr/>
        </p:nvSpPr>
        <p:spPr>
          <a:xfrm>
            <a:off x="6547946" y="1709875"/>
            <a:ext cx="1292772" cy="1481958"/>
          </a:xfrm>
          <a:prstGeom prst="ellipse">
            <a:avLst/>
          </a:prstGeom>
          <a:noFill/>
          <a:ln w="38100">
            <a:solidFill>
              <a:schemeClr val="bg2">
                <a:lumMod val="2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hu-HU"/>
          </a:p>
        </p:txBody>
      </p:sp>
      <p:sp>
        <p:nvSpPr>
          <p:cNvPr id="5" name="Ellipszis 4"/>
          <p:cNvSpPr/>
          <p:nvPr/>
        </p:nvSpPr>
        <p:spPr>
          <a:xfrm>
            <a:off x="2270233" y="3693702"/>
            <a:ext cx="472967" cy="1056290"/>
          </a:xfrm>
          <a:prstGeom prst="ellipse">
            <a:avLst/>
          </a:prstGeom>
          <a:noFill/>
          <a:ln w="38100">
            <a:solidFill>
              <a:schemeClr val="bg2">
                <a:lumMod val="2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hu-HU"/>
          </a:p>
        </p:txBody>
      </p:sp>
      <p:grpSp>
        <p:nvGrpSpPr>
          <p:cNvPr id="9" name="Csoportba foglalás 8"/>
          <p:cNvGrpSpPr/>
          <p:nvPr/>
        </p:nvGrpSpPr>
        <p:grpSpPr>
          <a:xfrm>
            <a:off x="226219" y="3002847"/>
            <a:ext cx="2354317" cy="1747145"/>
            <a:chOff x="215463" y="3368767"/>
            <a:chExt cx="2354317" cy="1747145"/>
          </a:xfrm>
        </p:grpSpPr>
        <p:sp>
          <p:nvSpPr>
            <p:cNvPr id="6" name="Ellipszis 5"/>
            <p:cNvSpPr/>
            <p:nvPr/>
          </p:nvSpPr>
          <p:spPr>
            <a:xfrm>
              <a:off x="1671143" y="4282967"/>
              <a:ext cx="472967" cy="832945"/>
            </a:xfrm>
            <a:prstGeom prst="ellipse">
              <a:avLst/>
            </a:prstGeom>
            <a:noFill/>
            <a:ln w="381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hu-HU"/>
            </a:p>
          </p:txBody>
        </p:sp>
        <p:sp>
          <p:nvSpPr>
            <p:cNvPr id="8" name="Ellipszis 7"/>
            <p:cNvSpPr/>
            <p:nvPr/>
          </p:nvSpPr>
          <p:spPr>
            <a:xfrm>
              <a:off x="1665893" y="4214657"/>
              <a:ext cx="472967" cy="832945"/>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hu-HU"/>
            </a:p>
          </p:txBody>
        </p:sp>
        <p:sp>
          <p:nvSpPr>
            <p:cNvPr id="3" name="Szövegdoboz 2"/>
            <p:cNvSpPr txBox="1"/>
            <p:nvPr/>
          </p:nvSpPr>
          <p:spPr>
            <a:xfrm>
              <a:off x="215463" y="3368767"/>
              <a:ext cx="2354317" cy="584775"/>
            </a:xfrm>
            <a:prstGeom prst="rect">
              <a:avLst/>
            </a:prstGeom>
            <a:solidFill>
              <a:schemeClr val="accent2">
                <a:lumMod val="20000"/>
                <a:lumOff val="80000"/>
              </a:schemeClr>
            </a:solidFill>
          </p:spPr>
          <p:txBody>
            <a:bodyPr wrap="square" rtlCol="0">
              <a:spAutoFit/>
            </a:bodyPr>
            <a:lstStyle/>
            <a:p>
              <a:pPr algn="ctr"/>
              <a:r>
                <a:rPr lang="hu-HU" sz="3200" b="1" dirty="0" smtClean="0">
                  <a:solidFill>
                    <a:srgbClr val="FF0000"/>
                  </a:solidFill>
                  <a:latin typeface="Times New Roman" panose="02020603050405020304" pitchFamily="18" charset="0"/>
                  <a:cs typeface="Times New Roman" panose="02020603050405020304" pitchFamily="18" charset="0"/>
                </a:rPr>
                <a:t>vírus</a:t>
              </a:r>
              <a:endParaRPr lang="hu-HU" sz="3200" b="1" dirty="0">
                <a:solidFill>
                  <a:srgbClr val="FF0000"/>
                </a:solidFill>
                <a:latin typeface="Times New Roman" panose="02020603050405020304" pitchFamily="18" charset="0"/>
                <a:cs typeface="Times New Roman" panose="02020603050405020304" pitchFamily="18" charset="0"/>
              </a:endParaRPr>
            </a:p>
          </p:txBody>
        </p:sp>
      </p:grpSp>
      <p:sp>
        <p:nvSpPr>
          <p:cNvPr id="11" name="Szövegdoboz 10"/>
          <p:cNvSpPr txBox="1"/>
          <p:nvPr/>
        </p:nvSpPr>
        <p:spPr>
          <a:xfrm>
            <a:off x="2643356" y="4704081"/>
            <a:ext cx="1939154" cy="523220"/>
          </a:xfrm>
          <a:prstGeom prst="rect">
            <a:avLst/>
          </a:prstGeom>
          <a:solidFill>
            <a:schemeClr val="accent2">
              <a:lumMod val="20000"/>
              <a:lumOff val="80000"/>
            </a:schemeClr>
          </a:solidFill>
        </p:spPr>
        <p:txBody>
          <a:bodyPr wrap="square" rtlCol="0">
            <a:spAutoFit/>
          </a:bodyPr>
          <a:lstStyle/>
          <a:p>
            <a:r>
              <a:rPr lang="hu-HU" sz="2800" b="1" dirty="0" smtClean="0">
                <a:solidFill>
                  <a:schemeClr val="tx2">
                    <a:lumMod val="60000"/>
                    <a:lumOff val="40000"/>
                  </a:schemeClr>
                </a:solidFill>
                <a:latin typeface="Times New Roman" panose="02020603050405020304" pitchFamily="18" charset="0"/>
                <a:cs typeface="Times New Roman" panose="02020603050405020304" pitchFamily="18" charset="0"/>
              </a:rPr>
              <a:t>baktérium</a:t>
            </a:r>
            <a:endParaRPr lang="hu-HU" sz="2800" b="1" dirty="0">
              <a:solidFill>
                <a:schemeClr val="tx2">
                  <a:lumMod val="60000"/>
                  <a:lumOff val="40000"/>
                </a:schemeClr>
              </a:solidFill>
              <a:latin typeface="Times New Roman" panose="02020603050405020304" pitchFamily="18" charset="0"/>
              <a:cs typeface="Times New Roman" panose="02020603050405020304" pitchFamily="18" charset="0"/>
            </a:endParaRPr>
          </a:p>
        </p:txBody>
      </p:sp>
      <p:sp>
        <p:nvSpPr>
          <p:cNvPr id="10" name="Szövegdoboz 9"/>
          <p:cNvSpPr txBox="1"/>
          <p:nvPr/>
        </p:nvSpPr>
        <p:spPr>
          <a:xfrm>
            <a:off x="5293973" y="1464461"/>
            <a:ext cx="1429406" cy="523220"/>
          </a:xfrm>
          <a:prstGeom prst="rect">
            <a:avLst/>
          </a:prstGeom>
          <a:solidFill>
            <a:schemeClr val="bg2">
              <a:lumMod val="90000"/>
            </a:schemeClr>
          </a:solidFill>
          <a:ln>
            <a:noFill/>
          </a:ln>
        </p:spPr>
        <p:txBody>
          <a:bodyPr wrap="square" rtlCol="0">
            <a:spAutoFit/>
          </a:bodyPr>
          <a:lstStyle/>
          <a:p>
            <a:r>
              <a:rPr lang="hu-HU" sz="2800" b="1" dirty="0" smtClean="0">
                <a:latin typeface="Times New Roman" panose="02020603050405020304" pitchFamily="18" charset="0"/>
                <a:cs typeface="Times New Roman" panose="02020603050405020304" pitchFamily="18" charset="0"/>
              </a:rPr>
              <a:t>hajszál</a:t>
            </a:r>
            <a:endParaRPr lang="hu-HU" sz="2800" b="1" dirty="0">
              <a:latin typeface="Times New Roman" panose="02020603050405020304" pitchFamily="18" charset="0"/>
              <a:cs typeface="Times New Roman" panose="02020603050405020304" pitchFamily="18" charset="0"/>
            </a:endParaRPr>
          </a:p>
        </p:txBody>
      </p:sp>
      <p:sp>
        <p:nvSpPr>
          <p:cNvPr id="15" name="Szövegdoboz 14"/>
          <p:cNvSpPr txBox="1"/>
          <p:nvPr/>
        </p:nvSpPr>
        <p:spPr>
          <a:xfrm>
            <a:off x="428297" y="1021018"/>
            <a:ext cx="2674882" cy="1938992"/>
          </a:xfrm>
          <a:prstGeom prst="rect">
            <a:avLst/>
          </a:prstGeom>
          <a:solidFill>
            <a:schemeClr val="bg1">
              <a:lumMod val="85000"/>
            </a:schemeClr>
          </a:solidFill>
        </p:spPr>
        <p:txBody>
          <a:bodyPr wrap="square" rtlCol="0">
            <a:spAutoFit/>
          </a:bodyPr>
          <a:lstStyle/>
          <a:p>
            <a:endParaRPr lang="hu-HU" sz="2400" b="1" dirty="0" smtClean="0">
              <a:latin typeface="Times New Roman" panose="02020603050405020304" pitchFamily="18" charset="0"/>
              <a:cs typeface="Times New Roman" panose="02020603050405020304" pitchFamily="18" charset="0"/>
            </a:endParaRPr>
          </a:p>
          <a:p>
            <a:r>
              <a:rPr lang="hu-HU" sz="2400" b="1" dirty="0" smtClean="0">
                <a:latin typeface="Times New Roman" panose="02020603050405020304" pitchFamily="18" charset="0"/>
                <a:cs typeface="Times New Roman" panose="02020603050405020304" pitchFamily="18" charset="0"/>
              </a:rPr>
              <a:t>KÜLÖNBÖZŐ</a:t>
            </a:r>
          </a:p>
          <a:p>
            <a:r>
              <a:rPr lang="hu-HU" sz="2400" b="1" dirty="0" smtClean="0">
                <a:latin typeface="Times New Roman" panose="02020603050405020304" pitchFamily="18" charset="0"/>
                <a:cs typeface="Times New Roman" panose="02020603050405020304" pitchFamily="18" charset="0"/>
              </a:rPr>
              <a:t>RÉSZECSKÉK MÉRETE</a:t>
            </a:r>
            <a:endParaRPr lang="hu-HU" sz="2400" b="1" dirty="0">
              <a:latin typeface="Times New Roman" panose="02020603050405020304" pitchFamily="18" charset="0"/>
              <a:cs typeface="Times New Roman" panose="02020603050405020304" pitchFamily="18" charset="0"/>
            </a:endParaRPr>
          </a:p>
          <a:p>
            <a:endParaRPr lang="hu-HU" sz="2400" b="1" dirty="0" smtClean="0">
              <a:latin typeface="Times New Roman" panose="02020603050405020304" pitchFamily="18" charset="0"/>
              <a:cs typeface="Times New Roman" panose="02020603050405020304" pitchFamily="18" charset="0"/>
            </a:endParaRPr>
          </a:p>
        </p:txBody>
      </p:sp>
      <p:sp>
        <p:nvSpPr>
          <p:cNvPr id="16" name="Szövegdoboz 15"/>
          <p:cNvSpPr txBox="1"/>
          <p:nvPr/>
        </p:nvSpPr>
        <p:spPr>
          <a:xfrm>
            <a:off x="929826" y="93069"/>
            <a:ext cx="7253971" cy="584775"/>
          </a:xfrm>
          <a:prstGeom prst="rect">
            <a:avLst/>
          </a:prstGeom>
          <a:noFill/>
        </p:spPr>
        <p:txBody>
          <a:bodyPr wrap="square" rtlCol="0">
            <a:spAutoFit/>
          </a:bodyPr>
          <a:lstStyle/>
          <a:p>
            <a:r>
              <a:rPr lang="hu-HU" sz="3200" b="1" dirty="0" smtClean="0">
                <a:solidFill>
                  <a:srgbClr val="0070C0"/>
                </a:solidFill>
                <a:latin typeface="Times New Roman" panose="02020603050405020304" pitchFamily="18" charset="0"/>
                <a:cs typeface="Times New Roman" panose="02020603050405020304" pitchFamily="18" charset="0"/>
              </a:rPr>
              <a:t>Mekkorák a </a:t>
            </a:r>
            <a:r>
              <a:rPr lang="hu-HU" sz="3200" b="1" dirty="0" smtClean="0">
                <a:solidFill>
                  <a:srgbClr val="0070C0"/>
                </a:solidFill>
                <a:latin typeface="Times New Roman" panose="02020603050405020304" pitchFamily="18" charset="0"/>
                <a:cs typeface="Times New Roman" panose="02020603050405020304" pitchFamily="18" charset="0"/>
              </a:rPr>
              <a:t>baktériumok és a vírusok</a:t>
            </a:r>
            <a:r>
              <a:rPr lang="hu-HU" sz="3200" b="1" dirty="0" smtClean="0">
                <a:solidFill>
                  <a:srgbClr val="0070C0"/>
                </a:solidFill>
                <a:latin typeface="Times New Roman" panose="02020603050405020304" pitchFamily="18" charset="0"/>
                <a:cs typeface="Times New Roman" panose="02020603050405020304" pitchFamily="18" charset="0"/>
              </a:rPr>
              <a:t>?</a:t>
            </a:r>
            <a:endParaRPr lang="hu-HU" sz="3200" b="1" dirty="0">
              <a:solidFill>
                <a:srgbClr val="0070C0"/>
              </a:solidFill>
              <a:latin typeface="Times New Roman" panose="02020603050405020304" pitchFamily="18" charset="0"/>
              <a:cs typeface="Times New Roman" panose="02020603050405020304" pitchFamily="18" charset="0"/>
            </a:endParaRPr>
          </a:p>
        </p:txBody>
      </p:sp>
      <p:sp>
        <p:nvSpPr>
          <p:cNvPr id="14" name="Szalagnyíl jobbra 13"/>
          <p:cNvSpPr/>
          <p:nvPr/>
        </p:nvSpPr>
        <p:spPr>
          <a:xfrm>
            <a:off x="1171897" y="3570206"/>
            <a:ext cx="451956" cy="1044536"/>
          </a:xfrm>
          <a:prstGeom prst="curved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hu-HU">
              <a:solidFill>
                <a:schemeClr val="tx1"/>
              </a:solidFill>
            </a:endParaRPr>
          </a:p>
        </p:txBody>
      </p:sp>
      <p:grpSp>
        <p:nvGrpSpPr>
          <p:cNvPr id="18" name="Csoportba foglalás 17"/>
          <p:cNvGrpSpPr/>
          <p:nvPr/>
        </p:nvGrpSpPr>
        <p:grpSpPr>
          <a:xfrm>
            <a:off x="36907" y="4681682"/>
            <a:ext cx="2721935" cy="2049654"/>
            <a:chOff x="-2482393" y="3746789"/>
            <a:chExt cx="3673240" cy="2419868"/>
          </a:xfrm>
        </p:grpSpPr>
        <p:sp>
          <p:nvSpPr>
            <p:cNvPr id="17" name="Ellipszis 16"/>
            <p:cNvSpPr/>
            <p:nvPr/>
          </p:nvSpPr>
          <p:spPr>
            <a:xfrm>
              <a:off x="-2482393" y="3746789"/>
              <a:ext cx="3673240" cy="2419868"/>
            </a:xfrm>
            <a:prstGeom prst="ellipse">
              <a:avLst/>
            </a:prstGeom>
            <a:solidFill>
              <a:schemeClr val="bg1"/>
            </a:solidFill>
            <a:effectLst>
              <a:outerShdw blurRad="50800" dist="1270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hu-HU"/>
            </a:p>
          </p:txBody>
        </p:sp>
        <p:sp>
          <p:nvSpPr>
            <p:cNvPr id="13" name="Szövegdoboz 12"/>
            <p:cNvSpPr txBox="1"/>
            <p:nvPr/>
          </p:nvSpPr>
          <p:spPr>
            <a:xfrm flipH="1">
              <a:off x="-1967933" y="4248155"/>
              <a:ext cx="2644318" cy="1417136"/>
            </a:xfrm>
            <a:prstGeom prst="rect">
              <a:avLst/>
            </a:prstGeom>
            <a:solidFill>
              <a:schemeClr val="bg1"/>
            </a:solidFill>
          </p:spPr>
          <p:txBody>
            <a:bodyPr wrap="square" rtlCol="0">
              <a:spAutoFit/>
            </a:bodyPr>
            <a:lstStyle/>
            <a:p>
              <a:pPr algn="ctr"/>
              <a:r>
                <a:rPr lang="hu-HU" sz="2400" b="1" dirty="0">
                  <a:solidFill>
                    <a:srgbClr val="FF0000"/>
                  </a:solidFill>
                  <a:latin typeface="Times New Roman" panose="02020603050405020304" pitchFamily="18" charset="0"/>
                  <a:cs typeface="Times New Roman" panose="02020603050405020304" pitchFamily="18" charset="0"/>
                </a:rPr>
                <a:t>s</a:t>
              </a:r>
              <a:r>
                <a:rPr lang="hu-HU" sz="2400" b="1" dirty="0" smtClean="0">
                  <a:solidFill>
                    <a:srgbClr val="FF0000"/>
                  </a:solidFill>
                  <a:latin typeface="Times New Roman" panose="02020603050405020304" pitchFamily="18" charset="0"/>
                  <a:cs typeface="Times New Roman" panose="02020603050405020304" pitchFamily="18" charset="0"/>
                </a:rPr>
                <a:t>zabad szemmel nem látható!</a:t>
              </a:r>
              <a:endParaRPr lang="hu-HU" sz="2400" b="1" dirty="0">
                <a:solidFill>
                  <a:srgbClr val="FF0000"/>
                </a:solidFill>
                <a:latin typeface="Times New Roman" panose="02020603050405020304" pitchFamily="18" charset="0"/>
                <a:cs typeface="Times New Roman" panose="02020603050405020304" pitchFamily="18" charset="0"/>
              </a:endParaRPr>
            </a:p>
          </p:txBody>
        </p:sp>
      </p:grpSp>
      <p:grpSp>
        <p:nvGrpSpPr>
          <p:cNvPr id="20" name="Csoportba foglalás 19"/>
          <p:cNvGrpSpPr/>
          <p:nvPr/>
        </p:nvGrpSpPr>
        <p:grpSpPr>
          <a:xfrm>
            <a:off x="5926668" y="2960010"/>
            <a:ext cx="2721935" cy="2049654"/>
            <a:chOff x="-2482393" y="3746789"/>
            <a:chExt cx="3673240" cy="2419868"/>
          </a:xfrm>
        </p:grpSpPr>
        <p:sp>
          <p:nvSpPr>
            <p:cNvPr id="21" name="Ellipszis 20"/>
            <p:cNvSpPr/>
            <p:nvPr/>
          </p:nvSpPr>
          <p:spPr>
            <a:xfrm>
              <a:off x="-2482393" y="3746789"/>
              <a:ext cx="3673240" cy="2419868"/>
            </a:xfrm>
            <a:prstGeom prst="ellipse">
              <a:avLst/>
            </a:prstGeom>
            <a:solidFill>
              <a:schemeClr val="bg1"/>
            </a:solidFill>
            <a:effectLst>
              <a:outerShdw blurRad="50800" dist="1270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hu-HU"/>
            </a:p>
          </p:txBody>
        </p:sp>
        <p:sp>
          <p:nvSpPr>
            <p:cNvPr id="22" name="Szövegdoboz 21"/>
            <p:cNvSpPr txBox="1"/>
            <p:nvPr/>
          </p:nvSpPr>
          <p:spPr>
            <a:xfrm flipH="1">
              <a:off x="-1967933" y="4248155"/>
              <a:ext cx="2644318" cy="1417136"/>
            </a:xfrm>
            <a:prstGeom prst="rect">
              <a:avLst/>
            </a:prstGeom>
            <a:solidFill>
              <a:schemeClr val="bg1"/>
            </a:solidFill>
          </p:spPr>
          <p:txBody>
            <a:bodyPr wrap="square" rtlCol="0">
              <a:spAutoFit/>
            </a:bodyPr>
            <a:lstStyle/>
            <a:p>
              <a:pPr algn="ctr"/>
              <a:r>
                <a:rPr lang="hu-HU" sz="2400" b="1" dirty="0">
                  <a:solidFill>
                    <a:srgbClr val="00B050"/>
                  </a:solidFill>
                  <a:latin typeface="Times New Roman" panose="02020603050405020304" pitchFamily="18" charset="0"/>
                  <a:cs typeface="Times New Roman" panose="02020603050405020304" pitchFamily="18" charset="0"/>
                </a:rPr>
                <a:t>s</a:t>
              </a:r>
              <a:r>
                <a:rPr lang="hu-HU" sz="2400" b="1" dirty="0" smtClean="0">
                  <a:solidFill>
                    <a:srgbClr val="00B050"/>
                  </a:solidFill>
                  <a:latin typeface="Times New Roman" panose="02020603050405020304" pitchFamily="18" charset="0"/>
                  <a:cs typeface="Times New Roman" panose="02020603050405020304" pitchFamily="18" charset="0"/>
                </a:rPr>
                <a:t>zabad szemmel  is látható</a:t>
              </a:r>
              <a:endParaRPr lang="hu-HU" sz="2400" b="1" dirty="0">
                <a:solidFill>
                  <a:srgbClr val="00B050"/>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806094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Csoportba foglalás 9"/>
          <p:cNvGrpSpPr/>
          <p:nvPr/>
        </p:nvGrpSpPr>
        <p:grpSpPr>
          <a:xfrm>
            <a:off x="1005840" y="1043642"/>
            <a:ext cx="6885432" cy="4777161"/>
            <a:chOff x="1005840" y="1152144"/>
            <a:chExt cx="6885432" cy="4777161"/>
          </a:xfrm>
        </p:grpSpPr>
        <p:pic>
          <p:nvPicPr>
            <p:cNvPr id="3074" name="Picture 2" descr="Probiotikum helyett mikrobioma transzfer? – Smart Biom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5840" y="1152144"/>
              <a:ext cx="6885432" cy="4777161"/>
            </a:xfrm>
            <a:prstGeom prst="rect">
              <a:avLst/>
            </a:prstGeom>
            <a:noFill/>
            <a:extLst>
              <a:ext uri="{909E8E84-426E-40DD-AFC4-6F175D3DCCD1}">
                <a14:hiddenFill xmlns:a14="http://schemas.microsoft.com/office/drawing/2010/main">
                  <a:solidFill>
                    <a:srgbClr val="FFFFFF"/>
                  </a:solidFill>
                </a14:hiddenFill>
              </a:ext>
            </a:extLst>
          </p:spPr>
        </p:pic>
        <p:sp>
          <p:nvSpPr>
            <p:cNvPr id="5" name="Szövegdoboz 4"/>
            <p:cNvSpPr txBox="1"/>
            <p:nvPr/>
          </p:nvSpPr>
          <p:spPr>
            <a:xfrm>
              <a:off x="5513832" y="1780032"/>
              <a:ext cx="1929384" cy="3170099"/>
            </a:xfrm>
            <a:prstGeom prst="rect">
              <a:avLst/>
            </a:prstGeom>
            <a:solidFill>
              <a:schemeClr val="bg1"/>
            </a:solidFill>
          </p:spPr>
          <p:txBody>
            <a:bodyPr wrap="square" rtlCol="0">
              <a:spAutoFit/>
            </a:bodyPr>
            <a:lstStyle/>
            <a:p>
              <a:pPr algn="ctr"/>
              <a:endParaRPr lang="hu-HU" sz="2000" b="1" dirty="0" smtClean="0">
                <a:solidFill>
                  <a:srgbClr val="00B050"/>
                </a:solidFill>
                <a:latin typeface="Times New Roman" panose="02020603050405020304" pitchFamily="18" charset="0"/>
                <a:cs typeface="Times New Roman" panose="02020603050405020304" pitchFamily="18" charset="0"/>
              </a:endParaRPr>
            </a:p>
            <a:p>
              <a:pPr algn="ctr"/>
              <a:endParaRPr lang="hu-HU" sz="2000" b="1" dirty="0" smtClean="0">
                <a:solidFill>
                  <a:srgbClr val="00B050"/>
                </a:solidFill>
                <a:latin typeface="Times New Roman" panose="02020603050405020304" pitchFamily="18" charset="0"/>
                <a:cs typeface="Times New Roman" panose="02020603050405020304" pitchFamily="18" charset="0"/>
              </a:endParaRPr>
            </a:p>
            <a:p>
              <a:pPr algn="ctr"/>
              <a:r>
                <a:rPr lang="hu-HU" sz="2000" b="1" dirty="0" smtClean="0">
                  <a:solidFill>
                    <a:srgbClr val="C00000"/>
                  </a:solidFill>
                  <a:latin typeface="Times New Roman" panose="02020603050405020304" pitchFamily="18" charset="0"/>
                  <a:cs typeface="Times New Roman" panose="02020603050405020304" pitchFamily="18" charset="0"/>
                </a:rPr>
                <a:t>Nélkülöz-</a:t>
              </a:r>
              <a:r>
                <a:rPr lang="hu-HU" sz="2000" b="1" dirty="0" err="1" smtClean="0">
                  <a:solidFill>
                    <a:srgbClr val="C00000"/>
                  </a:solidFill>
                  <a:latin typeface="Times New Roman" panose="02020603050405020304" pitchFamily="18" charset="0"/>
                  <a:cs typeface="Times New Roman" panose="02020603050405020304" pitchFamily="18" charset="0"/>
                </a:rPr>
                <a:t>hetetlenek</a:t>
              </a:r>
              <a:r>
                <a:rPr lang="hu-HU" sz="2000" b="1" dirty="0" smtClean="0">
                  <a:solidFill>
                    <a:srgbClr val="C00000"/>
                  </a:solidFill>
                  <a:latin typeface="Times New Roman" panose="02020603050405020304" pitchFamily="18" charset="0"/>
                  <a:cs typeface="Times New Roman" panose="02020603050405020304" pitchFamily="18" charset="0"/>
                </a:rPr>
                <a:t>  az egészséges szervezet működéséhez, </a:t>
              </a:r>
              <a:endParaRPr lang="hu-HU" sz="2000" b="1" dirty="0">
                <a:solidFill>
                  <a:srgbClr val="C00000"/>
                </a:solidFill>
                <a:latin typeface="Times New Roman" panose="02020603050405020304" pitchFamily="18" charset="0"/>
                <a:cs typeface="Times New Roman" panose="02020603050405020304" pitchFamily="18" charset="0"/>
              </a:endParaRPr>
            </a:p>
            <a:p>
              <a:pPr algn="ctr"/>
              <a:r>
                <a:rPr lang="hu-HU" sz="2000" b="1" dirty="0">
                  <a:solidFill>
                    <a:srgbClr val="00B050"/>
                  </a:solidFill>
                  <a:latin typeface="Times New Roman" panose="02020603050405020304" pitchFamily="18" charset="0"/>
                  <a:cs typeface="Times New Roman" panose="02020603050405020304" pitchFamily="18" charset="0"/>
                </a:rPr>
                <a:t>a</a:t>
              </a:r>
              <a:r>
                <a:rPr lang="hu-HU" sz="2000" b="1" dirty="0" smtClean="0">
                  <a:solidFill>
                    <a:srgbClr val="00B050"/>
                  </a:solidFill>
                  <a:latin typeface="Times New Roman" panose="02020603050405020304" pitchFamily="18" charset="0"/>
                  <a:cs typeface="Times New Roman" panose="02020603050405020304" pitchFamily="18" charset="0"/>
                </a:rPr>
                <a:t> tápanyagok </a:t>
              </a:r>
              <a:endParaRPr lang="hu-HU" sz="2000" b="1" dirty="0">
                <a:solidFill>
                  <a:srgbClr val="00B050"/>
                </a:solidFill>
                <a:latin typeface="Times New Roman" panose="02020603050405020304" pitchFamily="18" charset="0"/>
                <a:cs typeface="Times New Roman" panose="02020603050405020304" pitchFamily="18" charset="0"/>
              </a:endParaRPr>
            </a:p>
            <a:p>
              <a:pPr algn="ctr"/>
              <a:r>
                <a:rPr lang="hu-HU" sz="2000" b="1" dirty="0" smtClean="0">
                  <a:solidFill>
                    <a:srgbClr val="00B050"/>
                  </a:solidFill>
                  <a:latin typeface="Times New Roman" panose="02020603050405020304" pitchFamily="18" charset="0"/>
                  <a:cs typeface="Times New Roman" panose="02020603050405020304" pitchFamily="18" charset="0"/>
                </a:rPr>
                <a:t>feldolgozásához</a:t>
              </a:r>
            </a:p>
            <a:p>
              <a:pPr algn="ctr"/>
              <a:endParaRPr lang="hu-HU" sz="2000" b="1" dirty="0">
                <a:solidFill>
                  <a:srgbClr val="00B050"/>
                </a:solidFill>
                <a:latin typeface="Times New Roman" panose="02020603050405020304" pitchFamily="18" charset="0"/>
                <a:cs typeface="Times New Roman" panose="02020603050405020304" pitchFamily="18" charset="0"/>
              </a:endParaRPr>
            </a:p>
          </p:txBody>
        </p:sp>
        <p:sp>
          <p:nvSpPr>
            <p:cNvPr id="6" name="Szövegdoboz 5"/>
            <p:cNvSpPr txBox="1"/>
            <p:nvPr/>
          </p:nvSpPr>
          <p:spPr>
            <a:xfrm>
              <a:off x="1577340" y="1679275"/>
              <a:ext cx="1596784" cy="338554"/>
            </a:xfrm>
            <a:prstGeom prst="rect">
              <a:avLst/>
            </a:prstGeom>
            <a:solidFill>
              <a:schemeClr val="bg1"/>
            </a:solidFill>
          </p:spPr>
          <p:txBody>
            <a:bodyPr wrap="square" rtlCol="0">
              <a:spAutoFit/>
            </a:bodyPr>
            <a:lstStyle/>
            <a:p>
              <a:pPr algn="ctr"/>
              <a:r>
                <a:rPr lang="hu-HU" sz="1600" b="1" dirty="0" smtClean="0">
                  <a:solidFill>
                    <a:srgbClr val="00B050"/>
                  </a:solidFill>
                  <a:latin typeface="Times New Roman" panose="02020603050405020304" pitchFamily="18" charset="0"/>
                  <a:cs typeface="Times New Roman" panose="02020603050405020304" pitchFamily="18" charset="0"/>
                </a:rPr>
                <a:t>Jó </a:t>
              </a:r>
              <a:r>
                <a:rPr lang="hu-HU" sz="1600" b="1" dirty="0" smtClean="0">
                  <a:solidFill>
                    <a:srgbClr val="00B050"/>
                  </a:solidFill>
                  <a:latin typeface="Times New Roman" panose="02020603050405020304" pitchFamily="18" charset="0"/>
                  <a:cs typeface="Times New Roman" panose="02020603050405020304" pitchFamily="18" charset="0"/>
                </a:rPr>
                <a:t>baktériumok</a:t>
              </a:r>
              <a:endParaRPr lang="hu-HU" sz="1600" b="1" dirty="0">
                <a:solidFill>
                  <a:srgbClr val="00B050"/>
                </a:solidFill>
                <a:latin typeface="Times New Roman" panose="02020603050405020304" pitchFamily="18" charset="0"/>
                <a:cs typeface="Times New Roman" panose="02020603050405020304" pitchFamily="18" charset="0"/>
              </a:endParaRPr>
            </a:p>
          </p:txBody>
        </p:sp>
      </p:grpSp>
      <p:sp>
        <p:nvSpPr>
          <p:cNvPr id="3" name="Szövegdoboz 2"/>
          <p:cNvSpPr txBox="1"/>
          <p:nvPr/>
        </p:nvSpPr>
        <p:spPr>
          <a:xfrm>
            <a:off x="1296188" y="245444"/>
            <a:ext cx="6595084" cy="584775"/>
          </a:xfrm>
          <a:prstGeom prst="rect">
            <a:avLst/>
          </a:prstGeom>
          <a:noFill/>
        </p:spPr>
        <p:txBody>
          <a:bodyPr wrap="square" rtlCol="0">
            <a:spAutoFit/>
          </a:bodyPr>
          <a:lstStyle/>
          <a:p>
            <a:pPr algn="ctr"/>
            <a:r>
              <a:rPr lang="hu-HU" sz="3200" b="1" dirty="0" smtClean="0">
                <a:solidFill>
                  <a:srgbClr val="0070C0"/>
                </a:solidFill>
                <a:latin typeface="Times New Roman" panose="02020603050405020304" pitchFamily="18" charset="0"/>
                <a:cs typeface="Times New Roman" panose="02020603050405020304" pitchFamily="18" charset="0"/>
              </a:rPr>
              <a:t>Hasznos, </a:t>
            </a:r>
            <a:r>
              <a:rPr lang="hu-HU" sz="3200" b="1" dirty="0" smtClean="0">
                <a:solidFill>
                  <a:srgbClr val="C00000"/>
                </a:solidFill>
                <a:latin typeface="Times New Roman" panose="02020603050405020304" pitchFamily="18" charset="0"/>
                <a:cs typeface="Times New Roman" panose="02020603050405020304" pitchFamily="18" charset="0"/>
              </a:rPr>
              <a:t>jó </a:t>
            </a:r>
            <a:r>
              <a:rPr lang="hu-HU" sz="3200" b="1" dirty="0" smtClean="0">
                <a:solidFill>
                  <a:srgbClr val="C00000"/>
                </a:solidFill>
                <a:latin typeface="Times New Roman" panose="02020603050405020304" pitchFamily="18" charset="0"/>
                <a:cs typeface="Times New Roman" panose="02020603050405020304" pitchFamily="18" charset="0"/>
              </a:rPr>
              <a:t>mikrobák </a:t>
            </a:r>
            <a:r>
              <a:rPr lang="hu-HU" sz="3200" b="1" dirty="0" smtClean="0">
                <a:solidFill>
                  <a:srgbClr val="0070C0"/>
                </a:solidFill>
                <a:latin typeface="Times New Roman" panose="02020603050405020304" pitchFamily="18" charset="0"/>
                <a:cs typeface="Times New Roman" panose="02020603050405020304" pitchFamily="18" charset="0"/>
              </a:rPr>
              <a:t>is vannak!</a:t>
            </a:r>
            <a:endParaRPr lang="hu-HU" sz="3200" b="1" dirty="0">
              <a:solidFill>
                <a:srgbClr val="0070C0"/>
              </a:solidFill>
              <a:latin typeface="Times New Roman" panose="02020603050405020304" pitchFamily="18" charset="0"/>
              <a:cs typeface="Times New Roman" panose="02020603050405020304" pitchFamily="18" charset="0"/>
            </a:endParaRPr>
          </a:p>
        </p:txBody>
      </p:sp>
      <p:grpSp>
        <p:nvGrpSpPr>
          <p:cNvPr id="12" name="Csoportba foglalás 11"/>
          <p:cNvGrpSpPr/>
          <p:nvPr/>
        </p:nvGrpSpPr>
        <p:grpSpPr>
          <a:xfrm>
            <a:off x="220796" y="5514745"/>
            <a:ext cx="2532993" cy="1292662"/>
            <a:chOff x="96369" y="5627213"/>
            <a:chExt cx="2532993" cy="1292662"/>
          </a:xfrm>
        </p:grpSpPr>
        <p:sp>
          <p:nvSpPr>
            <p:cNvPr id="9" name="Szövegdoboz 8"/>
            <p:cNvSpPr txBox="1"/>
            <p:nvPr/>
          </p:nvSpPr>
          <p:spPr>
            <a:xfrm>
              <a:off x="96369" y="5627213"/>
              <a:ext cx="2532993" cy="1292662"/>
            </a:xfrm>
            <a:prstGeom prst="rect">
              <a:avLst/>
            </a:prstGeom>
            <a:solidFill>
              <a:schemeClr val="accent3">
                <a:lumMod val="60000"/>
                <a:lumOff val="40000"/>
              </a:schemeClr>
            </a:solidFill>
            <a:effectLst>
              <a:innerShdw blurRad="114300">
                <a:prstClr val="black"/>
              </a:innerShdw>
            </a:effectLst>
          </p:spPr>
          <p:txBody>
            <a:bodyPr wrap="square" rtlCol="0">
              <a:spAutoFit/>
            </a:bodyPr>
            <a:lstStyle/>
            <a:p>
              <a:r>
                <a:rPr lang="hu-HU" sz="2400" b="1" dirty="0" smtClean="0">
                  <a:latin typeface="Times New Roman" panose="02020603050405020304" pitchFamily="18" charset="0"/>
                  <a:cs typeface="Times New Roman" panose="02020603050405020304" pitchFamily="18" charset="0"/>
                </a:rPr>
                <a:t>Gyógyszer</a:t>
              </a:r>
            </a:p>
            <a:p>
              <a:endParaRPr lang="hu-HU" b="1" dirty="0" smtClean="0">
                <a:latin typeface="Times New Roman" panose="02020603050405020304" pitchFamily="18" charset="0"/>
                <a:cs typeface="Times New Roman" panose="02020603050405020304" pitchFamily="18" charset="0"/>
              </a:endParaRPr>
            </a:p>
            <a:p>
              <a:endParaRPr lang="hu-HU" b="1" dirty="0">
                <a:latin typeface="Times New Roman" panose="02020603050405020304" pitchFamily="18" charset="0"/>
                <a:cs typeface="Times New Roman" panose="02020603050405020304" pitchFamily="18" charset="0"/>
              </a:endParaRPr>
            </a:p>
            <a:p>
              <a:endParaRPr lang="hu-HU" b="1" dirty="0">
                <a:latin typeface="Times New Roman" panose="02020603050405020304" pitchFamily="18" charset="0"/>
                <a:cs typeface="Times New Roman" panose="02020603050405020304" pitchFamily="18" charset="0"/>
              </a:endParaRPr>
            </a:p>
          </p:txBody>
        </p:sp>
        <p:pic>
          <p:nvPicPr>
            <p:cNvPr id="8" name="Kép 7"/>
            <p:cNvPicPr>
              <a:picLocks noChangeAspect="1"/>
            </p:cNvPicPr>
            <p:nvPr/>
          </p:nvPicPr>
          <p:blipFill rotWithShape="1">
            <a:blip r:embed="rId4"/>
            <a:srcRect l="52740" t="16658" r="4625" b="71936"/>
            <a:stretch/>
          </p:blipFill>
          <p:spPr>
            <a:xfrm>
              <a:off x="668195" y="6076598"/>
              <a:ext cx="1818289" cy="630622"/>
            </a:xfrm>
            <a:prstGeom prst="rect">
              <a:avLst/>
            </a:prstGeom>
          </p:spPr>
        </p:pic>
      </p:grpSp>
      <p:pic>
        <p:nvPicPr>
          <p:cNvPr id="4098" name="Picture 2" descr="Házi sajtkészítés .... lenne - Index Fóru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62435" y="5342890"/>
            <a:ext cx="2235468" cy="1251862"/>
          </a:xfrm>
          <a:prstGeom prst="rect">
            <a:avLst/>
          </a:prstGeom>
          <a:noFill/>
          <a:effectLst>
            <a:innerShdw blurRad="114300">
              <a:schemeClr val="bg1"/>
            </a:innerShdw>
          </a:effectLst>
          <a:extLst>
            <a:ext uri="{909E8E84-426E-40DD-AFC4-6F175D3DCCD1}">
              <a14:hiddenFill xmlns:a14="http://schemas.microsoft.com/office/drawing/2010/main">
                <a:solidFill>
                  <a:srgbClr val="FFFFFF"/>
                </a:solidFill>
              </a14:hiddenFill>
            </a:ext>
          </a:extLst>
        </p:spPr>
      </p:pic>
      <p:sp>
        <p:nvSpPr>
          <p:cNvPr id="2" name="AutoShape 4" descr="Joghurt kultúr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u-HU"/>
          </a:p>
        </p:txBody>
      </p:sp>
      <p:pic>
        <p:nvPicPr>
          <p:cNvPr id="4104" name="Picture 8" descr="Joghurt kultúra"/>
          <p:cNvPicPr>
            <a:picLocks noChangeAspect="1" noChangeArrowheads="1"/>
          </p:cNvPicPr>
          <p:nvPr/>
        </p:nvPicPr>
        <p:blipFill rotWithShape="1">
          <a:blip r:embed="rId6">
            <a:extLst>
              <a:ext uri="{28A0092B-C50C-407E-A947-70E740481C1C}">
                <a14:useLocalDpi xmlns:a14="http://schemas.microsoft.com/office/drawing/2010/main" val="0"/>
              </a:ext>
            </a:extLst>
          </a:blip>
          <a:srcRect b="26086"/>
          <a:stretch/>
        </p:blipFill>
        <p:spPr bwMode="auto">
          <a:xfrm>
            <a:off x="4898407" y="5474406"/>
            <a:ext cx="1514793" cy="1119639"/>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pic>
        <p:nvPicPr>
          <p:cNvPr id="4106" name="Picture 10" descr="Set Of Seamless Pattern With Good And Bad Bacteria Stock Vector -  Illustration of prebiotics, inspection: 84531552"/>
          <p:cNvPicPr>
            <a:picLocks noChangeAspect="1" noChangeArrowheads="1"/>
          </p:cNvPicPr>
          <p:nvPr/>
        </p:nvPicPr>
        <p:blipFill rotWithShape="1">
          <a:blip r:embed="rId7">
            <a:extLst>
              <a:ext uri="{28A0092B-C50C-407E-A947-70E740481C1C}">
                <a14:useLocalDpi xmlns:a14="http://schemas.microsoft.com/office/drawing/2010/main" val="0"/>
              </a:ext>
            </a:extLst>
          </a:blip>
          <a:srcRect t="16378" r="8417" b="26896"/>
          <a:stretch/>
        </p:blipFill>
        <p:spPr bwMode="auto">
          <a:xfrm>
            <a:off x="138904" y="144659"/>
            <a:ext cx="1195910" cy="792014"/>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Kovászos fehér kenyér recept | Street Kitchen"/>
          <p:cNvPicPr>
            <a:picLocks noChangeAspect="1" noChangeArrowheads="1"/>
          </p:cNvPicPr>
          <p:nvPr/>
        </p:nvPicPr>
        <p:blipFill rotWithShape="1">
          <a:blip r:embed="rId8">
            <a:extLst>
              <a:ext uri="{28A0092B-C50C-407E-A947-70E740481C1C}">
                <a14:useLocalDpi xmlns:a14="http://schemas.microsoft.com/office/drawing/2010/main" val="0"/>
              </a:ext>
            </a:extLst>
          </a:blip>
          <a:srcRect l="15918" r="15681" b="5505"/>
          <a:stretch/>
        </p:blipFill>
        <p:spPr bwMode="auto">
          <a:xfrm>
            <a:off x="3182737" y="5474406"/>
            <a:ext cx="1352151" cy="12456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6047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196"/>
                                        </p:tgtEl>
                                        <p:attrNameLst>
                                          <p:attrName>style.visibility</p:attrName>
                                        </p:attrNameLst>
                                      </p:cBhvr>
                                      <p:to>
                                        <p:strVal val="visible"/>
                                      </p:to>
                                    </p:set>
                                    <p:animEffect transition="in" filter="barn(inVertical)">
                                      <p:cBhvr>
                                        <p:cTn id="7" dur="500"/>
                                        <p:tgtEl>
                                          <p:spTgt spid="8196"/>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inVertical)">
                                      <p:cBhvr>
                                        <p:cTn id="11" dur="500"/>
                                        <p:tgtEl>
                                          <p:spTgt spid="12"/>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4104"/>
                                        </p:tgtEl>
                                        <p:attrNameLst>
                                          <p:attrName>style.visibility</p:attrName>
                                        </p:attrNameLst>
                                      </p:cBhvr>
                                      <p:to>
                                        <p:strVal val="visible"/>
                                      </p:to>
                                    </p:set>
                                    <p:animEffect transition="in" filter="barn(inVertical)">
                                      <p:cBhvr>
                                        <p:cTn id="15" dur="500"/>
                                        <p:tgtEl>
                                          <p:spTgt spid="4104"/>
                                        </p:tgtEl>
                                      </p:cBhvr>
                                    </p:animEffect>
                                  </p:childTnLst>
                                </p:cTn>
                              </p:par>
                            </p:childTnLst>
                          </p:cTn>
                        </p:par>
                        <p:par>
                          <p:cTn id="16" fill="hold">
                            <p:stCondLst>
                              <p:cond delay="1500"/>
                            </p:stCondLst>
                            <p:childTnLst>
                              <p:par>
                                <p:cTn id="17" presetID="16" presetClass="entr" presetSubtype="21" fill="hold" nodeType="afterEffect">
                                  <p:stCondLst>
                                    <p:cond delay="0"/>
                                  </p:stCondLst>
                                  <p:childTnLst>
                                    <p:set>
                                      <p:cBhvr>
                                        <p:cTn id="18" dur="1" fill="hold">
                                          <p:stCondLst>
                                            <p:cond delay="0"/>
                                          </p:stCondLst>
                                        </p:cTn>
                                        <p:tgtEl>
                                          <p:spTgt spid="4098"/>
                                        </p:tgtEl>
                                        <p:attrNameLst>
                                          <p:attrName>style.visibility</p:attrName>
                                        </p:attrNameLst>
                                      </p:cBhvr>
                                      <p:to>
                                        <p:strVal val="visible"/>
                                      </p:to>
                                    </p:set>
                                    <p:animEffect transition="in" filter="barn(inVertical)">
                                      <p:cBhvr>
                                        <p:cTn id="19"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1826206" y="444513"/>
            <a:ext cx="5201478" cy="1143000"/>
          </a:xfrm>
        </p:spPr>
        <p:txBody>
          <a:bodyPr>
            <a:normAutofit fontScale="90000"/>
          </a:bodyPr>
          <a:lstStyle/>
          <a:p>
            <a:r>
              <a:rPr lang="hu-HU" b="1" dirty="0" smtClean="0">
                <a:solidFill>
                  <a:srgbClr val="0070C0"/>
                </a:solidFill>
                <a:latin typeface="Times New Roman" panose="02020603050405020304" pitchFamily="18" charset="0"/>
                <a:cs typeface="Times New Roman" panose="02020603050405020304" pitchFamily="18" charset="0"/>
              </a:rPr>
              <a:t> </a:t>
            </a:r>
            <a:br>
              <a:rPr lang="hu-HU" b="1" dirty="0" smtClean="0">
                <a:solidFill>
                  <a:srgbClr val="0070C0"/>
                </a:solidFill>
                <a:latin typeface="Times New Roman" panose="02020603050405020304" pitchFamily="18" charset="0"/>
                <a:cs typeface="Times New Roman" panose="02020603050405020304" pitchFamily="18" charset="0"/>
              </a:rPr>
            </a:br>
            <a:r>
              <a:rPr lang="hu-HU" sz="3600" b="1" dirty="0">
                <a:solidFill>
                  <a:srgbClr val="0070C0"/>
                </a:solidFill>
                <a:latin typeface="Times New Roman" panose="02020603050405020304" pitchFamily="18" charset="0"/>
                <a:cs typeface="Times New Roman" panose="02020603050405020304" pitchFamily="18" charset="0"/>
              </a:rPr>
              <a:t>B</a:t>
            </a:r>
            <a:r>
              <a:rPr lang="hu-HU" sz="3600" b="1" dirty="0" smtClean="0">
                <a:solidFill>
                  <a:srgbClr val="0070C0"/>
                </a:solidFill>
                <a:latin typeface="Times New Roman" panose="02020603050405020304" pitchFamily="18" charset="0"/>
                <a:cs typeface="Times New Roman" panose="02020603050405020304" pitchFamily="18" charset="0"/>
              </a:rPr>
              <a:t>etegséget okozó mikróbák </a:t>
            </a:r>
            <a:r>
              <a:rPr lang="hu-HU" b="1" dirty="0">
                <a:solidFill>
                  <a:srgbClr val="0070C0"/>
                </a:solidFill>
                <a:latin typeface="Times New Roman" panose="02020603050405020304" pitchFamily="18" charset="0"/>
                <a:cs typeface="Times New Roman" panose="02020603050405020304" pitchFamily="18" charset="0"/>
              </a:rPr>
              <a:t/>
            </a:r>
            <a:br>
              <a:rPr lang="hu-HU" b="1" dirty="0">
                <a:solidFill>
                  <a:srgbClr val="0070C0"/>
                </a:solidFill>
                <a:latin typeface="Times New Roman" panose="02020603050405020304" pitchFamily="18" charset="0"/>
                <a:cs typeface="Times New Roman" panose="02020603050405020304" pitchFamily="18" charset="0"/>
              </a:rPr>
            </a:br>
            <a:r>
              <a:rPr lang="hu-HU" sz="4000" b="1" dirty="0" smtClean="0">
                <a:solidFill>
                  <a:srgbClr val="0070C0"/>
                </a:solidFill>
                <a:latin typeface="Times New Roman" panose="02020603050405020304" pitchFamily="18" charset="0"/>
                <a:cs typeface="Times New Roman" panose="02020603050405020304" pitchFamily="18" charset="0"/>
              </a:rPr>
              <a:t>- </a:t>
            </a:r>
            <a:r>
              <a:rPr lang="hu-HU" sz="4000" b="1" dirty="0" smtClean="0">
                <a:solidFill>
                  <a:srgbClr val="C00000"/>
                </a:solidFill>
                <a:latin typeface="Times New Roman" panose="02020603050405020304" pitchFamily="18" charset="0"/>
                <a:cs typeface="Times New Roman" panose="02020603050405020304" pitchFamily="18" charset="0"/>
              </a:rPr>
              <a:t>kórokozók</a:t>
            </a:r>
            <a:br>
              <a:rPr lang="hu-HU" sz="4000" b="1" dirty="0" smtClean="0">
                <a:solidFill>
                  <a:srgbClr val="C00000"/>
                </a:solidFill>
                <a:latin typeface="Times New Roman" panose="02020603050405020304" pitchFamily="18" charset="0"/>
                <a:cs typeface="Times New Roman" panose="02020603050405020304" pitchFamily="18" charset="0"/>
              </a:rPr>
            </a:br>
            <a:r>
              <a:rPr lang="hu-HU" sz="3100" dirty="0" smtClean="0">
                <a:solidFill>
                  <a:srgbClr val="C00000"/>
                </a:solidFill>
                <a:latin typeface="Times New Roman" panose="02020603050405020304" pitchFamily="18" charset="0"/>
                <a:cs typeface="Times New Roman" panose="02020603050405020304" pitchFamily="18" charset="0"/>
              </a:rPr>
              <a:t>baktériumok, vírusok</a:t>
            </a:r>
            <a:r>
              <a:rPr lang="hu-HU" b="1" dirty="0" smtClean="0">
                <a:solidFill>
                  <a:srgbClr val="0070C0"/>
                </a:solidFill>
                <a:latin typeface="Times New Roman" panose="02020603050405020304" pitchFamily="18" charset="0"/>
                <a:cs typeface="Times New Roman" panose="02020603050405020304" pitchFamily="18" charset="0"/>
              </a:rPr>
              <a:t/>
            </a:r>
            <a:br>
              <a:rPr lang="hu-HU" b="1" dirty="0" smtClean="0">
                <a:solidFill>
                  <a:srgbClr val="0070C0"/>
                </a:solidFill>
                <a:latin typeface="Times New Roman" panose="02020603050405020304" pitchFamily="18" charset="0"/>
                <a:cs typeface="Times New Roman" panose="02020603050405020304" pitchFamily="18" charset="0"/>
              </a:rPr>
            </a:br>
            <a:endParaRPr lang="hu-HU" sz="2700" b="1" dirty="0">
              <a:latin typeface="Times New Roman" panose="02020603050405020304" pitchFamily="18" charset="0"/>
              <a:cs typeface="Times New Roman" panose="02020603050405020304" pitchFamily="18" charset="0"/>
            </a:endParaRPr>
          </a:p>
        </p:txBody>
      </p:sp>
      <p:sp>
        <p:nvSpPr>
          <p:cNvPr id="3" name="Szövegdoboz 2"/>
          <p:cNvSpPr txBox="1"/>
          <p:nvPr/>
        </p:nvSpPr>
        <p:spPr>
          <a:xfrm>
            <a:off x="2704136" y="1927845"/>
            <a:ext cx="3508744" cy="2246769"/>
          </a:xfrm>
          <a:prstGeom prst="rect">
            <a:avLst/>
          </a:prstGeom>
          <a:noFill/>
        </p:spPr>
        <p:txBody>
          <a:bodyPr wrap="square" rtlCol="0">
            <a:spAutoFit/>
          </a:bodyPr>
          <a:lstStyle/>
          <a:p>
            <a:pPr algn="ctr"/>
            <a:r>
              <a:rPr lang="hu-HU" sz="2800" dirty="0" smtClean="0">
                <a:latin typeface="Times New Roman" panose="02020603050405020304" pitchFamily="18" charset="0"/>
                <a:cs typeface="Times New Roman" panose="02020603050405020304" pitchFamily="18" charset="0"/>
              </a:rPr>
              <a:t>köhögés,</a:t>
            </a:r>
          </a:p>
          <a:p>
            <a:pPr algn="ctr"/>
            <a:r>
              <a:rPr lang="hu-HU" sz="2800" dirty="0" smtClean="0">
                <a:latin typeface="Times New Roman" panose="02020603050405020304" pitchFamily="18" charset="0"/>
                <a:cs typeface="Times New Roman" panose="02020603050405020304" pitchFamily="18" charset="0"/>
              </a:rPr>
              <a:t>torokgyulladás,</a:t>
            </a:r>
          </a:p>
          <a:p>
            <a:pPr algn="ctr"/>
            <a:r>
              <a:rPr lang="hu-HU" sz="2800" dirty="0">
                <a:latin typeface="Times New Roman" panose="02020603050405020304" pitchFamily="18" charset="0"/>
                <a:cs typeface="Times New Roman" panose="02020603050405020304" pitchFamily="18" charset="0"/>
              </a:rPr>
              <a:t>s</a:t>
            </a:r>
            <a:r>
              <a:rPr lang="hu-HU" sz="2800" dirty="0" smtClean="0">
                <a:latin typeface="Times New Roman" panose="02020603050405020304" pitchFamily="18" charset="0"/>
                <a:cs typeface="Times New Roman" panose="02020603050405020304" pitchFamily="18" charset="0"/>
              </a:rPr>
              <a:t>ebek elfertőződése,</a:t>
            </a:r>
          </a:p>
          <a:p>
            <a:pPr algn="ctr"/>
            <a:r>
              <a:rPr lang="hu-HU" sz="2800" dirty="0">
                <a:latin typeface="Times New Roman" panose="02020603050405020304" pitchFamily="18" charset="0"/>
                <a:cs typeface="Times New Roman" panose="02020603050405020304" pitchFamily="18" charset="0"/>
              </a:rPr>
              <a:t>k</a:t>
            </a:r>
            <a:r>
              <a:rPr lang="hu-HU" sz="2800" dirty="0" smtClean="0">
                <a:latin typeface="Times New Roman" panose="02020603050405020304" pitchFamily="18" charset="0"/>
                <a:cs typeface="Times New Roman" panose="02020603050405020304" pitchFamily="18" charset="0"/>
              </a:rPr>
              <a:t>iütések,</a:t>
            </a:r>
          </a:p>
          <a:p>
            <a:pPr algn="ctr"/>
            <a:r>
              <a:rPr lang="hu-HU" sz="2800" dirty="0" smtClean="0">
                <a:latin typeface="Times New Roman" panose="02020603050405020304" pitchFamily="18" charset="0"/>
                <a:cs typeface="Times New Roman" panose="02020603050405020304" pitchFamily="18" charset="0"/>
              </a:rPr>
              <a:t>láz</a:t>
            </a:r>
            <a:endParaRPr lang="hu-HU" sz="2800" dirty="0">
              <a:latin typeface="Times New Roman" panose="02020603050405020304" pitchFamily="18" charset="0"/>
              <a:cs typeface="Times New Roman" panose="02020603050405020304" pitchFamily="18" charset="0"/>
            </a:endParaRPr>
          </a:p>
        </p:txBody>
      </p:sp>
      <p:pic>
        <p:nvPicPr>
          <p:cNvPr id="3074" name="Picture 2" descr="Szeptembertől kötelező a bárányhimlő elleni védőoltás! - EgészségKalauz"/>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6212880" y="2111506"/>
            <a:ext cx="2715363" cy="152379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Sebek szakszerű otthoni ellátása és elsősegély-nyújtási lépése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70979" y="4085283"/>
            <a:ext cx="1374837" cy="2062256"/>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Torokgyulladás és mandulagyulladás: tünetek és kezelés gyerekekné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41539" y="4625163"/>
            <a:ext cx="3565594" cy="1881841"/>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Lázas a gyerek"/>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9361" y="4370544"/>
            <a:ext cx="2674407" cy="1776995"/>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Éjszakai köhögés gyereknél, felnőttnél. Mit tegyek?"/>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3886" y="2341783"/>
            <a:ext cx="2285035" cy="1515741"/>
          </a:xfrm>
          <a:prstGeom prst="rect">
            <a:avLst/>
          </a:prstGeom>
          <a:noFill/>
          <a:extLst>
            <a:ext uri="{909E8E84-426E-40DD-AFC4-6F175D3DCCD1}">
              <a14:hiddenFill xmlns:a14="http://schemas.microsoft.com/office/drawing/2010/main">
                <a:solidFill>
                  <a:srgbClr val="FFFFFF"/>
                </a:solidFill>
              </a14:hiddenFill>
            </a:ext>
          </a:extLst>
        </p:spPr>
      </p:pic>
      <p:grpSp>
        <p:nvGrpSpPr>
          <p:cNvPr id="9" name="Csoportba foglalás 8"/>
          <p:cNvGrpSpPr/>
          <p:nvPr/>
        </p:nvGrpSpPr>
        <p:grpSpPr>
          <a:xfrm>
            <a:off x="250741" y="393404"/>
            <a:ext cx="1417797" cy="1245219"/>
            <a:chOff x="1071524" y="1223540"/>
            <a:chExt cx="4099566" cy="4314013"/>
          </a:xfrm>
        </p:grpSpPr>
        <p:pic>
          <p:nvPicPr>
            <p:cNvPr id="10" name="Kép 9"/>
            <p:cNvPicPr>
              <a:picLocks noChangeAspect="1"/>
            </p:cNvPicPr>
            <p:nvPr/>
          </p:nvPicPr>
          <p:blipFill>
            <a:blip r:embed="rId7"/>
            <a:stretch>
              <a:fillRect/>
            </a:stretch>
          </p:blipFill>
          <p:spPr>
            <a:xfrm>
              <a:off x="1071524" y="1223540"/>
              <a:ext cx="4099566" cy="4314013"/>
            </a:xfrm>
            <a:prstGeom prst="rect">
              <a:avLst/>
            </a:prstGeom>
          </p:spPr>
        </p:pic>
        <p:sp>
          <p:nvSpPr>
            <p:cNvPr id="11" name="Robbanás 2 10"/>
            <p:cNvSpPr/>
            <p:nvPr/>
          </p:nvSpPr>
          <p:spPr>
            <a:xfrm>
              <a:off x="1616148" y="4157330"/>
              <a:ext cx="202019" cy="265814"/>
            </a:xfrm>
            <a:prstGeom prst="irregularSeal2">
              <a:avLst/>
            </a:prstGeom>
            <a:solidFill>
              <a:schemeClr val="accent3">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hu-HU"/>
            </a:p>
          </p:txBody>
        </p:sp>
        <p:sp>
          <p:nvSpPr>
            <p:cNvPr id="12" name="16 ágú csillag 11"/>
            <p:cNvSpPr/>
            <p:nvPr/>
          </p:nvSpPr>
          <p:spPr>
            <a:xfrm>
              <a:off x="3253563" y="4774019"/>
              <a:ext cx="191386" cy="148855"/>
            </a:xfrm>
            <a:prstGeom prst="star16">
              <a:avLst/>
            </a:prstGeom>
            <a:solidFill>
              <a:schemeClr val="accent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hu-HU"/>
            </a:p>
          </p:txBody>
        </p:sp>
        <p:sp>
          <p:nvSpPr>
            <p:cNvPr id="13" name="Hatágú csillag 12"/>
            <p:cNvSpPr/>
            <p:nvPr/>
          </p:nvSpPr>
          <p:spPr>
            <a:xfrm>
              <a:off x="2594344" y="4051005"/>
              <a:ext cx="191386" cy="106325"/>
            </a:xfrm>
            <a:prstGeom prst="star6">
              <a:avLst/>
            </a:prstGeom>
            <a:solidFill>
              <a:schemeClr val="accent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hu-HU"/>
            </a:p>
          </p:txBody>
        </p:sp>
        <p:sp>
          <p:nvSpPr>
            <p:cNvPr id="14" name="Ellipszis 13"/>
            <p:cNvSpPr/>
            <p:nvPr/>
          </p:nvSpPr>
          <p:spPr>
            <a:xfrm>
              <a:off x="1717157" y="2913321"/>
              <a:ext cx="249866" cy="116958"/>
            </a:xfrm>
            <a:prstGeom prst="ellipse">
              <a:avLst/>
            </a:prstGeom>
            <a:solidFill>
              <a:schemeClr val="accent2">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hu-HU"/>
            </a:p>
          </p:txBody>
        </p:sp>
      </p:grpSp>
    </p:spTree>
    <p:extLst>
      <p:ext uri="{BB962C8B-B14F-4D97-AF65-F5344CB8AC3E}">
        <p14:creationId xmlns:p14="http://schemas.microsoft.com/office/powerpoint/2010/main" val="146689377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1917097" y="1401685"/>
            <a:ext cx="5201478" cy="1143000"/>
          </a:xfrm>
        </p:spPr>
        <p:txBody>
          <a:bodyPr>
            <a:normAutofit/>
          </a:bodyPr>
          <a:lstStyle/>
          <a:p>
            <a:pPr algn="ctr"/>
            <a:r>
              <a:rPr lang="hu-HU" b="1" dirty="0" smtClean="0">
                <a:solidFill>
                  <a:srgbClr val="0070C0"/>
                </a:solidFill>
                <a:latin typeface="Times New Roman" panose="02020603050405020304" pitchFamily="18" charset="0"/>
                <a:cs typeface="Times New Roman" panose="02020603050405020304" pitchFamily="18" charset="0"/>
              </a:rPr>
              <a:t>A vírusokról</a:t>
            </a:r>
            <a:endParaRPr lang="hu-HU" b="1" dirty="0">
              <a:solidFill>
                <a:srgbClr val="0070C0"/>
              </a:solidFill>
              <a:latin typeface="Times New Roman" panose="02020603050405020304" pitchFamily="18" charset="0"/>
              <a:cs typeface="Times New Roman" panose="02020603050405020304" pitchFamily="18" charset="0"/>
            </a:endParaRPr>
          </a:p>
        </p:txBody>
      </p:sp>
      <p:pic>
        <p:nvPicPr>
          <p:cNvPr id="3" name="Picture 2" descr="Illustration of a SARS-CoV-2 vir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80615" y="2817623"/>
            <a:ext cx="2243792" cy="21316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74850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zövegdoboz 4"/>
          <p:cNvSpPr txBox="1"/>
          <p:nvPr/>
        </p:nvSpPr>
        <p:spPr>
          <a:xfrm>
            <a:off x="189186" y="246207"/>
            <a:ext cx="8828690" cy="954107"/>
          </a:xfrm>
          <a:prstGeom prst="rect">
            <a:avLst/>
          </a:prstGeom>
          <a:noFill/>
        </p:spPr>
        <p:txBody>
          <a:bodyPr wrap="square" rtlCol="0">
            <a:spAutoFit/>
          </a:bodyPr>
          <a:lstStyle/>
          <a:p>
            <a:pPr algn="ctr"/>
            <a:r>
              <a:rPr lang="hu-HU" sz="2800" b="1" dirty="0" smtClean="0">
                <a:solidFill>
                  <a:srgbClr val="0070C0"/>
                </a:solidFill>
                <a:latin typeface="Times New Roman" panose="02020603050405020304" pitchFamily="18" charset="0"/>
                <a:cs typeface="Times New Roman" panose="02020603050405020304" pitchFamily="18" charset="0"/>
              </a:rPr>
              <a:t>A vírusok ezerszer kisebbek, mint a baktériumok, és sokkal kisebbek, mint a szervezetünket felépítő sejtek</a:t>
            </a:r>
          </a:p>
        </p:txBody>
      </p:sp>
      <p:sp>
        <p:nvSpPr>
          <p:cNvPr id="3" name="Szabadkézi sokszög 2"/>
          <p:cNvSpPr/>
          <p:nvPr/>
        </p:nvSpPr>
        <p:spPr>
          <a:xfrm>
            <a:off x="5528929" y="4654385"/>
            <a:ext cx="1735599" cy="1722474"/>
          </a:xfrm>
          <a:custGeom>
            <a:avLst/>
            <a:gdLst>
              <a:gd name="connsiteX0" fmla="*/ 1701210 w 1735599"/>
              <a:gd name="connsiteY0" fmla="*/ 584790 h 1722474"/>
              <a:gd name="connsiteX1" fmla="*/ 1669312 w 1735599"/>
              <a:gd name="connsiteY1" fmla="*/ 531627 h 1722474"/>
              <a:gd name="connsiteX2" fmla="*/ 1626782 w 1735599"/>
              <a:gd name="connsiteY2" fmla="*/ 467832 h 1722474"/>
              <a:gd name="connsiteX3" fmla="*/ 1616149 w 1735599"/>
              <a:gd name="connsiteY3" fmla="*/ 435934 h 1722474"/>
              <a:gd name="connsiteX4" fmla="*/ 1584251 w 1735599"/>
              <a:gd name="connsiteY4" fmla="*/ 404037 h 1722474"/>
              <a:gd name="connsiteX5" fmla="*/ 1562986 w 1735599"/>
              <a:gd name="connsiteY5" fmla="*/ 372139 h 1722474"/>
              <a:gd name="connsiteX6" fmla="*/ 1531089 w 1735599"/>
              <a:gd name="connsiteY6" fmla="*/ 297711 h 1722474"/>
              <a:gd name="connsiteX7" fmla="*/ 1509823 w 1735599"/>
              <a:gd name="connsiteY7" fmla="*/ 276446 h 1722474"/>
              <a:gd name="connsiteX8" fmla="*/ 1467293 w 1735599"/>
              <a:gd name="connsiteY8" fmla="*/ 255181 h 1722474"/>
              <a:gd name="connsiteX9" fmla="*/ 1392865 w 1735599"/>
              <a:gd name="connsiteY9" fmla="*/ 180753 h 1722474"/>
              <a:gd name="connsiteX10" fmla="*/ 1329070 w 1735599"/>
              <a:gd name="connsiteY10" fmla="*/ 116958 h 1722474"/>
              <a:gd name="connsiteX11" fmla="*/ 1297172 w 1735599"/>
              <a:gd name="connsiteY11" fmla="*/ 106325 h 1722474"/>
              <a:gd name="connsiteX12" fmla="*/ 1212112 w 1735599"/>
              <a:gd name="connsiteY12" fmla="*/ 63795 h 1722474"/>
              <a:gd name="connsiteX13" fmla="*/ 1148316 w 1735599"/>
              <a:gd name="connsiteY13" fmla="*/ 42530 h 1722474"/>
              <a:gd name="connsiteX14" fmla="*/ 1116419 w 1735599"/>
              <a:gd name="connsiteY14" fmla="*/ 31897 h 1722474"/>
              <a:gd name="connsiteX15" fmla="*/ 1031358 w 1735599"/>
              <a:gd name="connsiteY15" fmla="*/ 10632 h 1722474"/>
              <a:gd name="connsiteX16" fmla="*/ 988828 w 1735599"/>
              <a:gd name="connsiteY16" fmla="*/ 0 h 1722474"/>
              <a:gd name="connsiteX17" fmla="*/ 669851 w 1735599"/>
              <a:gd name="connsiteY17" fmla="*/ 10632 h 1722474"/>
              <a:gd name="connsiteX18" fmla="*/ 595423 w 1735599"/>
              <a:gd name="connsiteY18" fmla="*/ 31897 h 1722474"/>
              <a:gd name="connsiteX19" fmla="*/ 489098 w 1735599"/>
              <a:gd name="connsiteY19" fmla="*/ 74427 h 1722474"/>
              <a:gd name="connsiteX20" fmla="*/ 393405 w 1735599"/>
              <a:gd name="connsiteY20" fmla="*/ 106325 h 1722474"/>
              <a:gd name="connsiteX21" fmla="*/ 255182 w 1735599"/>
              <a:gd name="connsiteY21" fmla="*/ 180753 h 1722474"/>
              <a:gd name="connsiteX22" fmla="*/ 233916 w 1735599"/>
              <a:gd name="connsiteY22" fmla="*/ 202018 h 1722474"/>
              <a:gd name="connsiteX23" fmla="*/ 191386 w 1735599"/>
              <a:gd name="connsiteY23" fmla="*/ 212651 h 1722474"/>
              <a:gd name="connsiteX24" fmla="*/ 159489 w 1735599"/>
              <a:gd name="connsiteY24" fmla="*/ 223283 h 1722474"/>
              <a:gd name="connsiteX25" fmla="*/ 85061 w 1735599"/>
              <a:gd name="connsiteY25" fmla="*/ 308344 h 1722474"/>
              <a:gd name="connsiteX26" fmla="*/ 63796 w 1735599"/>
              <a:gd name="connsiteY26" fmla="*/ 382772 h 1722474"/>
              <a:gd name="connsiteX27" fmla="*/ 42530 w 1735599"/>
              <a:gd name="connsiteY27" fmla="*/ 414669 h 1722474"/>
              <a:gd name="connsiteX28" fmla="*/ 21265 w 1735599"/>
              <a:gd name="connsiteY28" fmla="*/ 478465 h 1722474"/>
              <a:gd name="connsiteX29" fmla="*/ 0 w 1735599"/>
              <a:gd name="connsiteY29" fmla="*/ 563525 h 1722474"/>
              <a:gd name="connsiteX30" fmla="*/ 10633 w 1735599"/>
              <a:gd name="connsiteY30" fmla="*/ 988827 h 1722474"/>
              <a:gd name="connsiteX31" fmla="*/ 21265 w 1735599"/>
              <a:gd name="connsiteY31" fmla="*/ 1020725 h 1722474"/>
              <a:gd name="connsiteX32" fmla="*/ 42530 w 1735599"/>
              <a:gd name="connsiteY32" fmla="*/ 1105786 h 1722474"/>
              <a:gd name="connsiteX33" fmla="*/ 53163 w 1735599"/>
              <a:gd name="connsiteY33" fmla="*/ 1137683 h 1722474"/>
              <a:gd name="connsiteX34" fmla="*/ 74428 w 1735599"/>
              <a:gd name="connsiteY34" fmla="*/ 1222744 h 1722474"/>
              <a:gd name="connsiteX35" fmla="*/ 106326 w 1735599"/>
              <a:gd name="connsiteY35" fmla="*/ 1318437 h 1722474"/>
              <a:gd name="connsiteX36" fmla="*/ 116958 w 1735599"/>
              <a:gd name="connsiteY36" fmla="*/ 1350334 h 1722474"/>
              <a:gd name="connsiteX37" fmla="*/ 138223 w 1735599"/>
              <a:gd name="connsiteY37" fmla="*/ 1371600 h 1722474"/>
              <a:gd name="connsiteX38" fmla="*/ 180754 w 1735599"/>
              <a:gd name="connsiteY38" fmla="*/ 1424762 h 1722474"/>
              <a:gd name="connsiteX39" fmla="*/ 202019 w 1735599"/>
              <a:gd name="connsiteY39" fmla="*/ 1456660 h 1722474"/>
              <a:gd name="connsiteX40" fmla="*/ 255182 w 1735599"/>
              <a:gd name="connsiteY40" fmla="*/ 1509823 h 1722474"/>
              <a:gd name="connsiteX41" fmla="*/ 276447 w 1735599"/>
              <a:gd name="connsiteY41" fmla="*/ 1541720 h 1722474"/>
              <a:gd name="connsiteX42" fmla="*/ 329610 w 1735599"/>
              <a:gd name="connsiteY42" fmla="*/ 1584251 h 1722474"/>
              <a:gd name="connsiteX43" fmla="*/ 361507 w 1735599"/>
              <a:gd name="connsiteY43" fmla="*/ 1616148 h 1722474"/>
              <a:gd name="connsiteX44" fmla="*/ 393405 w 1735599"/>
              <a:gd name="connsiteY44" fmla="*/ 1626781 h 1722474"/>
              <a:gd name="connsiteX45" fmla="*/ 425303 w 1735599"/>
              <a:gd name="connsiteY45" fmla="*/ 1648046 h 1722474"/>
              <a:gd name="connsiteX46" fmla="*/ 489098 w 1735599"/>
              <a:gd name="connsiteY46" fmla="*/ 1669311 h 1722474"/>
              <a:gd name="connsiteX47" fmla="*/ 552893 w 1735599"/>
              <a:gd name="connsiteY47" fmla="*/ 1690576 h 1722474"/>
              <a:gd name="connsiteX48" fmla="*/ 584791 w 1735599"/>
              <a:gd name="connsiteY48" fmla="*/ 1701209 h 1722474"/>
              <a:gd name="connsiteX49" fmla="*/ 616689 w 1735599"/>
              <a:gd name="connsiteY49" fmla="*/ 1722474 h 1722474"/>
              <a:gd name="connsiteX50" fmla="*/ 818707 w 1735599"/>
              <a:gd name="connsiteY50" fmla="*/ 1711841 h 1722474"/>
              <a:gd name="connsiteX51" fmla="*/ 914400 w 1735599"/>
              <a:gd name="connsiteY51" fmla="*/ 1669311 h 1722474"/>
              <a:gd name="connsiteX52" fmla="*/ 946298 w 1735599"/>
              <a:gd name="connsiteY52" fmla="*/ 1658679 h 1722474"/>
              <a:gd name="connsiteX53" fmla="*/ 1020726 w 1735599"/>
              <a:gd name="connsiteY53" fmla="*/ 1626781 h 1722474"/>
              <a:gd name="connsiteX54" fmla="*/ 1052623 w 1735599"/>
              <a:gd name="connsiteY54" fmla="*/ 1605516 h 1722474"/>
              <a:gd name="connsiteX55" fmla="*/ 1084521 w 1735599"/>
              <a:gd name="connsiteY55" fmla="*/ 1594883 h 1722474"/>
              <a:gd name="connsiteX56" fmla="*/ 1169582 w 1735599"/>
              <a:gd name="connsiteY56" fmla="*/ 1562986 h 1722474"/>
              <a:gd name="connsiteX57" fmla="*/ 1222744 w 1735599"/>
              <a:gd name="connsiteY57" fmla="*/ 1531088 h 1722474"/>
              <a:gd name="connsiteX58" fmla="*/ 1254642 w 1735599"/>
              <a:gd name="connsiteY58" fmla="*/ 1509823 h 1722474"/>
              <a:gd name="connsiteX59" fmla="*/ 1286540 w 1735599"/>
              <a:gd name="connsiteY59" fmla="*/ 1499190 h 1722474"/>
              <a:gd name="connsiteX60" fmla="*/ 1339703 w 1735599"/>
              <a:gd name="connsiteY60" fmla="*/ 1456660 h 1722474"/>
              <a:gd name="connsiteX61" fmla="*/ 1371600 w 1735599"/>
              <a:gd name="connsiteY61" fmla="*/ 1435395 h 1722474"/>
              <a:gd name="connsiteX62" fmla="*/ 1392865 w 1735599"/>
              <a:gd name="connsiteY62" fmla="*/ 1403497 h 1722474"/>
              <a:gd name="connsiteX63" fmla="*/ 1424763 w 1735599"/>
              <a:gd name="connsiteY63" fmla="*/ 1392865 h 1722474"/>
              <a:gd name="connsiteX64" fmla="*/ 1456661 w 1735599"/>
              <a:gd name="connsiteY64" fmla="*/ 1371600 h 1722474"/>
              <a:gd name="connsiteX65" fmla="*/ 1477926 w 1735599"/>
              <a:gd name="connsiteY65" fmla="*/ 1350334 h 1722474"/>
              <a:gd name="connsiteX66" fmla="*/ 1541721 w 1735599"/>
              <a:gd name="connsiteY66" fmla="*/ 1318437 h 1722474"/>
              <a:gd name="connsiteX67" fmla="*/ 1573619 w 1735599"/>
              <a:gd name="connsiteY67" fmla="*/ 1297172 h 1722474"/>
              <a:gd name="connsiteX68" fmla="*/ 1584251 w 1735599"/>
              <a:gd name="connsiteY68" fmla="*/ 1265274 h 1722474"/>
              <a:gd name="connsiteX69" fmla="*/ 1605516 w 1735599"/>
              <a:gd name="connsiteY69" fmla="*/ 1233376 h 1722474"/>
              <a:gd name="connsiteX70" fmla="*/ 1626782 w 1735599"/>
              <a:gd name="connsiteY70" fmla="*/ 1212111 h 1722474"/>
              <a:gd name="connsiteX71" fmla="*/ 1669312 w 1735599"/>
              <a:gd name="connsiteY71" fmla="*/ 1148316 h 1722474"/>
              <a:gd name="connsiteX72" fmla="*/ 1690577 w 1735599"/>
              <a:gd name="connsiteY72" fmla="*/ 1116418 h 1722474"/>
              <a:gd name="connsiteX73" fmla="*/ 1711842 w 1735599"/>
              <a:gd name="connsiteY73" fmla="*/ 1084520 h 1722474"/>
              <a:gd name="connsiteX74" fmla="*/ 1722475 w 1735599"/>
              <a:gd name="connsiteY74" fmla="*/ 1052623 h 1722474"/>
              <a:gd name="connsiteX75" fmla="*/ 1722475 w 1735599"/>
              <a:gd name="connsiteY75" fmla="*/ 797441 h 1722474"/>
              <a:gd name="connsiteX76" fmla="*/ 1711842 w 1735599"/>
              <a:gd name="connsiteY76" fmla="*/ 701748 h 1722474"/>
              <a:gd name="connsiteX77" fmla="*/ 1690577 w 1735599"/>
              <a:gd name="connsiteY77" fmla="*/ 669851 h 1722474"/>
              <a:gd name="connsiteX78" fmla="*/ 1679944 w 1735599"/>
              <a:gd name="connsiteY78" fmla="*/ 648586 h 1722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1735599" h="1722474">
                <a:moveTo>
                  <a:pt x="1701210" y="584790"/>
                </a:moveTo>
                <a:cubicBezTo>
                  <a:pt x="1690577" y="567069"/>
                  <a:pt x="1680407" y="549062"/>
                  <a:pt x="1669312" y="531627"/>
                </a:cubicBezTo>
                <a:cubicBezTo>
                  <a:pt x="1655591" y="510065"/>
                  <a:pt x="1634864" y="492078"/>
                  <a:pt x="1626782" y="467832"/>
                </a:cubicBezTo>
                <a:cubicBezTo>
                  <a:pt x="1623238" y="457199"/>
                  <a:pt x="1622366" y="445259"/>
                  <a:pt x="1616149" y="435934"/>
                </a:cubicBezTo>
                <a:cubicBezTo>
                  <a:pt x="1607808" y="423423"/>
                  <a:pt x="1593877" y="415588"/>
                  <a:pt x="1584251" y="404037"/>
                </a:cubicBezTo>
                <a:cubicBezTo>
                  <a:pt x="1576070" y="394220"/>
                  <a:pt x="1570074" y="382772"/>
                  <a:pt x="1562986" y="372139"/>
                </a:cubicBezTo>
                <a:cubicBezTo>
                  <a:pt x="1553535" y="343785"/>
                  <a:pt x="1548608" y="323989"/>
                  <a:pt x="1531089" y="297711"/>
                </a:cubicBezTo>
                <a:cubicBezTo>
                  <a:pt x="1525528" y="289370"/>
                  <a:pt x="1518164" y="282007"/>
                  <a:pt x="1509823" y="276446"/>
                </a:cubicBezTo>
                <a:cubicBezTo>
                  <a:pt x="1496635" y="267654"/>
                  <a:pt x="1481470" y="262269"/>
                  <a:pt x="1467293" y="255181"/>
                </a:cubicBezTo>
                <a:cubicBezTo>
                  <a:pt x="1418546" y="182061"/>
                  <a:pt x="1449009" y="199468"/>
                  <a:pt x="1392865" y="180753"/>
                </a:cubicBezTo>
                <a:cubicBezTo>
                  <a:pt x="1369086" y="145083"/>
                  <a:pt x="1371679" y="141306"/>
                  <a:pt x="1329070" y="116958"/>
                </a:cubicBezTo>
                <a:cubicBezTo>
                  <a:pt x="1319339" y="111397"/>
                  <a:pt x="1307375" y="110963"/>
                  <a:pt x="1297172" y="106325"/>
                </a:cubicBezTo>
                <a:cubicBezTo>
                  <a:pt x="1268313" y="93207"/>
                  <a:pt x="1242185" y="73819"/>
                  <a:pt x="1212112" y="63795"/>
                </a:cubicBezTo>
                <a:lnTo>
                  <a:pt x="1148316" y="42530"/>
                </a:lnTo>
                <a:cubicBezTo>
                  <a:pt x="1137684" y="38986"/>
                  <a:pt x="1127292" y="34615"/>
                  <a:pt x="1116419" y="31897"/>
                </a:cubicBezTo>
                <a:lnTo>
                  <a:pt x="1031358" y="10632"/>
                </a:lnTo>
                <a:lnTo>
                  <a:pt x="988828" y="0"/>
                </a:lnTo>
                <a:cubicBezTo>
                  <a:pt x="882502" y="3544"/>
                  <a:pt x="776052" y="4385"/>
                  <a:pt x="669851" y="10632"/>
                </a:cubicBezTo>
                <a:cubicBezTo>
                  <a:pt x="648931" y="11863"/>
                  <a:pt x="616271" y="25941"/>
                  <a:pt x="595423" y="31897"/>
                </a:cubicBezTo>
                <a:cubicBezTo>
                  <a:pt x="468003" y="68303"/>
                  <a:pt x="666551" y="3446"/>
                  <a:pt x="489098" y="74427"/>
                </a:cubicBezTo>
                <a:cubicBezTo>
                  <a:pt x="413016" y="104860"/>
                  <a:pt x="479775" y="59818"/>
                  <a:pt x="393405" y="106325"/>
                </a:cubicBezTo>
                <a:cubicBezTo>
                  <a:pt x="228877" y="194916"/>
                  <a:pt x="375511" y="132621"/>
                  <a:pt x="255182" y="180753"/>
                </a:cubicBezTo>
                <a:cubicBezTo>
                  <a:pt x="248093" y="187841"/>
                  <a:pt x="242882" y="197535"/>
                  <a:pt x="233916" y="202018"/>
                </a:cubicBezTo>
                <a:cubicBezTo>
                  <a:pt x="220846" y="208553"/>
                  <a:pt x="205437" y="208636"/>
                  <a:pt x="191386" y="212651"/>
                </a:cubicBezTo>
                <a:cubicBezTo>
                  <a:pt x="180610" y="215730"/>
                  <a:pt x="170121" y="219739"/>
                  <a:pt x="159489" y="223283"/>
                </a:cubicBezTo>
                <a:cubicBezTo>
                  <a:pt x="131771" y="251001"/>
                  <a:pt x="102646" y="273175"/>
                  <a:pt x="85061" y="308344"/>
                </a:cubicBezTo>
                <a:cubicBezTo>
                  <a:pt x="64360" y="349746"/>
                  <a:pt x="84248" y="335051"/>
                  <a:pt x="63796" y="382772"/>
                </a:cubicBezTo>
                <a:cubicBezTo>
                  <a:pt x="58762" y="394517"/>
                  <a:pt x="49619" y="404037"/>
                  <a:pt x="42530" y="414669"/>
                </a:cubicBezTo>
                <a:cubicBezTo>
                  <a:pt x="35442" y="435934"/>
                  <a:pt x="25661" y="456485"/>
                  <a:pt x="21265" y="478465"/>
                </a:cubicBezTo>
                <a:cubicBezTo>
                  <a:pt x="8435" y="542617"/>
                  <a:pt x="16348" y="514483"/>
                  <a:pt x="0" y="563525"/>
                </a:cubicBezTo>
                <a:cubicBezTo>
                  <a:pt x="3544" y="705292"/>
                  <a:pt x="4044" y="847169"/>
                  <a:pt x="10633" y="988827"/>
                </a:cubicBezTo>
                <a:cubicBezTo>
                  <a:pt x="11154" y="1000023"/>
                  <a:pt x="18316" y="1009912"/>
                  <a:pt x="21265" y="1020725"/>
                </a:cubicBezTo>
                <a:cubicBezTo>
                  <a:pt x="28955" y="1048922"/>
                  <a:pt x="33287" y="1078060"/>
                  <a:pt x="42530" y="1105786"/>
                </a:cubicBezTo>
                <a:cubicBezTo>
                  <a:pt x="46074" y="1116418"/>
                  <a:pt x="50214" y="1126870"/>
                  <a:pt x="53163" y="1137683"/>
                </a:cubicBezTo>
                <a:cubicBezTo>
                  <a:pt x="60853" y="1165879"/>
                  <a:pt x="65186" y="1195018"/>
                  <a:pt x="74428" y="1222744"/>
                </a:cubicBezTo>
                <a:lnTo>
                  <a:pt x="106326" y="1318437"/>
                </a:lnTo>
                <a:cubicBezTo>
                  <a:pt x="109870" y="1329069"/>
                  <a:pt x="109033" y="1342409"/>
                  <a:pt x="116958" y="1350334"/>
                </a:cubicBezTo>
                <a:lnTo>
                  <a:pt x="138223" y="1371600"/>
                </a:lnTo>
                <a:cubicBezTo>
                  <a:pt x="158924" y="1433698"/>
                  <a:pt x="132659" y="1376667"/>
                  <a:pt x="180754" y="1424762"/>
                </a:cubicBezTo>
                <a:cubicBezTo>
                  <a:pt x="189790" y="1433798"/>
                  <a:pt x="193604" y="1447043"/>
                  <a:pt x="202019" y="1456660"/>
                </a:cubicBezTo>
                <a:cubicBezTo>
                  <a:pt x="218522" y="1475521"/>
                  <a:pt x="241280" y="1488971"/>
                  <a:pt x="255182" y="1509823"/>
                </a:cubicBezTo>
                <a:cubicBezTo>
                  <a:pt x="262270" y="1520455"/>
                  <a:pt x="268464" y="1531742"/>
                  <a:pt x="276447" y="1541720"/>
                </a:cubicBezTo>
                <a:cubicBezTo>
                  <a:pt x="301197" y="1572658"/>
                  <a:pt x="296447" y="1556615"/>
                  <a:pt x="329610" y="1584251"/>
                </a:cubicBezTo>
                <a:cubicBezTo>
                  <a:pt x="341161" y="1593877"/>
                  <a:pt x="348996" y="1607807"/>
                  <a:pt x="361507" y="1616148"/>
                </a:cubicBezTo>
                <a:cubicBezTo>
                  <a:pt x="370832" y="1622365"/>
                  <a:pt x="383380" y="1621769"/>
                  <a:pt x="393405" y="1626781"/>
                </a:cubicBezTo>
                <a:cubicBezTo>
                  <a:pt x="404835" y="1632496"/>
                  <a:pt x="413626" y="1642856"/>
                  <a:pt x="425303" y="1648046"/>
                </a:cubicBezTo>
                <a:cubicBezTo>
                  <a:pt x="445786" y="1657150"/>
                  <a:pt x="467833" y="1662223"/>
                  <a:pt x="489098" y="1669311"/>
                </a:cubicBezTo>
                <a:lnTo>
                  <a:pt x="552893" y="1690576"/>
                </a:lnTo>
                <a:cubicBezTo>
                  <a:pt x="563526" y="1694120"/>
                  <a:pt x="575465" y="1694992"/>
                  <a:pt x="584791" y="1701209"/>
                </a:cubicBezTo>
                <a:lnTo>
                  <a:pt x="616689" y="1722474"/>
                </a:lnTo>
                <a:cubicBezTo>
                  <a:pt x="684028" y="1718930"/>
                  <a:pt x="751755" y="1719875"/>
                  <a:pt x="818707" y="1711841"/>
                </a:cubicBezTo>
                <a:cubicBezTo>
                  <a:pt x="890900" y="1703178"/>
                  <a:pt x="865976" y="1693523"/>
                  <a:pt x="914400" y="1669311"/>
                </a:cubicBezTo>
                <a:cubicBezTo>
                  <a:pt x="924425" y="1664299"/>
                  <a:pt x="935665" y="1662223"/>
                  <a:pt x="946298" y="1658679"/>
                </a:cubicBezTo>
                <a:cubicBezTo>
                  <a:pt x="990125" y="1614850"/>
                  <a:pt x="940096" y="1657017"/>
                  <a:pt x="1020726" y="1626781"/>
                </a:cubicBezTo>
                <a:cubicBezTo>
                  <a:pt x="1032691" y="1622294"/>
                  <a:pt x="1041194" y="1611231"/>
                  <a:pt x="1052623" y="1605516"/>
                </a:cubicBezTo>
                <a:cubicBezTo>
                  <a:pt x="1062648" y="1600504"/>
                  <a:pt x="1074496" y="1599895"/>
                  <a:pt x="1084521" y="1594883"/>
                </a:cubicBezTo>
                <a:cubicBezTo>
                  <a:pt x="1157528" y="1558379"/>
                  <a:pt x="1067017" y="1583498"/>
                  <a:pt x="1169582" y="1562986"/>
                </a:cubicBezTo>
                <a:cubicBezTo>
                  <a:pt x="1211116" y="1521450"/>
                  <a:pt x="1167536" y="1558692"/>
                  <a:pt x="1222744" y="1531088"/>
                </a:cubicBezTo>
                <a:cubicBezTo>
                  <a:pt x="1234174" y="1525373"/>
                  <a:pt x="1243212" y="1515538"/>
                  <a:pt x="1254642" y="1509823"/>
                </a:cubicBezTo>
                <a:cubicBezTo>
                  <a:pt x="1264667" y="1504811"/>
                  <a:pt x="1276515" y="1504202"/>
                  <a:pt x="1286540" y="1499190"/>
                </a:cubicBezTo>
                <a:cubicBezTo>
                  <a:pt x="1330169" y="1477375"/>
                  <a:pt x="1306741" y="1483030"/>
                  <a:pt x="1339703" y="1456660"/>
                </a:cubicBezTo>
                <a:cubicBezTo>
                  <a:pt x="1349681" y="1448677"/>
                  <a:pt x="1360968" y="1442483"/>
                  <a:pt x="1371600" y="1435395"/>
                </a:cubicBezTo>
                <a:cubicBezTo>
                  <a:pt x="1378688" y="1424762"/>
                  <a:pt x="1382886" y="1411480"/>
                  <a:pt x="1392865" y="1403497"/>
                </a:cubicBezTo>
                <a:cubicBezTo>
                  <a:pt x="1401617" y="1396496"/>
                  <a:pt x="1414738" y="1397877"/>
                  <a:pt x="1424763" y="1392865"/>
                </a:cubicBezTo>
                <a:cubicBezTo>
                  <a:pt x="1436193" y="1387150"/>
                  <a:pt x="1446682" y="1379583"/>
                  <a:pt x="1456661" y="1371600"/>
                </a:cubicBezTo>
                <a:cubicBezTo>
                  <a:pt x="1464489" y="1365338"/>
                  <a:pt x="1470098" y="1356596"/>
                  <a:pt x="1477926" y="1350334"/>
                </a:cubicBezTo>
                <a:cubicBezTo>
                  <a:pt x="1507370" y="1326778"/>
                  <a:pt x="1508030" y="1329667"/>
                  <a:pt x="1541721" y="1318437"/>
                </a:cubicBezTo>
                <a:cubicBezTo>
                  <a:pt x="1552354" y="1311349"/>
                  <a:pt x="1565636" y="1307151"/>
                  <a:pt x="1573619" y="1297172"/>
                </a:cubicBezTo>
                <a:cubicBezTo>
                  <a:pt x="1580620" y="1288420"/>
                  <a:pt x="1579239" y="1275299"/>
                  <a:pt x="1584251" y="1265274"/>
                </a:cubicBezTo>
                <a:cubicBezTo>
                  <a:pt x="1589966" y="1253844"/>
                  <a:pt x="1597533" y="1243355"/>
                  <a:pt x="1605516" y="1233376"/>
                </a:cubicBezTo>
                <a:cubicBezTo>
                  <a:pt x="1611778" y="1225548"/>
                  <a:pt x="1620767" y="1220131"/>
                  <a:pt x="1626782" y="1212111"/>
                </a:cubicBezTo>
                <a:cubicBezTo>
                  <a:pt x="1642117" y="1191665"/>
                  <a:pt x="1655135" y="1169581"/>
                  <a:pt x="1669312" y="1148316"/>
                </a:cubicBezTo>
                <a:lnTo>
                  <a:pt x="1690577" y="1116418"/>
                </a:lnTo>
                <a:cubicBezTo>
                  <a:pt x="1697665" y="1105785"/>
                  <a:pt x="1707801" y="1096643"/>
                  <a:pt x="1711842" y="1084520"/>
                </a:cubicBezTo>
                <a:lnTo>
                  <a:pt x="1722475" y="1052623"/>
                </a:lnTo>
                <a:cubicBezTo>
                  <a:pt x="1742689" y="931330"/>
                  <a:pt x="1737033" y="993972"/>
                  <a:pt x="1722475" y="797441"/>
                </a:cubicBezTo>
                <a:cubicBezTo>
                  <a:pt x="1720104" y="765435"/>
                  <a:pt x="1719626" y="732884"/>
                  <a:pt x="1711842" y="701748"/>
                </a:cubicBezTo>
                <a:cubicBezTo>
                  <a:pt x="1708743" y="689351"/>
                  <a:pt x="1697152" y="680808"/>
                  <a:pt x="1690577" y="669851"/>
                </a:cubicBezTo>
                <a:cubicBezTo>
                  <a:pt x="1686500" y="663055"/>
                  <a:pt x="1683488" y="655674"/>
                  <a:pt x="1679944" y="648586"/>
                </a:cubicBezTo>
              </a:path>
            </a:pathLst>
          </a:custGeom>
          <a:solidFill>
            <a:srgbClr val="F7F488"/>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hu-HU"/>
          </a:p>
        </p:txBody>
      </p:sp>
      <p:sp>
        <p:nvSpPr>
          <p:cNvPr id="7" name="Ellipszis 6"/>
          <p:cNvSpPr/>
          <p:nvPr/>
        </p:nvSpPr>
        <p:spPr>
          <a:xfrm>
            <a:off x="5659539" y="5084414"/>
            <a:ext cx="473148" cy="659219"/>
          </a:xfrm>
          <a:prstGeom prst="ellipse">
            <a:avLst/>
          </a:prstGeom>
          <a:solidFill>
            <a:schemeClr val="accent3">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hu-HU"/>
          </a:p>
        </p:txBody>
      </p:sp>
      <p:grpSp>
        <p:nvGrpSpPr>
          <p:cNvPr id="27" name="Csoportba foglalás 26"/>
          <p:cNvGrpSpPr/>
          <p:nvPr/>
        </p:nvGrpSpPr>
        <p:grpSpPr>
          <a:xfrm>
            <a:off x="1382232" y="1423195"/>
            <a:ext cx="6005941" cy="2985929"/>
            <a:chOff x="1382232" y="1423195"/>
            <a:chExt cx="6005941" cy="2985929"/>
          </a:xfrm>
        </p:grpSpPr>
        <p:pic>
          <p:nvPicPr>
            <p:cNvPr id="4" name="Kép 3"/>
            <p:cNvPicPr>
              <a:picLocks noChangeAspect="1"/>
            </p:cNvPicPr>
            <p:nvPr/>
          </p:nvPicPr>
          <p:blipFill rotWithShape="1">
            <a:blip r:embed="rId3"/>
            <a:srcRect t="11745"/>
            <a:stretch/>
          </p:blipFill>
          <p:spPr>
            <a:xfrm>
              <a:off x="1382232" y="1423195"/>
              <a:ext cx="6005941" cy="2985929"/>
            </a:xfrm>
            <a:prstGeom prst="rect">
              <a:avLst/>
            </a:prstGeom>
          </p:spPr>
        </p:pic>
        <p:sp>
          <p:nvSpPr>
            <p:cNvPr id="17" name="16 ágú csillag 16"/>
            <p:cNvSpPr/>
            <p:nvPr/>
          </p:nvSpPr>
          <p:spPr>
            <a:xfrm>
              <a:off x="6130547" y="2621128"/>
              <a:ext cx="235688" cy="262270"/>
            </a:xfrm>
            <a:prstGeom prst="star16">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hu-HU"/>
            </a:p>
          </p:txBody>
        </p:sp>
      </p:grpSp>
      <p:sp>
        <p:nvSpPr>
          <p:cNvPr id="9" name="Téglalap 8"/>
          <p:cNvSpPr/>
          <p:nvPr/>
        </p:nvSpPr>
        <p:spPr>
          <a:xfrm>
            <a:off x="1068198" y="4735889"/>
            <a:ext cx="4404026" cy="1015663"/>
          </a:xfrm>
          <a:prstGeom prst="rect">
            <a:avLst/>
          </a:prstGeom>
        </p:spPr>
        <p:txBody>
          <a:bodyPr wrap="none">
            <a:spAutoFit/>
          </a:bodyPr>
          <a:lstStyle/>
          <a:p>
            <a:pPr algn="ctr"/>
            <a:r>
              <a:rPr lang="hu-HU" sz="2000" b="1" dirty="0" smtClean="0">
                <a:latin typeface="Times New Roman" panose="02020603050405020304" pitchFamily="18" charset="0"/>
                <a:cs typeface="Times New Roman" panose="02020603050405020304" pitchFamily="18" charset="0"/>
              </a:rPr>
              <a:t>A vírusok </a:t>
            </a:r>
            <a:r>
              <a:rPr lang="hu-HU" sz="2000" b="1" dirty="0">
                <a:latin typeface="Times New Roman" panose="02020603050405020304" pitchFamily="18" charset="0"/>
                <a:cs typeface="Times New Roman" panose="02020603050405020304" pitchFamily="18" charset="0"/>
              </a:rPr>
              <a:t>csak </a:t>
            </a:r>
            <a:r>
              <a:rPr lang="hu-HU" sz="2000" b="1" dirty="0" smtClean="0">
                <a:latin typeface="Times New Roman" panose="02020603050405020304" pitchFamily="18" charset="0"/>
                <a:cs typeface="Times New Roman" panose="02020603050405020304" pitchFamily="18" charset="0"/>
              </a:rPr>
              <a:t>a megfertőzött sejteken</a:t>
            </a:r>
          </a:p>
          <a:p>
            <a:pPr algn="ctr"/>
            <a:r>
              <a:rPr lang="hu-HU" sz="2000" b="1" dirty="0" smtClean="0">
                <a:latin typeface="Times New Roman" panose="02020603050405020304" pitchFamily="18" charset="0"/>
                <a:cs typeface="Times New Roman" panose="02020603050405020304" pitchFamily="18" charset="0"/>
              </a:rPr>
              <a:t> </a:t>
            </a:r>
            <a:r>
              <a:rPr lang="hu-HU" sz="2000" b="1" dirty="0">
                <a:latin typeface="Times New Roman" panose="02020603050405020304" pitchFamily="18" charset="0"/>
                <a:cs typeface="Times New Roman" panose="02020603050405020304" pitchFamily="18" charset="0"/>
              </a:rPr>
              <a:t>belül képesek </a:t>
            </a:r>
            <a:r>
              <a:rPr lang="hu-HU" sz="2000" b="1" dirty="0" smtClean="0">
                <a:latin typeface="Times New Roman" panose="02020603050405020304" pitchFamily="18" charset="0"/>
                <a:cs typeface="Times New Roman" panose="02020603050405020304" pitchFamily="18" charset="0"/>
              </a:rPr>
              <a:t>szaporodni,</a:t>
            </a:r>
          </a:p>
          <a:p>
            <a:pPr algn="ctr"/>
            <a:r>
              <a:rPr lang="hu-HU" sz="2000" b="1" dirty="0">
                <a:latin typeface="Times New Roman" panose="02020603050405020304" pitchFamily="18" charset="0"/>
                <a:cs typeface="Times New Roman" panose="02020603050405020304" pitchFamily="18" charset="0"/>
              </a:rPr>
              <a:t>a</a:t>
            </a:r>
            <a:r>
              <a:rPr lang="hu-HU" sz="2000" b="1" dirty="0" smtClean="0">
                <a:latin typeface="Times New Roman" panose="02020603050405020304" pitchFamily="18" charset="0"/>
                <a:cs typeface="Times New Roman" panose="02020603050405020304" pitchFamily="18" charset="0"/>
              </a:rPr>
              <a:t>zon kívül elpusztulnak</a:t>
            </a:r>
            <a:endParaRPr lang="hu-HU" sz="2000" b="1" dirty="0">
              <a:latin typeface="Times New Roman" panose="02020603050405020304" pitchFamily="18" charset="0"/>
              <a:cs typeface="Times New Roman" panose="02020603050405020304" pitchFamily="18" charset="0"/>
            </a:endParaRPr>
          </a:p>
        </p:txBody>
      </p:sp>
      <p:sp>
        <p:nvSpPr>
          <p:cNvPr id="8" name="16 ágú csillag 7"/>
          <p:cNvSpPr/>
          <p:nvPr/>
        </p:nvSpPr>
        <p:spPr>
          <a:xfrm>
            <a:off x="2289543" y="5860374"/>
            <a:ext cx="375684" cy="402233"/>
          </a:xfrm>
          <a:prstGeom prst="star16">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hu-HU"/>
          </a:p>
        </p:txBody>
      </p:sp>
      <p:cxnSp>
        <p:nvCxnSpPr>
          <p:cNvPr id="20" name="Egyenes összekötő nyíllal 19"/>
          <p:cNvCxnSpPr/>
          <p:nvPr/>
        </p:nvCxnSpPr>
        <p:spPr>
          <a:xfrm>
            <a:off x="2743197" y="6061490"/>
            <a:ext cx="600093" cy="4448"/>
          </a:xfrm>
          <a:prstGeom prst="straightConnector1">
            <a:avLst/>
          </a:prstGeom>
          <a:ln w="38100">
            <a:solidFill>
              <a:schemeClr val="tx1">
                <a:lumMod val="50000"/>
                <a:lumOff val="50000"/>
              </a:schemeClr>
            </a:solidFill>
            <a:tailEnd type="triangle"/>
          </a:ln>
        </p:spPr>
        <p:style>
          <a:lnRef idx="2">
            <a:schemeClr val="accent1"/>
          </a:lnRef>
          <a:fillRef idx="0">
            <a:schemeClr val="accent1"/>
          </a:fillRef>
          <a:effectRef idx="1">
            <a:schemeClr val="accent1"/>
          </a:effectRef>
          <a:fontRef idx="minor">
            <a:schemeClr val="tx1"/>
          </a:fontRef>
        </p:style>
      </p:cxnSp>
      <p:grpSp>
        <p:nvGrpSpPr>
          <p:cNvPr id="28" name="Csoportba foglalás 27"/>
          <p:cNvGrpSpPr/>
          <p:nvPr/>
        </p:nvGrpSpPr>
        <p:grpSpPr>
          <a:xfrm>
            <a:off x="3343290" y="5783515"/>
            <a:ext cx="569491" cy="483539"/>
            <a:chOff x="3343290" y="5783515"/>
            <a:chExt cx="569491" cy="483539"/>
          </a:xfrm>
        </p:grpSpPr>
        <p:sp>
          <p:nvSpPr>
            <p:cNvPr id="19" name="16 ágú csillag 18"/>
            <p:cNvSpPr/>
            <p:nvPr/>
          </p:nvSpPr>
          <p:spPr>
            <a:xfrm>
              <a:off x="3396455" y="5864821"/>
              <a:ext cx="375684" cy="402233"/>
            </a:xfrm>
            <a:prstGeom prst="star16">
              <a:avLst/>
            </a:prstGeom>
            <a:solidFill>
              <a:schemeClr val="tx1">
                <a:lumMod val="50000"/>
                <a:lumOff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hu-HU"/>
            </a:p>
          </p:txBody>
        </p:sp>
        <p:cxnSp>
          <p:nvCxnSpPr>
            <p:cNvPr id="23" name="Egyenes összekötő 22"/>
            <p:cNvCxnSpPr/>
            <p:nvPr/>
          </p:nvCxnSpPr>
          <p:spPr>
            <a:xfrm flipV="1">
              <a:off x="3343290" y="5783515"/>
              <a:ext cx="569491" cy="479092"/>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cxnSp>
          <p:nvCxnSpPr>
            <p:cNvPr id="25" name="Egyenes összekötő 24"/>
            <p:cNvCxnSpPr/>
            <p:nvPr/>
          </p:nvCxnSpPr>
          <p:spPr>
            <a:xfrm flipH="1" flipV="1">
              <a:off x="3361573" y="5800895"/>
              <a:ext cx="381315" cy="466159"/>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grpSp>
      <p:sp>
        <p:nvSpPr>
          <p:cNvPr id="26" name="Téglalap 25"/>
          <p:cNvSpPr/>
          <p:nvPr/>
        </p:nvSpPr>
        <p:spPr>
          <a:xfrm>
            <a:off x="1031358" y="4566483"/>
            <a:ext cx="6718322" cy="2091325"/>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hu-HU"/>
          </a:p>
        </p:txBody>
      </p:sp>
      <p:grpSp>
        <p:nvGrpSpPr>
          <p:cNvPr id="30" name="Csoportba foglalás 29"/>
          <p:cNvGrpSpPr/>
          <p:nvPr/>
        </p:nvGrpSpPr>
        <p:grpSpPr>
          <a:xfrm>
            <a:off x="5135527" y="6018028"/>
            <a:ext cx="342119" cy="401721"/>
            <a:chOff x="3343290" y="5783515"/>
            <a:chExt cx="569491" cy="483539"/>
          </a:xfrm>
        </p:grpSpPr>
        <p:sp>
          <p:nvSpPr>
            <p:cNvPr id="31" name="16 ágú csillag 30"/>
            <p:cNvSpPr/>
            <p:nvPr/>
          </p:nvSpPr>
          <p:spPr>
            <a:xfrm>
              <a:off x="3396455" y="5864821"/>
              <a:ext cx="375684" cy="402233"/>
            </a:xfrm>
            <a:prstGeom prst="star16">
              <a:avLst/>
            </a:prstGeom>
            <a:solidFill>
              <a:schemeClr val="tx1">
                <a:lumMod val="50000"/>
                <a:lumOff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hu-HU"/>
            </a:p>
          </p:txBody>
        </p:sp>
        <p:cxnSp>
          <p:nvCxnSpPr>
            <p:cNvPr id="32" name="Egyenes összekötő 31"/>
            <p:cNvCxnSpPr/>
            <p:nvPr/>
          </p:nvCxnSpPr>
          <p:spPr>
            <a:xfrm flipV="1">
              <a:off x="3343290" y="5783515"/>
              <a:ext cx="569491" cy="479092"/>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cxnSp>
          <p:nvCxnSpPr>
            <p:cNvPr id="33" name="Egyenes összekötő 32"/>
            <p:cNvCxnSpPr/>
            <p:nvPr/>
          </p:nvCxnSpPr>
          <p:spPr>
            <a:xfrm flipH="1" flipV="1">
              <a:off x="3361573" y="5800895"/>
              <a:ext cx="381315" cy="466159"/>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grpSp>
      <p:grpSp>
        <p:nvGrpSpPr>
          <p:cNvPr id="34" name="Csoportba foglalás 33"/>
          <p:cNvGrpSpPr/>
          <p:nvPr/>
        </p:nvGrpSpPr>
        <p:grpSpPr>
          <a:xfrm>
            <a:off x="6977635" y="6065939"/>
            <a:ext cx="308603" cy="329292"/>
            <a:chOff x="3343290" y="5783515"/>
            <a:chExt cx="569491" cy="483539"/>
          </a:xfrm>
        </p:grpSpPr>
        <p:sp>
          <p:nvSpPr>
            <p:cNvPr id="35" name="16 ágú csillag 34"/>
            <p:cNvSpPr/>
            <p:nvPr/>
          </p:nvSpPr>
          <p:spPr>
            <a:xfrm>
              <a:off x="3396455" y="5864821"/>
              <a:ext cx="375684" cy="402233"/>
            </a:xfrm>
            <a:prstGeom prst="star16">
              <a:avLst/>
            </a:prstGeom>
            <a:solidFill>
              <a:schemeClr val="tx1">
                <a:lumMod val="50000"/>
                <a:lumOff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hu-HU"/>
            </a:p>
          </p:txBody>
        </p:sp>
        <p:cxnSp>
          <p:nvCxnSpPr>
            <p:cNvPr id="36" name="Egyenes összekötő 35"/>
            <p:cNvCxnSpPr/>
            <p:nvPr/>
          </p:nvCxnSpPr>
          <p:spPr>
            <a:xfrm flipV="1">
              <a:off x="3343290" y="5783515"/>
              <a:ext cx="569491" cy="479092"/>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cxnSp>
          <p:nvCxnSpPr>
            <p:cNvPr id="37" name="Egyenes összekötő 36"/>
            <p:cNvCxnSpPr/>
            <p:nvPr/>
          </p:nvCxnSpPr>
          <p:spPr>
            <a:xfrm flipH="1" flipV="1">
              <a:off x="3361573" y="5800895"/>
              <a:ext cx="381315" cy="466159"/>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grpSp>
      <p:grpSp>
        <p:nvGrpSpPr>
          <p:cNvPr id="38" name="Csoportba foglalás 37"/>
          <p:cNvGrpSpPr/>
          <p:nvPr/>
        </p:nvGrpSpPr>
        <p:grpSpPr>
          <a:xfrm>
            <a:off x="4792206" y="5647810"/>
            <a:ext cx="308603" cy="329292"/>
            <a:chOff x="3343290" y="5783515"/>
            <a:chExt cx="569491" cy="483539"/>
          </a:xfrm>
        </p:grpSpPr>
        <p:sp>
          <p:nvSpPr>
            <p:cNvPr id="39" name="16 ágú csillag 38"/>
            <p:cNvSpPr/>
            <p:nvPr/>
          </p:nvSpPr>
          <p:spPr>
            <a:xfrm>
              <a:off x="3396455" y="5864821"/>
              <a:ext cx="375684" cy="402233"/>
            </a:xfrm>
            <a:prstGeom prst="star16">
              <a:avLst/>
            </a:prstGeom>
            <a:solidFill>
              <a:schemeClr val="tx1">
                <a:lumMod val="50000"/>
                <a:lumOff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hu-HU"/>
            </a:p>
          </p:txBody>
        </p:sp>
        <p:cxnSp>
          <p:nvCxnSpPr>
            <p:cNvPr id="40" name="Egyenes összekötő 39"/>
            <p:cNvCxnSpPr/>
            <p:nvPr/>
          </p:nvCxnSpPr>
          <p:spPr>
            <a:xfrm flipV="1">
              <a:off x="3343290" y="5783515"/>
              <a:ext cx="569491" cy="479092"/>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cxnSp>
          <p:nvCxnSpPr>
            <p:cNvPr id="41" name="Egyenes összekötő 40"/>
            <p:cNvCxnSpPr/>
            <p:nvPr/>
          </p:nvCxnSpPr>
          <p:spPr>
            <a:xfrm flipH="1" flipV="1">
              <a:off x="3361573" y="5800895"/>
              <a:ext cx="381315" cy="466159"/>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grpSp>
      <p:sp>
        <p:nvSpPr>
          <p:cNvPr id="29" name="Szövegdoboz 28"/>
          <p:cNvSpPr txBox="1"/>
          <p:nvPr/>
        </p:nvSpPr>
        <p:spPr>
          <a:xfrm flipH="1">
            <a:off x="6977635" y="2830472"/>
            <a:ext cx="1867441" cy="1477328"/>
          </a:xfrm>
          <a:prstGeom prst="rect">
            <a:avLst/>
          </a:prstGeom>
          <a:noFill/>
        </p:spPr>
        <p:txBody>
          <a:bodyPr wrap="square" rtlCol="0">
            <a:spAutoFit/>
          </a:bodyPr>
          <a:lstStyle/>
          <a:p>
            <a:pPr algn="ctr"/>
            <a:r>
              <a:rPr lang="hu-HU" dirty="0" smtClean="0">
                <a:solidFill>
                  <a:srgbClr val="C00000"/>
                </a:solidFill>
                <a:latin typeface="Times New Roman" panose="02020603050405020304" pitchFamily="18" charset="0"/>
                <a:cs typeface="Times New Roman" panose="02020603050405020304" pitchFamily="18" charset="0"/>
              </a:rPr>
              <a:t>A vírusok</a:t>
            </a:r>
          </a:p>
          <a:p>
            <a:pPr algn="ctr"/>
            <a:r>
              <a:rPr lang="hu-HU" dirty="0">
                <a:solidFill>
                  <a:srgbClr val="C00000"/>
                </a:solidFill>
                <a:latin typeface="Times New Roman" panose="02020603050405020304" pitchFamily="18" charset="0"/>
                <a:cs typeface="Times New Roman" panose="02020603050405020304" pitchFamily="18" charset="0"/>
              </a:rPr>
              <a:t>a</a:t>
            </a:r>
            <a:r>
              <a:rPr lang="hu-HU" dirty="0" smtClean="0">
                <a:solidFill>
                  <a:srgbClr val="C00000"/>
                </a:solidFill>
                <a:latin typeface="Times New Roman" panose="02020603050405020304" pitchFamily="18" charset="0"/>
                <a:cs typeface="Times New Roman" panose="02020603050405020304" pitchFamily="18" charset="0"/>
              </a:rPr>
              <a:t>kár </a:t>
            </a:r>
            <a:r>
              <a:rPr lang="hu-HU" b="1" dirty="0" smtClean="0">
                <a:solidFill>
                  <a:srgbClr val="C00000"/>
                </a:solidFill>
                <a:latin typeface="Times New Roman" panose="02020603050405020304" pitchFamily="18" charset="0"/>
                <a:cs typeface="Times New Roman" panose="02020603050405020304" pitchFamily="18" charset="0"/>
              </a:rPr>
              <a:t>100 ezerszer </a:t>
            </a:r>
            <a:r>
              <a:rPr lang="hu-HU" dirty="0" smtClean="0">
                <a:solidFill>
                  <a:srgbClr val="C00000"/>
                </a:solidFill>
                <a:latin typeface="Times New Roman" panose="02020603050405020304" pitchFamily="18" charset="0"/>
                <a:cs typeface="Times New Roman" panose="02020603050405020304" pitchFamily="18" charset="0"/>
              </a:rPr>
              <a:t>kisebbek lehetnek, mint a sejtjeink!</a:t>
            </a:r>
            <a:endParaRPr lang="hu-HU" dirty="0">
              <a:solidFill>
                <a:srgbClr val="C00000"/>
              </a:solidFill>
              <a:latin typeface="Times New Roman" panose="02020603050405020304" pitchFamily="18" charset="0"/>
              <a:cs typeface="Times New Roman" panose="02020603050405020304" pitchFamily="18" charset="0"/>
            </a:endParaRPr>
          </a:p>
        </p:txBody>
      </p:sp>
      <p:sp>
        <p:nvSpPr>
          <p:cNvPr id="47" name="16 ágú csillag 46"/>
          <p:cNvSpPr/>
          <p:nvPr/>
        </p:nvSpPr>
        <p:spPr>
          <a:xfrm>
            <a:off x="5805928" y="5923268"/>
            <a:ext cx="176831" cy="250394"/>
          </a:xfrm>
          <a:prstGeom prst="star16">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hu-HU"/>
          </a:p>
        </p:txBody>
      </p:sp>
      <p:grpSp>
        <p:nvGrpSpPr>
          <p:cNvPr id="50" name="Csoportba foglalás 49"/>
          <p:cNvGrpSpPr/>
          <p:nvPr/>
        </p:nvGrpSpPr>
        <p:grpSpPr>
          <a:xfrm>
            <a:off x="6114571" y="4935335"/>
            <a:ext cx="1119112" cy="1323884"/>
            <a:chOff x="6114571" y="4935335"/>
            <a:chExt cx="1119112" cy="1323884"/>
          </a:xfrm>
        </p:grpSpPr>
        <p:sp>
          <p:nvSpPr>
            <p:cNvPr id="10" name="16 ágú csillag 9"/>
            <p:cNvSpPr/>
            <p:nvPr/>
          </p:nvSpPr>
          <p:spPr>
            <a:xfrm>
              <a:off x="6505731" y="4935335"/>
              <a:ext cx="176831" cy="250394"/>
            </a:xfrm>
            <a:prstGeom prst="star16">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hu-HU"/>
            </a:p>
          </p:txBody>
        </p:sp>
        <p:sp>
          <p:nvSpPr>
            <p:cNvPr id="11" name="16 ágú csillag 10"/>
            <p:cNvSpPr/>
            <p:nvPr/>
          </p:nvSpPr>
          <p:spPr>
            <a:xfrm>
              <a:off x="6900381" y="4935335"/>
              <a:ext cx="176831" cy="250394"/>
            </a:xfrm>
            <a:prstGeom prst="star16">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hu-HU"/>
            </a:p>
          </p:txBody>
        </p:sp>
        <p:sp>
          <p:nvSpPr>
            <p:cNvPr id="12" name="16 ágú csillag 11"/>
            <p:cNvSpPr/>
            <p:nvPr/>
          </p:nvSpPr>
          <p:spPr>
            <a:xfrm>
              <a:off x="7056852" y="5438544"/>
              <a:ext cx="176831" cy="250394"/>
            </a:xfrm>
            <a:prstGeom prst="star16">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hu-HU"/>
            </a:p>
          </p:txBody>
        </p:sp>
        <p:sp>
          <p:nvSpPr>
            <p:cNvPr id="13" name="16 ágú csillag 12"/>
            <p:cNvSpPr/>
            <p:nvPr/>
          </p:nvSpPr>
          <p:spPr>
            <a:xfrm>
              <a:off x="6277819" y="6008825"/>
              <a:ext cx="176831" cy="250394"/>
            </a:xfrm>
            <a:prstGeom prst="star16">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hu-HU"/>
            </a:p>
          </p:txBody>
        </p:sp>
        <p:sp>
          <p:nvSpPr>
            <p:cNvPr id="14" name="16 ágú csillag 13"/>
            <p:cNvSpPr/>
            <p:nvPr/>
          </p:nvSpPr>
          <p:spPr>
            <a:xfrm>
              <a:off x="6808757" y="5758431"/>
              <a:ext cx="176831" cy="250394"/>
            </a:xfrm>
            <a:prstGeom prst="star16">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hu-HU"/>
            </a:p>
          </p:txBody>
        </p:sp>
        <p:sp>
          <p:nvSpPr>
            <p:cNvPr id="16" name="16 ágú csillag 15"/>
            <p:cNvSpPr/>
            <p:nvPr/>
          </p:nvSpPr>
          <p:spPr>
            <a:xfrm>
              <a:off x="6377245" y="5599780"/>
              <a:ext cx="176831" cy="250394"/>
            </a:xfrm>
            <a:prstGeom prst="star16">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hu-HU"/>
            </a:p>
          </p:txBody>
        </p:sp>
        <p:sp>
          <p:nvSpPr>
            <p:cNvPr id="44" name="16 ágú csillag 43"/>
            <p:cNvSpPr/>
            <p:nvPr/>
          </p:nvSpPr>
          <p:spPr>
            <a:xfrm>
              <a:off x="6243057" y="5052139"/>
              <a:ext cx="176831" cy="250394"/>
            </a:xfrm>
            <a:prstGeom prst="star16">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hu-HU"/>
            </a:p>
          </p:txBody>
        </p:sp>
        <p:sp>
          <p:nvSpPr>
            <p:cNvPr id="45" name="16 ágú csillag 44"/>
            <p:cNvSpPr/>
            <p:nvPr/>
          </p:nvSpPr>
          <p:spPr>
            <a:xfrm>
              <a:off x="6617347" y="5210790"/>
              <a:ext cx="176831" cy="250394"/>
            </a:xfrm>
            <a:prstGeom prst="star16">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hu-HU"/>
            </a:p>
          </p:txBody>
        </p:sp>
        <p:sp>
          <p:nvSpPr>
            <p:cNvPr id="46" name="16 ágú csillag 45"/>
            <p:cNvSpPr/>
            <p:nvPr/>
          </p:nvSpPr>
          <p:spPr>
            <a:xfrm>
              <a:off x="6869011" y="5352285"/>
              <a:ext cx="176831" cy="250394"/>
            </a:xfrm>
            <a:prstGeom prst="star16">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hu-HU"/>
            </a:p>
          </p:txBody>
        </p:sp>
        <p:sp>
          <p:nvSpPr>
            <p:cNvPr id="48" name="16 ágú csillag 47"/>
            <p:cNvSpPr/>
            <p:nvPr/>
          </p:nvSpPr>
          <p:spPr>
            <a:xfrm>
              <a:off x="6546083" y="5875235"/>
              <a:ext cx="176831" cy="250394"/>
            </a:xfrm>
            <a:prstGeom prst="star16">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hu-HU"/>
            </a:p>
          </p:txBody>
        </p:sp>
        <p:sp>
          <p:nvSpPr>
            <p:cNvPr id="49" name="16 ágú csillag 48"/>
            <p:cNvSpPr/>
            <p:nvPr/>
          </p:nvSpPr>
          <p:spPr>
            <a:xfrm>
              <a:off x="6114571" y="5716584"/>
              <a:ext cx="176831" cy="250394"/>
            </a:xfrm>
            <a:prstGeom prst="star16">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hu-HU"/>
            </a:p>
          </p:txBody>
        </p:sp>
      </p:grpSp>
      <p:sp>
        <p:nvSpPr>
          <p:cNvPr id="42" name="Téglalap 41"/>
          <p:cNvSpPr/>
          <p:nvPr/>
        </p:nvSpPr>
        <p:spPr>
          <a:xfrm>
            <a:off x="839327" y="4410953"/>
            <a:ext cx="6953693" cy="235318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hu-HU"/>
          </a:p>
        </p:txBody>
      </p:sp>
    </p:spTree>
    <p:extLst>
      <p:ext uri="{BB962C8B-B14F-4D97-AF65-F5344CB8AC3E}">
        <p14:creationId xmlns:p14="http://schemas.microsoft.com/office/powerpoint/2010/main" val="1080636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grpId="0" nodeType="clickEffect">
                                  <p:stCondLst>
                                    <p:cond delay="500"/>
                                  </p:stCondLst>
                                  <p:childTnLst>
                                    <p:animEffect transition="out" filter="wipe(left)">
                                      <p:cBhvr>
                                        <p:cTn id="6" dur="500"/>
                                        <p:tgtEl>
                                          <p:spTgt spid="42"/>
                                        </p:tgtEl>
                                      </p:cBhvr>
                                    </p:animEffect>
                                    <p:set>
                                      <p:cBhvr>
                                        <p:cTn id="7" dur="1" fill="hold">
                                          <p:stCondLst>
                                            <p:cond delay="499"/>
                                          </p:stCondLst>
                                        </p:cTn>
                                        <p:tgtEl>
                                          <p:spTgt spid="42"/>
                                        </p:tgtEl>
                                        <p:attrNameLst>
                                          <p:attrName>style.visibility</p:attrName>
                                        </p:attrNameLst>
                                      </p:cBhvr>
                                      <p:to>
                                        <p:strVal val="hidden"/>
                                      </p:to>
                                    </p:set>
                                  </p:childTnLst>
                                </p:cTn>
                              </p:par>
                            </p:childTnLst>
                          </p:cTn>
                        </p:par>
                        <p:par>
                          <p:cTn id="8" fill="hold">
                            <p:stCondLst>
                              <p:cond delay="1000"/>
                            </p:stCondLst>
                            <p:childTnLst>
                              <p:par>
                                <p:cTn id="9" presetID="21" presetClass="entr" presetSubtype="1" fill="hold" nodeType="afterEffect">
                                  <p:stCondLst>
                                    <p:cond delay="1000"/>
                                  </p:stCondLst>
                                  <p:childTnLst>
                                    <p:set>
                                      <p:cBhvr>
                                        <p:cTn id="10" dur="1" fill="hold">
                                          <p:stCondLst>
                                            <p:cond delay="0"/>
                                          </p:stCondLst>
                                        </p:cTn>
                                        <p:tgtEl>
                                          <p:spTgt spid="50"/>
                                        </p:tgtEl>
                                        <p:attrNameLst>
                                          <p:attrName>style.visibility</p:attrName>
                                        </p:attrNameLst>
                                      </p:cBhvr>
                                      <p:to>
                                        <p:strVal val="visible"/>
                                      </p:to>
                                    </p:set>
                                    <p:animEffect transition="in" filter="wheel(1)">
                                      <p:cBhvr>
                                        <p:cTn id="11" dur="20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Csoportba foglalás 10"/>
          <p:cNvGrpSpPr/>
          <p:nvPr/>
        </p:nvGrpSpPr>
        <p:grpSpPr>
          <a:xfrm>
            <a:off x="1154058" y="1508179"/>
            <a:ext cx="6696075" cy="3667126"/>
            <a:chOff x="1154058" y="1508179"/>
            <a:chExt cx="6696075" cy="3667126"/>
          </a:xfrm>
        </p:grpSpPr>
        <p:pic>
          <p:nvPicPr>
            <p:cNvPr id="1026" name="Picture 2" descr="https://i2.wp.com/thescienceof.org/wp-content/uploads/2020/07/Zoonosis.jpg?resize=703%2C385&amp;ssl=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4058" y="1508179"/>
              <a:ext cx="6696075" cy="3667126"/>
            </a:xfrm>
            <a:prstGeom prst="rect">
              <a:avLst/>
            </a:prstGeom>
            <a:noFill/>
            <a:extLst>
              <a:ext uri="{909E8E84-426E-40DD-AFC4-6F175D3DCCD1}">
                <a14:hiddenFill xmlns:a14="http://schemas.microsoft.com/office/drawing/2010/main">
                  <a:solidFill>
                    <a:srgbClr val="FFFFFF"/>
                  </a:solidFill>
                </a14:hiddenFill>
              </a:ext>
            </a:extLst>
          </p:spPr>
        </p:pic>
        <p:sp>
          <p:nvSpPr>
            <p:cNvPr id="6" name="Lekerekített téglalap 5"/>
            <p:cNvSpPr/>
            <p:nvPr/>
          </p:nvSpPr>
          <p:spPr>
            <a:xfrm>
              <a:off x="6236309" y="2137144"/>
              <a:ext cx="1387235" cy="595423"/>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hu-HU"/>
            </a:p>
          </p:txBody>
        </p:sp>
        <p:sp>
          <p:nvSpPr>
            <p:cNvPr id="12" name="Lekerekített téglalap 11"/>
            <p:cNvSpPr/>
            <p:nvPr/>
          </p:nvSpPr>
          <p:spPr>
            <a:xfrm>
              <a:off x="3773336" y="3045386"/>
              <a:ext cx="267037" cy="505891"/>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hu-HU"/>
            </a:p>
          </p:txBody>
        </p:sp>
      </p:grpSp>
      <p:sp>
        <p:nvSpPr>
          <p:cNvPr id="5" name="Szövegdoboz 4"/>
          <p:cNvSpPr txBox="1"/>
          <p:nvPr/>
        </p:nvSpPr>
        <p:spPr>
          <a:xfrm>
            <a:off x="1255049" y="314828"/>
            <a:ext cx="6595084" cy="954107"/>
          </a:xfrm>
          <a:prstGeom prst="rect">
            <a:avLst/>
          </a:prstGeom>
          <a:noFill/>
        </p:spPr>
        <p:txBody>
          <a:bodyPr wrap="square" rtlCol="0">
            <a:spAutoFit/>
          </a:bodyPr>
          <a:lstStyle/>
          <a:p>
            <a:pPr algn="ctr"/>
            <a:r>
              <a:rPr lang="hu-HU" sz="3200" b="1" dirty="0" smtClean="0">
                <a:solidFill>
                  <a:srgbClr val="0070C0"/>
                </a:solidFill>
                <a:latin typeface="Times New Roman" panose="02020603050405020304" pitchFamily="18" charset="0"/>
                <a:cs typeface="Times New Roman" panose="02020603050405020304" pitchFamily="18" charset="0"/>
              </a:rPr>
              <a:t>Honnan került elő a koronavírus? </a:t>
            </a:r>
          </a:p>
          <a:p>
            <a:pPr algn="ctr"/>
            <a:r>
              <a:rPr lang="hu-HU" sz="2400" dirty="0" smtClean="0">
                <a:solidFill>
                  <a:srgbClr val="0070C0"/>
                </a:solidFill>
                <a:latin typeface="Times New Roman" panose="02020603050405020304" pitchFamily="18" charset="0"/>
                <a:cs typeface="Times New Roman" panose="02020603050405020304" pitchFamily="18" charset="0"/>
              </a:rPr>
              <a:t>sokféle létezik, sok állatban jelen van</a:t>
            </a:r>
            <a:endParaRPr lang="hu-HU" sz="2400" dirty="0">
              <a:solidFill>
                <a:srgbClr val="0070C0"/>
              </a:solidFill>
              <a:latin typeface="Times New Roman" panose="02020603050405020304" pitchFamily="18" charset="0"/>
              <a:cs typeface="Times New Roman" panose="02020603050405020304" pitchFamily="18" charset="0"/>
            </a:endParaRPr>
          </a:p>
        </p:txBody>
      </p:sp>
      <p:sp>
        <p:nvSpPr>
          <p:cNvPr id="7" name="Szövegdoboz 6"/>
          <p:cNvSpPr txBox="1"/>
          <p:nvPr/>
        </p:nvSpPr>
        <p:spPr>
          <a:xfrm flipH="1">
            <a:off x="2632840" y="4047953"/>
            <a:ext cx="1129863" cy="369332"/>
          </a:xfrm>
          <a:prstGeom prst="rect">
            <a:avLst/>
          </a:prstGeom>
          <a:solidFill>
            <a:schemeClr val="bg1"/>
          </a:solidFill>
        </p:spPr>
        <p:txBody>
          <a:bodyPr wrap="square" rtlCol="0">
            <a:spAutoFit/>
          </a:bodyPr>
          <a:lstStyle/>
          <a:p>
            <a:r>
              <a:rPr lang="hu-HU" b="1" dirty="0" smtClean="0">
                <a:latin typeface="Times New Roman" panose="02020603050405020304" pitchFamily="18" charset="0"/>
                <a:cs typeface="Times New Roman" panose="02020603050405020304" pitchFamily="18" charset="0"/>
              </a:rPr>
              <a:t>denevér</a:t>
            </a:r>
            <a:endParaRPr lang="hu-HU" b="1" dirty="0">
              <a:latin typeface="Times New Roman" panose="02020603050405020304" pitchFamily="18" charset="0"/>
              <a:cs typeface="Times New Roman" panose="02020603050405020304" pitchFamily="18" charset="0"/>
            </a:endParaRPr>
          </a:p>
        </p:txBody>
      </p:sp>
      <p:pic>
        <p:nvPicPr>
          <p:cNvPr id="10" name="Picture 2" descr="Illustration of a SARS-CoV-2 vir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8370" y="3076160"/>
            <a:ext cx="1090999" cy="1036449"/>
          </a:xfrm>
          <a:prstGeom prst="rect">
            <a:avLst/>
          </a:prstGeom>
          <a:noFill/>
          <a:extLst>
            <a:ext uri="{909E8E84-426E-40DD-AFC4-6F175D3DCCD1}">
              <a14:hiddenFill xmlns:a14="http://schemas.microsoft.com/office/drawing/2010/main">
                <a:solidFill>
                  <a:srgbClr val="FFFFFF"/>
                </a:solidFill>
              </a14:hiddenFill>
            </a:ext>
          </a:extLst>
        </p:spPr>
      </p:pic>
      <p:sp>
        <p:nvSpPr>
          <p:cNvPr id="8" name="Szövegdoboz 7"/>
          <p:cNvSpPr txBox="1"/>
          <p:nvPr/>
        </p:nvSpPr>
        <p:spPr>
          <a:xfrm flipH="1">
            <a:off x="4055766" y="5037948"/>
            <a:ext cx="1902371" cy="923330"/>
          </a:xfrm>
          <a:prstGeom prst="rect">
            <a:avLst/>
          </a:prstGeom>
          <a:solidFill>
            <a:schemeClr val="bg1"/>
          </a:solidFill>
        </p:spPr>
        <p:txBody>
          <a:bodyPr wrap="square" rtlCol="0">
            <a:spAutoFit/>
          </a:bodyPr>
          <a:lstStyle/>
          <a:p>
            <a:pPr algn="ctr"/>
            <a:r>
              <a:rPr lang="hu-HU" b="1" dirty="0">
                <a:latin typeface="Times New Roman" panose="02020603050405020304" pitchFamily="18" charset="0"/>
                <a:cs typeface="Times New Roman" panose="02020603050405020304" pitchFamily="18" charset="0"/>
              </a:rPr>
              <a:t>h</a:t>
            </a:r>
            <a:r>
              <a:rPr lang="hu-HU" b="1" dirty="0" smtClean="0">
                <a:latin typeface="Times New Roman" panose="02020603050405020304" pitchFamily="18" charset="0"/>
                <a:cs typeface="Times New Roman" panose="02020603050405020304" pitchFamily="18" charset="0"/>
              </a:rPr>
              <a:t>áziállatok,</a:t>
            </a:r>
          </a:p>
          <a:p>
            <a:pPr algn="ctr"/>
            <a:r>
              <a:rPr lang="hu-HU" b="1" dirty="0">
                <a:latin typeface="Times New Roman" panose="02020603050405020304" pitchFamily="18" charset="0"/>
                <a:cs typeface="Times New Roman" panose="02020603050405020304" pitchFamily="18" charset="0"/>
              </a:rPr>
              <a:t>v</a:t>
            </a:r>
            <a:r>
              <a:rPr lang="hu-HU" b="1" dirty="0" smtClean="0">
                <a:latin typeface="Times New Roman" panose="02020603050405020304" pitchFamily="18" charset="0"/>
                <a:cs typeface="Times New Roman" panose="02020603050405020304" pitchFamily="18" charset="0"/>
              </a:rPr>
              <a:t>adállatok</a:t>
            </a:r>
          </a:p>
          <a:p>
            <a:pPr algn="ctr"/>
            <a:r>
              <a:rPr lang="hu-HU" b="1" dirty="0" smtClean="0">
                <a:latin typeface="Times New Roman" panose="02020603050405020304" pitchFamily="18" charset="0"/>
                <a:cs typeface="Times New Roman" panose="02020603050405020304" pitchFamily="18" charset="0"/>
              </a:rPr>
              <a:t>„köztes gazdák”</a:t>
            </a:r>
            <a:endParaRPr lang="hu-HU" b="1" dirty="0">
              <a:latin typeface="Times New Roman" panose="02020603050405020304" pitchFamily="18" charset="0"/>
              <a:cs typeface="Times New Roman" panose="02020603050405020304" pitchFamily="18" charset="0"/>
            </a:endParaRPr>
          </a:p>
        </p:txBody>
      </p:sp>
      <p:sp>
        <p:nvSpPr>
          <p:cNvPr id="9" name="Szövegdoboz 8"/>
          <p:cNvSpPr txBox="1"/>
          <p:nvPr/>
        </p:nvSpPr>
        <p:spPr>
          <a:xfrm flipH="1">
            <a:off x="6236309" y="4438551"/>
            <a:ext cx="1709512" cy="923330"/>
          </a:xfrm>
          <a:prstGeom prst="rect">
            <a:avLst/>
          </a:prstGeom>
          <a:solidFill>
            <a:schemeClr val="bg1"/>
          </a:solidFill>
        </p:spPr>
        <p:txBody>
          <a:bodyPr wrap="square" rtlCol="0">
            <a:spAutoFit/>
          </a:bodyPr>
          <a:lstStyle/>
          <a:p>
            <a:pPr algn="ctr"/>
            <a:r>
              <a:rPr lang="hu-HU" b="1" dirty="0">
                <a:solidFill>
                  <a:srgbClr val="C00000"/>
                </a:solidFill>
                <a:latin typeface="Times New Roman" panose="02020603050405020304" pitchFamily="18" charset="0"/>
                <a:cs typeface="Times New Roman" panose="02020603050405020304" pitchFamily="18" charset="0"/>
              </a:rPr>
              <a:t>e</a:t>
            </a:r>
            <a:r>
              <a:rPr lang="hu-HU" b="1" dirty="0" smtClean="0">
                <a:solidFill>
                  <a:srgbClr val="C00000"/>
                </a:solidFill>
                <a:latin typeface="Times New Roman" panose="02020603050405020304" pitchFamily="18" charset="0"/>
                <a:cs typeface="Times New Roman" panose="02020603050405020304" pitchFamily="18" charset="0"/>
              </a:rPr>
              <a:t>mberről emberre terjedés</a:t>
            </a:r>
            <a:endParaRPr lang="hu-HU" b="1" dirty="0">
              <a:solidFill>
                <a:srgbClr val="C00000"/>
              </a:solidFill>
              <a:latin typeface="Times New Roman" panose="02020603050405020304" pitchFamily="18" charset="0"/>
              <a:cs typeface="Times New Roman" panose="02020603050405020304" pitchFamily="18" charset="0"/>
            </a:endParaRPr>
          </a:p>
        </p:txBody>
      </p:sp>
      <p:sp>
        <p:nvSpPr>
          <p:cNvPr id="4" name="Szövegdoboz 3"/>
          <p:cNvSpPr txBox="1"/>
          <p:nvPr/>
        </p:nvSpPr>
        <p:spPr>
          <a:xfrm flipH="1">
            <a:off x="960117" y="4232619"/>
            <a:ext cx="1478282" cy="369332"/>
          </a:xfrm>
          <a:prstGeom prst="rect">
            <a:avLst/>
          </a:prstGeom>
          <a:solidFill>
            <a:schemeClr val="bg1"/>
          </a:solidFill>
        </p:spPr>
        <p:txBody>
          <a:bodyPr wrap="square" rtlCol="0">
            <a:spAutoFit/>
          </a:bodyPr>
          <a:lstStyle/>
          <a:p>
            <a:r>
              <a:rPr lang="hu-HU" b="1" dirty="0" smtClean="0">
                <a:solidFill>
                  <a:srgbClr val="C00000"/>
                </a:solidFill>
                <a:latin typeface="Times New Roman" panose="02020603050405020304" pitchFamily="18" charset="0"/>
                <a:cs typeface="Times New Roman" panose="02020603050405020304" pitchFamily="18" charset="0"/>
              </a:rPr>
              <a:t>koronavírus</a:t>
            </a:r>
            <a:endParaRPr lang="hu-HU" b="1" dirty="0">
              <a:solidFill>
                <a:srgbClr val="C00000"/>
              </a:solidFill>
              <a:latin typeface="Times New Roman" panose="02020603050405020304" pitchFamily="18" charset="0"/>
              <a:cs typeface="Times New Roman" panose="02020603050405020304" pitchFamily="18" charset="0"/>
            </a:endParaRPr>
          </a:p>
        </p:txBody>
      </p:sp>
      <p:sp>
        <p:nvSpPr>
          <p:cNvPr id="14" name="Szövegdoboz 13"/>
          <p:cNvSpPr txBox="1"/>
          <p:nvPr/>
        </p:nvSpPr>
        <p:spPr>
          <a:xfrm flipH="1">
            <a:off x="2246585" y="3976886"/>
            <a:ext cx="1902371" cy="923330"/>
          </a:xfrm>
          <a:prstGeom prst="rect">
            <a:avLst/>
          </a:prstGeom>
          <a:solidFill>
            <a:schemeClr val="bg1"/>
          </a:solidFill>
        </p:spPr>
        <p:txBody>
          <a:bodyPr wrap="square" rtlCol="0">
            <a:spAutoFit/>
          </a:bodyPr>
          <a:lstStyle/>
          <a:p>
            <a:pPr algn="ctr"/>
            <a:r>
              <a:rPr lang="hu-HU" b="1" dirty="0" smtClean="0">
                <a:latin typeface="Times New Roman" panose="02020603050405020304" pitchFamily="18" charset="0"/>
                <a:cs typeface="Times New Roman" panose="02020603050405020304" pitchFamily="18" charset="0"/>
              </a:rPr>
              <a:t>denevérek</a:t>
            </a:r>
          </a:p>
          <a:p>
            <a:pPr algn="ctr"/>
            <a:r>
              <a:rPr lang="hu-HU" b="1" dirty="0" smtClean="0">
                <a:latin typeface="Times New Roman" panose="02020603050405020304" pitchFamily="18" charset="0"/>
                <a:cs typeface="Times New Roman" panose="02020603050405020304" pitchFamily="18" charset="0"/>
              </a:rPr>
              <a:t>„természetes</a:t>
            </a:r>
          </a:p>
          <a:p>
            <a:pPr algn="ctr"/>
            <a:r>
              <a:rPr lang="hu-HU" b="1" dirty="0" smtClean="0">
                <a:latin typeface="Times New Roman" panose="02020603050405020304" pitchFamily="18" charset="0"/>
                <a:cs typeface="Times New Roman" panose="02020603050405020304" pitchFamily="18" charset="0"/>
              </a:rPr>
              <a:t>gazdák”</a:t>
            </a:r>
            <a:endParaRPr lang="hu-HU"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5929561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28972</TotalTime>
  <Words>878</Words>
  <Application>Microsoft Office PowerPoint</Application>
  <PresentationFormat>Diavetítés a képernyőre (4:3 oldalarány)</PresentationFormat>
  <Paragraphs>281</Paragraphs>
  <Slides>31</Slides>
  <Notes>8</Notes>
  <HiddenSlides>0</HiddenSlides>
  <MMClips>0</MMClips>
  <ScaleCrop>false</ScaleCrop>
  <HeadingPairs>
    <vt:vector size="6" baseType="variant">
      <vt:variant>
        <vt:lpstr>Használt betűtípusok</vt:lpstr>
      </vt:variant>
      <vt:variant>
        <vt:i4>3</vt:i4>
      </vt:variant>
      <vt:variant>
        <vt:lpstr>Téma</vt:lpstr>
      </vt:variant>
      <vt:variant>
        <vt:i4>1</vt:i4>
      </vt:variant>
      <vt:variant>
        <vt:lpstr>Diacímek</vt:lpstr>
      </vt:variant>
      <vt:variant>
        <vt:i4>31</vt:i4>
      </vt:variant>
    </vt:vector>
  </HeadingPairs>
  <TitlesOfParts>
    <vt:vector size="35" baseType="lpstr">
      <vt:lpstr>Arial</vt:lpstr>
      <vt:lpstr>Calibri</vt:lpstr>
      <vt:lpstr>Times New Roman</vt:lpstr>
      <vt:lpstr>Office Theme</vt:lpstr>
      <vt:lpstr>PowerPoint-bemutató</vt:lpstr>
      <vt:lpstr>PowerPoint-bemutató</vt:lpstr>
      <vt:lpstr>PowerPoint-bemutató</vt:lpstr>
      <vt:lpstr>PowerPoint-bemutató</vt:lpstr>
      <vt:lpstr>PowerPoint-bemutató</vt:lpstr>
      <vt:lpstr>  Betegséget okozó mikróbák  - kórokozók baktériumok, vírusok </vt:lpstr>
      <vt:lpstr>A vírusokról</vt:lpstr>
      <vt:lpstr>PowerPoint-bemutató</vt:lpstr>
      <vt:lpstr>PowerPoint-bemutató</vt:lpstr>
      <vt:lpstr>PowerPoint-bemutató</vt:lpstr>
      <vt:lpstr>PowerPoint-bemutató</vt:lpstr>
      <vt:lpstr>Hogyan védekezik a szervezetünk a kórokozók ellen?</vt:lpstr>
      <vt:lpstr>PowerPoint-bemutató</vt:lpstr>
      <vt:lpstr>PowerPoint-bemutató</vt:lpstr>
      <vt:lpstr>PowerPoint-bemutató</vt:lpstr>
      <vt:lpstr>PowerPoint-bemutató</vt:lpstr>
      <vt:lpstr>PowerPoint-bemutató</vt:lpstr>
      <vt:lpstr>Védőoltások  működésüket az  „emlékező immunsejtek” (memória sejtek) biztosítják </vt:lpstr>
      <vt:lpstr>PowerPoint-bemutató</vt:lpstr>
      <vt:lpstr>PowerPoint-bemutató</vt:lpstr>
      <vt:lpstr>PowerPoint-bemutató</vt:lpstr>
      <vt:lpstr>PowerPoint-bemutató</vt:lpstr>
      <vt:lpstr>PowerPoint-bemutató</vt:lpstr>
      <vt:lpstr>Mit tehetünk járvány idején?</vt:lpstr>
      <vt:lpstr>PowerPoint-bemutató</vt:lpstr>
      <vt:lpstr>PowerPoint-bemutató</vt:lpstr>
      <vt:lpstr>„Buborék” – akikkel együtt lakunk,  egy másik buborékban élő emberekkel való találkozáskor nagyon óvatosnak kell lenni, hogy biztosan ne fertőzzük meg őket</vt:lpstr>
      <vt:lpstr>Mikor lesz COVID-elleni vakcina gyerekenek ?</vt:lpstr>
      <vt:lpstr>PowerPoint-bemutató</vt:lpstr>
      <vt:lpstr>PowerPoint-bemutató</vt:lpstr>
      <vt:lpstr>PowerPoint-bemutató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pj</dc:creator>
  <cp:lastModifiedBy>Dr. Erdei Anna</cp:lastModifiedBy>
  <cp:revision>310</cp:revision>
  <dcterms:created xsi:type="dcterms:W3CDTF">2011-03-29T08:32:47Z</dcterms:created>
  <dcterms:modified xsi:type="dcterms:W3CDTF">2021-03-19T10:27:13Z</dcterms:modified>
</cp:coreProperties>
</file>