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76" r:id="rId4"/>
    <p:sldId id="277" r:id="rId5"/>
    <p:sldId id="274" r:id="rId6"/>
    <p:sldId id="261" r:id="rId7"/>
    <p:sldId id="275" r:id="rId8"/>
    <p:sldId id="262" r:id="rId9"/>
    <p:sldId id="279" r:id="rId10"/>
    <p:sldId id="280" r:id="rId11"/>
    <p:sldId id="271" r:id="rId12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E72DB6"/>
    <a:srgbClr val="009242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274" y="4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F500F-4690-465D-9872-2E5AF58FBF18}" type="datetimeFigureOut">
              <a:rPr lang="hu-HU" smtClean="0"/>
              <a:pPr/>
              <a:t>2015.06.15.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7C741-2776-40B6-8A16-B08BFE8E9FD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F500F-4690-465D-9872-2E5AF58FBF18}" type="datetimeFigureOut">
              <a:rPr lang="hu-HU" smtClean="0"/>
              <a:pPr/>
              <a:t>2015.06.15.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7C741-2776-40B6-8A16-B08BFE8E9FD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F500F-4690-465D-9872-2E5AF58FBF18}" type="datetimeFigureOut">
              <a:rPr lang="hu-HU" smtClean="0"/>
              <a:pPr/>
              <a:t>2015.06.15.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7C741-2776-40B6-8A16-B08BFE8E9FD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F500F-4690-465D-9872-2E5AF58FBF18}" type="datetimeFigureOut">
              <a:rPr lang="hu-HU" smtClean="0"/>
              <a:pPr/>
              <a:t>2015.06.15.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7C741-2776-40B6-8A16-B08BFE8E9FD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F500F-4690-465D-9872-2E5AF58FBF18}" type="datetimeFigureOut">
              <a:rPr lang="hu-HU" smtClean="0"/>
              <a:pPr/>
              <a:t>2015.06.15.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7C741-2776-40B6-8A16-B08BFE8E9FD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F500F-4690-465D-9872-2E5AF58FBF18}" type="datetimeFigureOut">
              <a:rPr lang="hu-HU" smtClean="0"/>
              <a:pPr/>
              <a:t>2015.06.15.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7C741-2776-40B6-8A16-B08BFE8E9FD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F500F-4690-465D-9872-2E5AF58FBF18}" type="datetimeFigureOut">
              <a:rPr lang="hu-HU" smtClean="0"/>
              <a:pPr/>
              <a:t>2015.06.15.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7C741-2776-40B6-8A16-B08BFE8E9FD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F500F-4690-465D-9872-2E5AF58FBF18}" type="datetimeFigureOut">
              <a:rPr lang="hu-HU" smtClean="0"/>
              <a:pPr/>
              <a:t>2015.06.15.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7C741-2776-40B6-8A16-B08BFE8E9FD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F500F-4690-465D-9872-2E5AF58FBF18}" type="datetimeFigureOut">
              <a:rPr lang="hu-HU" smtClean="0"/>
              <a:pPr/>
              <a:t>2015.06.15.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7C741-2776-40B6-8A16-B08BFE8E9FD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F500F-4690-465D-9872-2E5AF58FBF18}" type="datetimeFigureOut">
              <a:rPr lang="hu-HU" smtClean="0"/>
              <a:pPr/>
              <a:t>2015.06.15.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7C741-2776-40B6-8A16-B08BFE8E9FD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F500F-4690-465D-9872-2E5AF58FBF18}" type="datetimeFigureOut">
              <a:rPr lang="hu-HU" smtClean="0"/>
              <a:pPr/>
              <a:t>2015.06.15.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7C741-2776-40B6-8A16-B08BFE8E9FD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F500F-4690-465D-9872-2E5AF58FBF18}" type="datetimeFigureOut">
              <a:rPr lang="hu-HU" smtClean="0"/>
              <a:pPr/>
              <a:t>2015.06.15.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7C741-2776-40B6-8A16-B08BFE8E9FDB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vfzrt.hu/" TargetMode="External"/><Relationship Id="rId2" Type="http://schemas.openxmlformats.org/officeDocument/2006/relationships/hyperlink" Target="http://www.pecsivarosfejlesztes.h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1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67544" y="2780928"/>
            <a:ext cx="7848872" cy="2160240"/>
          </a:xfrm>
        </p:spPr>
        <p:txBody>
          <a:bodyPr>
            <a:normAutofit/>
          </a:bodyPr>
          <a:lstStyle/>
          <a:p>
            <a:r>
              <a:rPr lang="hu-HU" sz="3200" dirty="0" smtClean="0">
                <a:latin typeface="Britannic Bold" pitchFamily="34" charset="0"/>
              </a:rPr>
              <a:t>Pécs 2020</a:t>
            </a:r>
            <a:br>
              <a:rPr lang="hu-HU" sz="3200" dirty="0" smtClean="0">
                <a:latin typeface="Britannic Bold" pitchFamily="34" charset="0"/>
              </a:rPr>
            </a:br>
            <a:r>
              <a:rPr lang="hu-HU" sz="3200" dirty="0" smtClean="0">
                <a:latin typeface="Britannic Bold" pitchFamily="34" charset="0"/>
              </a:rPr>
              <a:t/>
            </a:r>
            <a:br>
              <a:rPr lang="hu-HU" sz="3200" dirty="0" smtClean="0">
                <a:latin typeface="Britannic Bold" pitchFamily="34" charset="0"/>
              </a:rPr>
            </a:br>
            <a:r>
              <a:rPr lang="hu-HU" sz="3200" dirty="0" smtClean="0">
                <a:latin typeface="Britannic Bold" pitchFamily="34" charset="0"/>
              </a:rPr>
              <a:t>Pécs város 2014-2020 között </a:t>
            </a:r>
            <a:br>
              <a:rPr lang="hu-HU" sz="3200" dirty="0" smtClean="0">
                <a:latin typeface="Britannic Bold" pitchFamily="34" charset="0"/>
              </a:rPr>
            </a:br>
            <a:r>
              <a:rPr lang="hu-HU" sz="3200" dirty="0" smtClean="0">
                <a:latin typeface="Britannic Bold" pitchFamily="34" charset="0"/>
              </a:rPr>
              <a:t>tervezett SMART fejlesztései</a:t>
            </a:r>
            <a:endParaRPr lang="hu-HU" sz="3200" dirty="0">
              <a:latin typeface="Britannic Bold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87624" y="5105400"/>
            <a:ext cx="6400800" cy="1752600"/>
          </a:xfrm>
        </p:spPr>
        <p:txBody>
          <a:bodyPr>
            <a:normAutofit/>
          </a:bodyPr>
          <a:lstStyle/>
          <a:p>
            <a:r>
              <a:rPr lang="hu-HU" sz="1600" dirty="0" smtClean="0">
                <a:solidFill>
                  <a:schemeClr val="tx1"/>
                </a:solidFill>
                <a:latin typeface="Britannic Bold" pitchFamily="34" charset="0"/>
              </a:rPr>
              <a:t>Dr. Merza Péter</a:t>
            </a:r>
          </a:p>
          <a:p>
            <a:r>
              <a:rPr lang="hu-HU" sz="1600" dirty="0" smtClean="0">
                <a:solidFill>
                  <a:schemeClr val="tx1"/>
                </a:solidFill>
                <a:latin typeface="Britannic Bold" pitchFamily="34" charset="0"/>
              </a:rPr>
              <a:t>vezérigazgató</a:t>
            </a:r>
          </a:p>
          <a:p>
            <a:r>
              <a:rPr lang="hu-HU" sz="1600" dirty="0" smtClean="0">
                <a:solidFill>
                  <a:schemeClr val="tx1"/>
                </a:solidFill>
                <a:latin typeface="Britannic Bold" pitchFamily="34" charset="0"/>
              </a:rPr>
              <a:t>Pécsi Városfejlesztési </a:t>
            </a:r>
            <a:r>
              <a:rPr lang="hu-HU" sz="1600" dirty="0" err="1" smtClean="0">
                <a:solidFill>
                  <a:schemeClr val="tx1"/>
                </a:solidFill>
                <a:latin typeface="Britannic Bold" pitchFamily="34" charset="0"/>
              </a:rPr>
              <a:t>Nzrt</a:t>
            </a:r>
            <a:r>
              <a:rPr lang="hu-HU" sz="1600" dirty="0" smtClean="0">
                <a:solidFill>
                  <a:schemeClr val="tx1"/>
                </a:solidFill>
                <a:latin typeface="Britannic Bold" pitchFamily="34" charset="0"/>
              </a:rPr>
              <a:t>.</a:t>
            </a:r>
          </a:p>
          <a:p>
            <a:endParaRPr lang="hu-HU" sz="1600" dirty="0" smtClean="0">
              <a:solidFill>
                <a:schemeClr val="tx1"/>
              </a:solidFill>
              <a:latin typeface="Britannic Bold" pitchFamily="34" charset="0"/>
            </a:endParaRPr>
          </a:p>
          <a:p>
            <a:r>
              <a:rPr lang="hu-HU" sz="1600" dirty="0" smtClean="0">
                <a:solidFill>
                  <a:schemeClr val="tx1"/>
                </a:solidFill>
                <a:latin typeface="Britannic Bold" pitchFamily="34" charset="0"/>
              </a:rPr>
              <a:t>Pécs, 2015. június 2.</a:t>
            </a:r>
            <a:endParaRPr lang="hu-HU" sz="16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pic>
        <p:nvPicPr>
          <p:cNvPr id="1027" name="Picture 3" descr="C:\Users\media\AppData\Local\Microsoft\Windows\Temporary Internet Files\Content.Outlook\892K8FFT\Pécs2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476672"/>
            <a:ext cx="2522017" cy="2128188"/>
          </a:xfrm>
          <a:prstGeom prst="rect">
            <a:avLst/>
          </a:prstGeom>
          <a:noFill/>
        </p:spPr>
      </p:pic>
      <p:pic>
        <p:nvPicPr>
          <p:cNvPr id="1028" name="Picture 4" descr="C:\Users\media\Desktop\logó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404664"/>
            <a:ext cx="2232248" cy="2121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620688"/>
            <a:ext cx="8229600" cy="59046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400" b="1" u="sng" dirty="0" smtClean="0"/>
              <a:t>Aktuális fejlesztéseink, munkáink:</a:t>
            </a:r>
          </a:p>
          <a:p>
            <a:pPr>
              <a:buNone/>
            </a:pPr>
            <a:endParaRPr lang="hu-HU" sz="1800" b="1" u="sng" dirty="0" smtClean="0"/>
          </a:p>
          <a:p>
            <a:pPr>
              <a:buFont typeface="Wingdings" pitchFamily="2" charset="2"/>
              <a:buChar char="Ø"/>
            </a:pPr>
            <a:r>
              <a:rPr lang="hu-HU" sz="1800" dirty="0" smtClean="0"/>
              <a:t>Elektromos buszok beszerzése KÖZOP – IKOP – TOP: </a:t>
            </a:r>
            <a:r>
              <a:rPr lang="hu-HU" sz="1800" b="1" dirty="0" smtClean="0"/>
              <a:t>„Nulla emissziós közlekedési terület kialakítása </a:t>
            </a:r>
            <a:r>
              <a:rPr lang="hu-HU" sz="1800" b="1" dirty="0" err="1" smtClean="0"/>
              <a:t>Natura</a:t>
            </a:r>
            <a:r>
              <a:rPr lang="hu-HU" sz="1800" b="1" dirty="0" smtClean="0"/>
              <a:t> 2000-es és UNESCO védettségi területeken”</a:t>
            </a:r>
          </a:p>
          <a:p>
            <a:pPr>
              <a:buFont typeface="Wingdings" pitchFamily="2" charset="2"/>
              <a:buChar char="Ø"/>
            </a:pPr>
            <a:endParaRPr lang="hu-HU" sz="1800" b="1" dirty="0" smtClean="0"/>
          </a:p>
          <a:p>
            <a:pPr>
              <a:buFont typeface="Wingdings" pitchFamily="2" charset="2"/>
              <a:buChar char="Ø"/>
            </a:pPr>
            <a:r>
              <a:rPr lang="hu-HU" sz="1800" dirty="0" err="1" smtClean="0"/>
              <a:t>BIOKOM-mal</a:t>
            </a:r>
            <a:r>
              <a:rPr lang="hu-HU" sz="1800" dirty="0" smtClean="0"/>
              <a:t> közösen, </a:t>
            </a:r>
            <a:r>
              <a:rPr lang="hu-HU" sz="1800" b="1" dirty="0" smtClean="0"/>
              <a:t>megkezdtük a teljes belvárosi (városi) közlekedésirányítási rendszer tervezését – </a:t>
            </a:r>
            <a:r>
              <a:rPr lang="hu-HU" sz="1800" dirty="0" smtClean="0"/>
              <a:t>radikális beavatkozások várhatóak 2017-ben (integrált parkolási, behajtási, közlekedésirányítási, „városhasználati” rendszer, térfigyelő kamerarendszer, stb.)</a:t>
            </a:r>
          </a:p>
          <a:p>
            <a:pPr>
              <a:buNone/>
            </a:pPr>
            <a:endParaRPr lang="hu-HU" sz="1800" b="1" dirty="0" smtClean="0"/>
          </a:p>
          <a:p>
            <a:pPr>
              <a:buFont typeface="Wingdings" pitchFamily="2" charset="2"/>
              <a:buChar char="Ø"/>
            </a:pPr>
            <a:r>
              <a:rPr lang="hu-HU" sz="1800" dirty="0" smtClean="0"/>
              <a:t> Konzorciumvezetőként benyújtott </a:t>
            </a:r>
            <a:r>
              <a:rPr lang="hu-HU" sz="1800" b="1" dirty="0" smtClean="0"/>
              <a:t>H2020 </a:t>
            </a:r>
            <a:r>
              <a:rPr lang="hu-HU" sz="1800" b="1" dirty="0" err="1" smtClean="0"/>
              <a:t>Lighthouse</a:t>
            </a:r>
            <a:r>
              <a:rPr lang="hu-HU" sz="1800" b="1" dirty="0" smtClean="0"/>
              <a:t> </a:t>
            </a:r>
            <a:r>
              <a:rPr lang="hu-HU" sz="1800" dirty="0" smtClean="0"/>
              <a:t>pályázat</a:t>
            </a:r>
          </a:p>
          <a:p>
            <a:pPr>
              <a:buNone/>
            </a:pPr>
            <a:endParaRPr lang="hu-HU" sz="1800" dirty="0" smtClean="0"/>
          </a:p>
          <a:p>
            <a:pPr>
              <a:buFont typeface="Wingdings" pitchFamily="2" charset="2"/>
              <a:buChar char="Ø"/>
            </a:pPr>
            <a:r>
              <a:rPr lang="hu-HU" sz="1800" dirty="0" smtClean="0"/>
              <a:t> Intelligens </a:t>
            </a:r>
            <a:r>
              <a:rPr lang="hu-HU" sz="1800" dirty="0" err="1" smtClean="0"/>
              <a:t>ledes</a:t>
            </a:r>
            <a:r>
              <a:rPr lang="hu-HU" sz="1800" dirty="0" smtClean="0"/>
              <a:t> közvilágítás II. ütem – KEOP maradványforrás terhére</a:t>
            </a:r>
          </a:p>
          <a:p>
            <a:pPr>
              <a:buNone/>
            </a:pPr>
            <a:endParaRPr lang="hu-HU" sz="1800" dirty="0" smtClean="0"/>
          </a:p>
          <a:p>
            <a:pPr>
              <a:buFont typeface="Wingdings" pitchFamily="2" charset="2"/>
              <a:buChar char="Ø"/>
            </a:pPr>
            <a:r>
              <a:rPr lang="hu-HU" sz="1800" dirty="0" smtClean="0"/>
              <a:t> Megkezdődött a 8 x 500 kWh-s naperőmű tervezése</a:t>
            </a:r>
          </a:p>
          <a:p>
            <a:pPr>
              <a:buFont typeface="Wingdings" pitchFamily="2" charset="2"/>
              <a:buChar char="Ø"/>
            </a:pPr>
            <a:endParaRPr lang="hu-HU" sz="2000" dirty="0" smtClean="0"/>
          </a:p>
          <a:p>
            <a:pPr>
              <a:buFont typeface="Wingdings" pitchFamily="2" charset="2"/>
              <a:buChar char="Ø"/>
            </a:pPr>
            <a:r>
              <a:rPr lang="hu-HU" sz="2000" dirty="0" err="1" smtClean="0"/>
              <a:t>Smart</a:t>
            </a:r>
            <a:r>
              <a:rPr lang="hu-HU" sz="2000" dirty="0" smtClean="0"/>
              <a:t> turisztikai fejlesztések: „Értékes Pécs” applikációk, stb.</a:t>
            </a:r>
          </a:p>
          <a:p>
            <a:pPr>
              <a:buFont typeface="Wingdings" pitchFamily="2" charset="2"/>
              <a:buChar char="Ø"/>
            </a:pPr>
            <a:endParaRPr lang="hu-HU" sz="2000" dirty="0" smtClean="0"/>
          </a:p>
          <a:p>
            <a:pPr>
              <a:buFont typeface="Wingdings" pitchFamily="2" charset="2"/>
              <a:buChar char="Ø"/>
            </a:pPr>
            <a:endParaRPr lang="hu-HU" sz="2000" dirty="0" smtClean="0"/>
          </a:p>
          <a:p>
            <a:pPr>
              <a:buFont typeface="Wingdings" pitchFamily="2" charset="2"/>
              <a:buChar char="Ø"/>
            </a:pPr>
            <a:endParaRPr lang="hu-HU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971600" y="2924944"/>
            <a:ext cx="691276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cap="all" dirty="0" smtClean="0"/>
              <a:t>Köszönöm a megtisztelő figyelmüket!</a:t>
            </a:r>
          </a:p>
          <a:p>
            <a:pPr algn="ctr"/>
            <a:endParaRPr lang="hu-HU" sz="2000" b="1" dirty="0" smtClean="0"/>
          </a:p>
          <a:p>
            <a:pPr algn="ctr"/>
            <a:endParaRPr lang="hu-HU" sz="2000" b="1" dirty="0"/>
          </a:p>
          <a:p>
            <a:pPr algn="ctr"/>
            <a:endParaRPr lang="hu-HU" sz="2000" b="1" dirty="0"/>
          </a:p>
          <a:p>
            <a:pPr algn="ctr"/>
            <a:r>
              <a:rPr lang="hu-HU" sz="2000" b="1" dirty="0" smtClean="0"/>
              <a:t>Pécs város 2014-2020 közötti fejlesztéseiről további információkat a </a:t>
            </a:r>
          </a:p>
          <a:p>
            <a:pPr algn="ctr"/>
            <a:r>
              <a:rPr lang="hu-HU" sz="2000" b="1" dirty="0" smtClean="0"/>
              <a:t>Pécsi Városfejlesztési </a:t>
            </a:r>
            <a:r>
              <a:rPr lang="hu-HU" sz="2000" b="1" dirty="0" err="1" smtClean="0"/>
              <a:t>Nzrt</a:t>
            </a:r>
            <a:r>
              <a:rPr lang="hu-HU" sz="2000" b="1" dirty="0" smtClean="0"/>
              <a:t>. honlapján találhatnak.</a:t>
            </a:r>
          </a:p>
          <a:p>
            <a:pPr algn="ctr"/>
            <a:endParaRPr lang="hu-HU" sz="2000" b="1" dirty="0" smtClean="0"/>
          </a:p>
          <a:p>
            <a:pPr algn="ctr"/>
            <a:r>
              <a:rPr lang="hu-HU" sz="2000" b="1" dirty="0" err="1" smtClean="0">
                <a:hlinkClick r:id="rId2"/>
              </a:rPr>
              <a:t>www.pecsivarosfejlesztes.hu</a:t>
            </a:r>
            <a:endParaRPr lang="hu-HU" sz="2000" b="1" dirty="0" smtClean="0"/>
          </a:p>
          <a:p>
            <a:pPr algn="ctr"/>
            <a:r>
              <a:rPr lang="hu-HU" sz="2000" b="1" dirty="0" err="1" smtClean="0">
                <a:hlinkClick r:id="rId3"/>
              </a:rPr>
              <a:t>www.pvfzrt.hu</a:t>
            </a:r>
            <a:r>
              <a:rPr lang="hu-HU" sz="2000" b="1" dirty="0" smtClean="0"/>
              <a:t> </a:t>
            </a:r>
          </a:p>
          <a:p>
            <a:endParaRPr lang="hu-HU" sz="2000" b="1" dirty="0"/>
          </a:p>
          <a:p>
            <a:endParaRPr lang="hu-HU" sz="2000" b="1" dirty="0" smtClean="0"/>
          </a:p>
          <a:p>
            <a:endParaRPr lang="hu-HU" sz="2000" b="1" dirty="0"/>
          </a:p>
        </p:txBody>
      </p:sp>
      <p:pic>
        <p:nvPicPr>
          <p:cNvPr id="6" name="Picture 4" descr="C:\Users\media\Desktop\logó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76672"/>
            <a:ext cx="1969564" cy="1872208"/>
          </a:xfrm>
          <a:prstGeom prst="rect">
            <a:avLst/>
          </a:prstGeom>
          <a:noFill/>
        </p:spPr>
      </p:pic>
      <p:pic>
        <p:nvPicPr>
          <p:cNvPr id="7" name="Picture 3" descr="C:\Users\media\AppData\Local\Microsoft\Windows\Temporary Internet Files\Content.Outlook\892K8FFT\Pécs20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548680"/>
            <a:ext cx="2232248" cy="1883668"/>
          </a:xfrm>
          <a:prstGeom prst="rect">
            <a:avLst/>
          </a:prstGeom>
          <a:noFill/>
        </p:spPr>
      </p:pic>
      <p:pic>
        <p:nvPicPr>
          <p:cNvPr id="28674" name="Picture 2" descr="C:\Users\media\AppData\Local\Microsoft\Windows\Temporary Internet Files\Content.Outlook\892K8FFT\KIVALASZTOTT_logo_kiseb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404664"/>
            <a:ext cx="3744416" cy="20209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4525963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Ø"/>
            </a:pPr>
            <a:r>
              <a:rPr lang="hu-HU" sz="2400" dirty="0" smtClean="0"/>
              <a:t>Mitől SMART egy fejlesztés?</a:t>
            </a:r>
          </a:p>
          <a:p>
            <a:pPr>
              <a:buFont typeface="Wingdings" pitchFamily="2" charset="2"/>
              <a:buChar char="Ø"/>
            </a:pPr>
            <a:r>
              <a:rPr lang="hu-HU" sz="2400" dirty="0" smtClean="0"/>
              <a:t>Mit jelent az, hogy OKOS VÁROS?</a:t>
            </a:r>
          </a:p>
          <a:p>
            <a:pPr>
              <a:buFont typeface="Wingdings" pitchFamily="2" charset="2"/>
              <a:buChar char="Ø"/>
            </a:pPr>
            <a:r>
              <a:rPr lang="hu-HU" sz="2400" dirty="0" smtClean="0"/>
              <a:t>Lehetséges-e a SMART technológiák ágazati specifikálása (minden benchmark már egyben </a:t>
            </a:r>
            <a:r>
              <a:rPr lang="hu-HU" sz="2400" dirty="0" err="1" smtClean="0"/>
              <a:t>smart</a:t>
            </a:r>
            <a:r>
              <a:rPr lang="hu-HU" sz="2400" dirty="0" smtClean="0"/>
              <a:t> is?)</a:t>
            </a:r>
          </a:p>
          <a:p>
            <a:pPr>
              <a:buFont typeface="Wingdings" pitchFamily="2" charset="2"/>
              <a:buChar char="Ø"/>
            </a:pPr>
            <a:r>
              <a:rPr lang="hu-HU" sz="2400" dirty="0" smtClean="0"/>
              <a:t>Megengedhetjük-e magunknak, hogy bármely fejlesztésünk ne SMART legyen?</a:t>
            </a:r>
          </a:p>
          <a:p>
            <a:pPr>
              <a:buFont typeface="Wingdings" pitchFamily="2" charset="2"/>
              <a:buChar char="Ø"/>
            </a:pPr>
            <a:r>
              <a:rPr lang="hu-HU" sz="2400" dirty="0" smtClean="0"/>
              <a:t>Van-e jövője Magyarországnak / Pécsnek, ha bármely ágazatban, közszolgáltatásban nem vagyunk „SMART”</a:t>
            </a:r>
            <a:r>
              <a:rPr lang="hu-HU" sz="2400" dirty="0" err="1" smtClean="0"/>
              <a:t>-ak</a:t>
            </a:r>
            <a:r>
              <a:rPr lang="hu-HU" sz="2400" dirty="0" smtClean="0"/>
              <a:t>?</a:t>
            </a:r>
          </a:p>
          <a:p>
            <a:pPr>
              <a:buFont typeface="Wingdings" pitchFamily="2" charset="2"/>
              <a:buChar char="Ø"/>
            </a:pPr>
            <a:r>
              <a:rPr lang="hu-HU" sz="2400" dirty="0" smtClean="0"/>
              <a:t>SMART város = fenntartható város? Pécs esetében kompakt város?</a:t>
            </a:r>
          </a:p>
          <a:p>
            <a:pPr>
              <a:buFont typeface="Wingdings" pitchFamily="2" charset="2"/>
              <a:buChar char="Ø"/>
            </a:pPr>
            <a:r>
              <a:rPr lang="hu-HU" sz="2400" dirty="0" err="1" smtClean="0"/>
              <a:t>Smart</a:t>
            </a:r>
            <a:r>
              <a:rPr lang="hu-HU" sz="2400" dirty="0" smtClean="0"/>
              <a:t> technológiák – üzemeltetési anomáliák, költségek….</a:t>
            </a:r>
          </a:p>
          <a:p>
            <a:pPr>
              <a:buFont typeface="Wingdings" pitchFamily="2" charset="2"/>
              <a:buChar char="Ø"/>
            </a:pPr>
            <a:r>
              <a:rPr lang="hu-HU" sz="2400" dirty="0" smtClean="0"/>
              <a:t>SMART fejlesztések finanszírozása…. </a:t>
            </a:r>
            <a:r>
              <a:rPr lang="hu-HU" sz="2400" smtClean="0"/>
              <a:t>GINOP???? </a:t>
            </a:r>
            <a:endParaRPr lang="hu-HU" sz="2400" dirty="0" smtClean="0"/>
          </a:p>
          <a:p>
            <a:pPr>
              <a:buNone/>
            </a:pPr>
            <a:endParaRPr lang="hu-HU" sz="2400" dirty="0" smtClean="0"/>
          </a:p>
          <a:p>
            <a:pPr>
              <a:buFont typeface="Wingdings" pitchFamily="2" charset="2"/>
              <a:buChar char="Ø"/>
            </a:pPr>
            <a:endParaRPr lang="hu-H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8496944" cy="1254001"/>
          </a:xfrm>
        </p:spPr>
        <p:txBody>
          <a:bodyPr>
            <a:normAutofit/>
          </a:bodyPr>
          <a:lstStyle/>
          <a:p>
            <a:pPr marL="450850" indent="-450850" algn="l"/>
            <a:r>
              <a:rPr lang="hu-HU" sz="2800" b="1" dirty="0" smtClean="0">
                <a:latin typeface="+mn-lt"/>
              </a:rPr>
              <a:t>I.  A Pécs2020 program európai uniós és hazai alapjai, a fejlesztések tartalmát meghatározó feltételek</a:t>
            </a:r>
            <a:endParaRPr lang="hu-HU" sz="2800" b="1" i="1" dirty="0">
              <a:latin typeface="+mn-lt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5688632" cy="5112568"/>
          </a:xfrm>
        </p:spPr>
        <p:txBody>
          <a:bodyPr>
            <a:noAutofit/>
          </a:bodyPr>
          <a:lstStyle/>
          <a:p>
            <a:pPr algn="just"/>
            <a:r>
              <a:rPr lang="hu-HU" sz="1400" b="1" dirty="0" smtClean="0">
                <a:solidFill>
                  <a:schemeClr val="tx1"/>
                </a:solidFill>
              </a:rPr>
              <a:t>Az Európai Unió a Partnerségi Megállapodás az alábbi tematikus célterületek támogatását teszi lehetővé a 2014-2020-as tervezési időszakban: </a:t>
            </a:r>
          </a:p>
          <a:p>
            <a:pPr marL="355600" indent="-177800" algn="just"/>
            <a:r>
              <a:rPr lang="hu-HU" sz="1200" b="1" dirty="0" smtClean="0">
                <a:solidFill>
                  <a:srgbClr val="FF0000"/>
                </a:solidFill>
              </a:rPr>
              <a:t>1: A kutatás, a technológiai fejlesztés és az innováció erősítése </a:t>
            </a:r>
          </a:p>
          <a:p>
            <a:pPr marL="355600" indent="-177800" algn="just"/>
            <a:r>
              <a:rPr lang="hu-HU" sz="1200" b="1" dirty="0" smtClean="0">
                <a:solidFill>
                  <a:srgbClr val="FF0000"/>
                </a:solidFill>
              </a:rPr>
              <a:t>2: Az információs és kommunikációs technológiákhoz való hozzáférés, azok használatának és minőségének javítása </a:t>
            </a:r>
          </a:p>
          <a:p>
            <a:pPr marL="355600" indent="-177800" algn="just"/>
            <a:r>
              <a:rPr lang="hu-HU" sz="1200" b="1" dirty="0" smtClean="0">
                <a:solidFill>
                  <a:schemeClr val="tx1"/>
                </a:solidFill>
              </a:rPr>
              <a:t>3: A kis- és középvállalkozások, a mezőgazdasági (az EMVA keretében), a halászati és </a:t>
            </a:r>
            <a:r>
              <a:rPr lang="hu-HU" sz="1200" b="1" dirty="0" err="1" smtClean="0">
                <a:solidFill>
                  <a:schemeClr val="tx1"/>
                </a:solidFill>
              </a:rPr>
              <a:t>akvakultúra-ágazat</a:t>
            </a:r>
            <a:r>
              <a:rPr lang="hu-HU" sz="1200" b="1" dirty="0" smtClean="0">
                <a:solidFill>
                  <a:schemeClr val="tx1"/>
                </a:solidFill>
              </a:rPr>
              <a:t> (az ETHA keretében) versenyképességének javítása </a:t>
            </a:r>
          </a:p>
          <a:p>
            <a:pPr marL="355600" indent="-177800" algn="just"/>
            <a:r>
              <a:rPr lang="hu-HU" sz="1200" b="1" dirty="0" smtClean="0">
                <a:solidFill>
                  <a:srgbClr val="FF0000"/>
                </a:solidFill>
              </a:rPr>
              <a:t>4: Az alacsony szén-dioxid-kibocsátású gazdaság felé történő elmozdulás támogatása minden ágazatban </a:t>
            </a:r>
          </a:p>
          <a:p>
            <a:pPr marL="355600" indent="-177800" algn="just"/>
            <a:r>
              <a:rPr lang="hu-HU" sz="1200" b="1" dirty="0" smtClean="0">
                <a:solidFill>
                  <a:srgbClr val="FF0000"/>
                </a:solidFill>
              </a:rPr>
              <a:t>5: Az éghajlatváltozáshoz való alkalmazkodás, a </a:t>
            </a:r>
            <a:r>
              <a:rPr lang="hu-HU" sz="1200" b="1" dirty="0" err="1" smtClean="0">
                <a:solidFill>
                  <a:srgbClr val="FF0000"/>
                </a:solidFill>
              </a:rPr>
              <a:t>kockázatmegelőzés</a:t>
            </a:r>
            <a:r>
              <a:rPr lang="hu-HU" sz="1200" b="1" dirty="0" smtClean="0">
                <a:solidFill>
                  <a:srgbClr val="FF0000"/>
                </a:solidFill>
              </a:rPr>
              <a:t> és –kezelés előmozdítása </a:t>
            </a:r>
          </a:p>
          <a:p>
            <a:pPr marL="355600" indent="-177800" algn="just"/>
            <a:r>
              <a:rPr lang="hu-HU" sz="1200" b="1" dirty="0" smtClean="0">
                <a:solidFill>
                  <a:srgbClr val="FF0000"/>
                </a:solidFill>
              </a:rPr>
              <a:t>6: A környezetvédelem és az erőforrás-felhasználás hatékonyságának előmozdítása </a:t>
            </a:r>
          </a:p>
          <a:p>
            <a:pPr marL="355600" indent="-177800" algn="just"/>
            <a:r>
              <a:rPr lang="hu-HU" sz="1200" b="1" dirty="0" smtClean="0">
                <a:solidFill>
                  <a:srgbClr val="FF0000"/>
                </a:solidFill>
              </a:rPr>
              <a:t>7: A fenntartható közlekedés előmozdítása és a szűk keresztmetszetek megszüntetése a főbb hálózati infrastruktúrákban </a:t>
            </a:r>
          </a:p>
          <a:p>
            <a:pPr marL="355600" indent="-177800" algn="just"/>
            <a:r>
              <a:rPr lang="hu-HU" sz="1200" b="1" dirty="0" smtClean="0">
                <a:solidFill>
                  <a:schemeClr val="tx1"/>
                </a:solidFill>
              </a:rPr>
              <a:t>8: A fenntartható és minőségi foglalkoztatás, valamint a munkavállalói mobilitás támogatása </a:t>
            </a:r>
          </a:p>
          <a:p>
            <a:pPr marL="355600" indent="-177800" algn="just"/>
            <a:r>
              <a:rPr lang="hu-HU" sz="1200" b="1" dirty="0" smtClean="0">
                <a:solidFill>
                  <a:schemeClr val="tx1"/>
                </a:solidFill>
              </a:rPr>
              <a:t>9: A társadalmi együttműködés erősítése és a szegénység, valamint a hátrányos megkülönböztetés elleni küzdelem </a:t>
            </a:r>
          </a:p>
          <a:p>
            <a:pPr marL="355600" indent="-177800" algn="just"/>
            <a:r>
              <a:rPr lang="hu-HU" sz="1200" b="1" dirty="0" smtClean="0">
                <a:solidFill>
                  <a:schemeClr val="tx1"/>
                </a:solidFill>
              </a:rPr>
              <a:t>10: Az oktatásba és a képzésbe, többek között a szakképzésbe történő beruházás a készségek fejlesztése és az egész életen át tartó tanulás érdekében </a:t>
            </a:r>
          </a:p>
          <a:p>
            <a:pPr marL="355600" indent="-177800" algn="just"/>
            <a:r>
              <a:rPr lang="hu-HU" sz="1200" b="1" dirty="0" smtClean="0">
                <a:solidFill>
                  <a:schemeClr val="tx1"/>
                </a:solidFill>
              </a:rPr>
              <a:t>11: A hatóságok és az érdekelt felek intézményi kapacitásának javítása és a hatékony közigazgatáshoz történő hozzájárulása</a:t>
            </a:r>
            <a:endParaRPr lang="hu-HU" sz="1200" b="1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32770" name="Picture 2" descr="C:\Users\media\AppData\Local\Microsoft\Windows\Temporary Internet Files\Content.Outlook\892K8FFT\4601_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2060848"/>
            <a:ext cx="2596636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8496944" cy="1254001"/>
          </a:xfrm>
        </p:spPr>
        <p:txBody>
          <a:bodyPr>
            <a:normAutofit/>
          </a:bodyPr>
          <a:lstStyle/>
          <a:p>
            <a:pPr marL="450850" indent="-450850" algn="l"/>
            <a:r>
              <a:rPr lang="hu-HU" sz="2800" b="1" dirty="0" smtClean="0">
                <a:latin typeface="+mn-lt"/>
              </a:rPr>
              <a:t>II.  Az Európai Unió által biztosított fejlesztési keretek</a:t>
            </a:r>
            <a:endParaRPr lang="hu-HU" sz="2800" b="1" i="1" dirty="0">
              <a:latin typeface="+mn-lt"/>
            </a:endParaRPr>
          </a:p>
        </p:txBody>
      </p:sp>
      <p:pic>
        <p:nvPicPr>
          <p:cNvPr id="33794" name="Picture 2" descr="C:\Users\media\Pictures\4602_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1947"/>
            <a:ext cx="9144000" cy="6454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/>
        </p:nvGraphicFramePr>
        <p:xfrm>
          <a:off x="755576" y="476671"/>
          <a:ext cx="7848872" cy="1005840"/>
        </p:xfrm>
        <a:graphic>
          <a:graphicData uri="http://schemas.openxmlformats.org/drawingml/2006/table">
            <a:tbl>
              <a:tblPr/>
              <a:tblGrid>
                <a:gridCol w="3334034"/>
                <a:gridCol w="4514838"/>
              </a:tblGrid>
              <a:tr h="187221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Projektcsomag sorszáma (azonosítója):</a:t>
                      </a:r>
                      <a:endParaRPr lang="hu-HU" sz="1100" b="1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latin typeface="Arial"/>
                          <a:ea typeface="Times New Roman"/>
                        </a:rPr>
                        <a:t>1.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221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Projektcsomag megnevezése:</a:t>
                      </a:r>
                      <a:endParaRPr lang="hu-HU" sz="1100" b="1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latin typeface="Arial"/>
                          <a:ea typeface="Times New Roman"/>
                        </a:rPr>
                        <a:t>Pécsi integrált gazdaságfejlesztési program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1663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Projektcsomag becsült költségigénye</a:t>
                      </a:r>
                      <a:endParaRPr lang="hu-HU" sz="1100" b="1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</a:rPr>
                        <a:t>20 500 000 </a:t>
                      </a:r>
                      <a:r>
                        <a:rPr lang="hu-HU" sz="1100" b="1" dirty="0" err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</a:rPr>
                        <a:t>000</a:t>
                      </a:r>
                      <a:r>
                        <a:rPr lang="hu-HU" sz="11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</a:rPr>
                        <a:t> Ft</a:t>
                      </a:r>
                      <a:endParaRPr lang="hu-HU" sz="1100" b="1" dirty="0">
                        <a:latin typeface="Arial"/>
                        <a:ea typeface="Times New Roman"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</a:rPr>
                        <a:t>Ebből Baranya Megyei TOP források terhére: 11 500 000 </a:t>
                      </a:r>
                      <a:r>
                        <a:rPr lang="hu-HU" sz="1100" b="1" dirty="0" err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</a:rPr>
                        <a:t>000</a:t>
                      </a:r>
                      <a:r>
                        <a:rPr lang="hu-HU" sz="11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</a:rPr>
                        <a:t> Ft</a:t>
                      </a:r>
                      <a:endParaRPr lang="hu-HU" sz="1100" b="1" dirty="0">
                        <a:latin typeface="Arial"/>
                        <a:ea typeface="Times New Roman"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</a:rPr>
                        <a:t>Ágazati OP-k terhére: 3 000 </a:t>
                      </a:r>
                      <a:r>
                        <a:rPr lang="hu-HU" sz="1100" b="1" dirty="0" err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</a:rPr>
                        <a:t>000</a:t>
                      </a:r>
                      <a:r>
                        <a:rPr lang="hu-HU" sz="11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r>
                        <a:rPr lang="hu-HU" sz="1100" b="1" dirty="0" err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</a:rPr>
                        <a:t>000</a:t>
                      </a:r>
                      <a:r>
                        <a:rPr lang="hu-HU" sz="11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</a:rPr>
                        <a:t> Ft</a:t>
                      </a:r>
                      <a:endParaRPr lang="hu-HU" sz="1100" b="1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áblázat 6"/>
          <p:cNvGraphicFramePr>
            <a:graphicFrameLocks noGrp="1"/>
          </p:cNvGraphicFramePr>
          <p:nvPr/>
        </p:nvGraphicFramePr>
        <p:xfrm>
          <a:off x="755576" y="1556792"/>
          <a:ext cx="7848872" cy="5135254"/>
        </p:xfrm>
        <a:graphic>
          <a:graphicData uri="http://schemas.openxmlformats.org/drawingml/2006/table">
            <a:tbl>
              <a:tblPr/>
              <a:tblGrid>
                <a:gridCol w="6181854"/>
                <a:gridCol w="735796"/>
                <a:gridCol w="931222"/>
              </a:tblGrid>
              <a:tr h="42513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100" b="1" dirty="0">
                          <a:latin typeface="Arial"/>
                          <a:ea typeface="Times New Roman"/>
                        </a:rPr>
                        <a:t>Projekt megnevezése</a:t>
                      </a:r>
                    </a:p>
                  </a:txBody>
                  <a:tcPr marL="24912" marR="249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800" b="1" dirty="0">
                          <a:latin typeface="Arial"/>
                          <a:ea typeface="Times New Roman"/>
                        </a:rPr>
                        <a:t>Költségigény</a:t>
                      </a:r>
                      <a:endParaRPr lang="hu-HU" sz="800" dirty="0">
                        <a:latin typeface="Arial"/>
                        <a:ea typeface="Times New Roman"/>
                      </a:endParaRPr>
                    </a:p>
                  </a:txBody>
                  <a:tcPr marL="24912" marR="249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800" b="1" dirty="0">
                          <a:latin typeface="Arial"/>
                          <a:ea typeface="Times New Roman"/>
                        </a:rPr>
                        <a:t>Operatív programokhoz való illeszkedés</a:t>
                      </a:r>
                      <a:endParaRPr lang="hu-HU" sz="800" dirty="0">
                        <a:latin typeface="Arial"/>
                        <a:ea typeface="Times New Roman"/>
                      </a:endParaRPr>
                    </a:p>
                  </a:txBody>
                  <a:tcPr marL="24912" marR="249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29751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1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Füzes dűlő - vásártér </a:t>
                      </a:r>
                      <a:r>
                        <a:rPr lang="hu-HU" sz="11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ipari célú fejlesztése, a vásártér áthelyezése</a:t>
                      </a:r>
                      <a:endParaRPr lang="hu-HU" sz="1100" b="1" dirty="0">
                        <a:latin typeface="Arial"/>
                        <a:ea typeface="Times New Roman"/>
                      </a:endParaRPr>
                    </a:p>
                  </a:txBody>
                  <a:tcPr marL="24912" marR="249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2 000 </a:t>
                      </a:r>
                      <a:r>
                        <a:rPr lang="hu-HU" sz="8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000</a:t>
                      </a:r>
                      <a:r>
                        <a:rPr lang="hu-HU" sz="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hu-HU" sz="8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000</a:t>
                      </a:r>
                      <a:r>
                        <a:rPr lang="hu-HU" sz="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Ft</a:t>
                      </a:r>
                      <a:endParaRPr lang="hu-HU" sz="800" dirty="0">
                        <a:latin typeface="Arial"/>
                        <a:ea typeface="Times New Roman"/>
                      </a:endParaRPr>
                    </a:p>
                  </a:txBody>
                  <a:tcPr marL="24912" marR="249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TOP 6.1</a:t>
                      </a:r>
                      <a:endParaRPr lang="hu-HU" sz="800" dirty="0">
                        <a:latin typeface="Arial"/>
                        <a:ea typeface="Times New Roman"/>
                      </a:endParaRPr>
                    </a:p>
                  </a:txBody>
                  <a:tcPr marL="24912" marR="249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42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1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SSC központ kialakítása az Ifjúsági Ház funkcióbővítő fejlesztésével</a:t>
                      </a:r>
                      <a:endParaRPr lang="hu-HU" sz="1100" b="1" dirty="0">
                        <a:latin typeface="Arial"/>
                        <a:ea typeface="Times New Roman"/>
                      </a:endParaRPr>
                    </a:p>
                  </a:txBody>
                  <a:tcPr marL="24912" marR="249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3 000 000 000 Ft</a:t>
                      </a:r>
                      <a:endParaRPr lang="hu-HU" sz="800">
                        <a:latin typeface="Arial"/>
                        <a:ea typeface="Times New Roman"/>
                      </a:endParaRPr>
                    </a:p>
                  </a:txBody>
                  <a:tcPr marL="24912" marR="249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TOP 6.2; 6.5</a:t>
                      </a:r>
                      <a:endParaRPr lang="hu-HU" sz="800" dirty="0">
                        <a:latin typeface="Arial"/>
                        <a:ea typeface="Times New Roman"/>
                      </a:endParaRPr>
                    </a:p>
                  </a:txBody>
                  <a:tcPr marL="24912" marR="249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42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1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Pécsi KKV fejlesztési tőkealap létrehozása</a:t>
                      </a:r>
                      <a:endParaRPr lang="hu-HU" sz="1100" b="1" dirty="0">
                        <a:latin typeface="Arial"/>
                        <a:ea typeface="Times New Roman"/>
                      </a:endParaRPr>
                    </a:p>
                  </a:txBody>
                  <a:tcPr marL="24912" marR="249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1 000 000 000 Ft</a:t>
                      </a:r>
                      <a:endParaRPr lang="hu-HU" sz="800">
                        <a:latin typeface="Arial"/>
                        <a:ea typeface="Times New Roman"/>
                      </a:endParaRPr>
                    </a:p>
                  </a:txBody>
                  <a:tcPr marL="24912" marR="249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TOP 6.1/GINOP</a:t>
                      </a:r>
                      <a:endParaRPr lang="hu-HU" sz="800" dirty="0">
                        <a:latin typeface="Arial"/>
                        <a:ea typeface="Times New Roman"/>
                      </a:endParaRPr>
                    </a:p>
                  </a:txBody>
                  <a:tcPr marL="24912" marR="249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7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1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Pécsi barnamezős ipari telephely-fejlesztési program (Tüskésrét, Mohácsi út, Verseny utca)</a:t>
                      </a:r>
                      <a:endParaRPr lang="hu-HU" sz="1100" b="1" dirty="0">
                        <a:latin typeface="Arial"/>
                        <a:ea typeface="Times New Roman"/>
                      </a:endParaRPr>
                    </a:p>
                  </a:txBody>
                  <a:tcPr marL="24912" marR="249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tervezés alatt </a:t>
                      </a:r>
                      <a:endParaRPr lang="hu-HU" sz="800">
                        <a:latin typeface="Arial"/>
                        <a:ea typeface="Times New Roman"/>
                      </a:endParaRPr>
                    </a:p>
                  </a:txBody>
                  <a:tcPr marL="24912" marR="249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TOP 6.1</a:t>
                      </a:r>
                      <a:endParaRPr lang="hu-HU" sz="800">
                        <a:latin typeface="Arial"/>
                        <a:ea typeface="Times New Roman"/>
                      </a:endParaRPr>
                    </a:p>
                  </a:txBody>
                  <a:tcPr marL="24912" marR="249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7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1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SSC központ kialakítása a Puskin téri volt kollégium fejlesztésével</a:t>
                      </a:r>
                      <a:endParaRPr lang="hu-HU" sz="1100" b="1" dirty="0">
                        <a:latin typeface="Arial"/>
                        <a:ea typeface="Times New Roman"/>
                      </a:endParaRPr>
                    </a:p>
                  </a:txBody>
                  <a:tcPr marL="24912" marR="249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tervezés alatt </a:t>
                      </a:r>
                      <a:endParaRPr lang="hu-HU" sz="800">
                        <a:latin typeface="Arial"/>
                        <a:ea typeface="Times New Roman"/>
                      </a:endParaRPr>
                    </a:p>
                  </a:txBody>
                  <a:tcPr marL="24912" marR="249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TOP 6.2; 6.5</a:t>
                      </a:r>
                      <a:endParaRPr lang="hu-HU" sz="800" dirty="0">
                        <a:latin typeface="Arial"/>
                        <a:ea typeface="Times New Roman"/>
                      </a:endParaRPr>
                    </a:p>
                  </a:txBody>
                  <a:tcPr marL="24912" marR="249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163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1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„Gépipari életpálya program”</a:t>
                      </a:r>
                      <a:endParaRPr lang="hu-HU" sz="1100" b="1" dirty="0">
                        <a:latin typeface="Arial"/>
                        <a:ea typeface="Times New Roman"/>
                      </a:endParaRPr>
                    </a:p>
                  </a:txBody>
                  <a:tcPr marL="24912" marR="249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tervezés alatt </a:t>
                      </a:r>
                      <a:endParaRPr lang="hu-HU" sz="800" dirty="0">
                        <a:latin typeface="Arial"/>
                        <a:ea typeface="Times New Roman"/>
                      </a:endParaRPr>
                    </a:p>
                  </a:txBody>
                  <a:tcPr marL="24912" marR="249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TOP 6.8</a:t>
                      </a:r>
                      <a:endParaRPr lang="hu-HU" sz="800" dirty="0">
                        <a:latin typeface="Arial"/>
                        <a:ea typeface="Times New Roman"/>
                      </a:endParaRPr>
                    </a:p>
                  </a:txBody>
                  <a:tcPr marL="24912" marR="249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70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100" b="1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Pécs-Baranya-PTE</a:t>
                      </a:r>
                      <a:r>
                        <a:rPr lang="hu-HU" sz="11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foglalkoztatási paktum (elsősorban elektronikai és az SSC foglalkoztatás erősítésére)</a:t>
                      </a:r>
                      <a:endParaRPr lang="hu-HU" sz="1100" b="1" dirty="0">
                        <a:latin typeface="Arial"/>
                        <a:ea typeface="Times New Roman"/>
                      </a:endParaRPr>
                    </a:p>
                  </a:txBody>
                  <a:tcPr marL="24912" marR="249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tervezés alatt </a:t>
                      </a:r>
                      <a:endParaRPr lang="hu-HU" sz="800">
                        <a:latin typeface="Arial"/>
                        <a:ea typeface="Times New Roman"/>
                      </a:endParaRPr>
                    </a:p>
                  </a:txBody>
                  <a:tcPr marL="24912" marR="249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TOP 6.8</a:t>
                      </a:r>
                      <a:endParaRPr lang="hu-HU" sz="800" dirty="0">
                        <a:latin typeface="Arial"/>
                        <a:ea typeface="Times New Roman"/>
                      </a:endParaRPr>
                    </a:p>
                  </a:txBody>
                  <a:tcPr marL="24912" marR="249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70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1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M60 ipari logisztikai park kialakítása a Pécs-Pogányi repülőtér fejlesztésével – Baranya megyei ITP nevesített projektje</a:t>
                      </a:r>
                      <a:endParaRPr lang="hu-HU" sz="1100" b="1" dirty="0">
                        <a:latin typeface="Arial"/>
                        <a:ea typeface="Times New Roman"/>
                      </a:endParaRPr>
                    </a:p>
                  </a:txBody>
                  <a:tcPr marL="24912" marR="249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5 000 000 000 Ft</a:t>
                      </a:r>
                      <a:endParaRPr lang="hu-HU" sz="800">
                        <a:latin typeface="Arial"/>
                        <a:ea typeface="Times New Roman"/>
                      </a:endParaRPr>
                    </a:p>
                  </a:txBody>
                  <a:tcPr marL="24912" marR="249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TOP 1.1 (megyei TOP forrás)</a:t>
                      </a:r>
                      <a:endParaRPr lang="hu-HU" sz="800" dirty="0">
                        <a:latin typeface="Arial"/>
                        <a:ea typeface="Times New Roman"/>
                      </a:endParaRPr>
                    </a:p>
                  </a:txBody>
                  <a:tcPr marL="24912" marR="249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455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1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Baranya-Pécs rövid ellátási lánc (REL) pécsi elemeinek megvalósítása (új vásárcsarnok, uránvárosi-kertvárosi piacok felújítása, </a:t>
                      </a:r>
                      <a:r>
                        <a:rPr lang="hu-HU" sz="1100" b="1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Pécs-Keleten</a:t>
                      </a:r>
                      <a:r>
                        <a:rPr lang="hu-HU" sz="11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piac létesítése) – Baranya megyei ITP nevesített projektje</a:t>
                      </a:r>
                      <a:endParaRPr lang="hu-HU" sz="1100" b="1" dirty="0">
                        <a:latin typeface="Arial"/>
                        <a:ea typeface="Times New Roman"/>
                      </a:endParaRPr>
                    </a:p>
                  </a:txBody>
                  <a:tcPr marL="24912" marR="249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5 000 000 000 Ft</a:t>
                      </a:r>
                      <a:endParaRPr lang="hu-HU" sz="800">
                        <a:latin typeface="Arial"/>
                        <a:ea typeface="Times New Roman"/>
                      </a:endParaRPr>
                    </a:p>
                  </a:txBody>
                  <a:tcPr marL="24912" marR="249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TOP 1.1 (megyei TOP forrás)</a:t>
                      </a:r>
                      <a:endParaRPr lang="hu-HU" sz="800" dirty="0">
                        <a:latin typeface="Arial"/>
                        <a:ea typeface="Times New Roman"/>
                      </a:endParaRPr>
                    </a:p>
                  </a:txBody>
                  <a:tcPr marL="24912" marR="249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70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1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Pécs-baranyai </a:t>
                      </a:r>
                      <a:r>
                        <a:rPr lang="hu-HU" sz="1100" b="1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befektetésösztönzési</a:t>
                      </a:r>
                      <a:r>
                        <a:rPr lang="hu-HU" sz="11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iroda létrehozása – Baranya megyei ITP nevesített projektje</a:t>
                      </a:r>
                      <a:endParaRPr lang="hu-HU" sz="1100" b="1" dirty="0">
                        <a:latin typeface="Arial"/>
                        <a:ea typeface="Times New Roman"/>
                      </a:endParaRPr>
                    </a:p>
                  </a:txBody>
                  <a:tcPr marL="24912" marR="249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500 000 000 Ft</a:t>
                      </a:r>
                      <a:endParaRPr lang="hu-HU" sz="800">
                        <a:latin typeface="Arial"/>
                        <a:ea typeface="Times New Roman"/>
                      </a:endParaRPr>
                    </a:p>
                  </a:txBody>
                  <a:tcPr marL="24912" marR="249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TOP 5.2 (megyei TOP forrás)</a:t>
                      </a:r>
                      <a:endParaRPr lang="hu-HU" sz="800" dirty="0">
                        <a:latin typeface="Arial"/>
                        <a:ea typeface="Times New Roman"/>
                      </a:endParaRPr>
                    </a:p>
                  </a:txBody>
                  <a:tcPr marL="24912" marR="249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42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1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Baranyai rövid ellátási lánc megszervezése – Baranya megyei ITP nevesített projektje</a:t>
                      </a:r>
                      <a:endParaRPr lang="hu-HU" sz="1100" b="1" dirty="0">
                        <a:latin typeface="Arial"/>
                        <a:ea typeface="Times New Roman"/>
                      </a:endParaRPr>
                    </a:p>
                  </a:txBody>
                  <a:tcPr marL="24912" marR="249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1 000 000 000 Ft</a:t>
                      </a:r>
                      <a:endParaRPr lang="hu-HU" sz="800">
                        <a:latin typeface="Arial"/>
                        <a:ea typeface="Times New Roman"/>
                      </a:endParaRPr>
                    </a:p>
                  </a:txBody>
                  <a:tcPr marL="24912" marR="249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TOP 5.2 (megyei TOP forrás)</a:t>
                      </a:r>
                      <a:endParaRPr lang="hu-HU" sz="800" dirty="0">
                        <a:latin typeface="Arial"/>
                        <a:ea typeface="Times New Roman"/>
                      </a:endParaRPr>
                    </a:p>
                  </a:txBody>
                  <a:tcPr marL="24912" marR="249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59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1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Nemzetközi Egyetemi Képzőközpont Kialakítása – GINOP növekedési zóna projekt</a:t>
                      </a:r>
                      <a:endParaRPr lang="hu-HU" sz="1100" b="1" dirty="0">
                        <a:latin typeface="Arial"/>
                        <a:ea typeface="Times New Roman"/>
                      </a:endParaRPr>
                    </a:p>
                  </a:txBody>
                  <a:tcPr marL="24912" marR="249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3 000 000 000 Ft</a:t>
                      </a:r>
                      <a:endParaRPr lang="hu-HU" sz="800">
                        <a:latin typeface="Arial"/>
                        <a:ea typeface="Times New Roman"/>
                      </a:endParaRPr>
                    </a:p>
                  </a:txBody>
                  <a:tcPr marL="24912" marR="249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GINOP</a:t>
                      </a:r>
                      <a:endParaRPr lang="hu-HU" sz="800" dirty="0">
                        <a:latin typeface="Arial"/>
                        <a:ea typeface="Times New Roman"/>
                      </a:endParaRPr>
                    </a:p>
                  </a:txBody>
                  <a:tcPr marL="24912" marR="249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70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1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Gépipari duális képzőhelyek fejlesztése és felújítása (Zipernowsky, </a:t>
                      </a:r>
                      <a:r>
                        <a:rPr lang="hu-HU" sz="1100" b="1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Angster</a:t>
                      </a:r>
                      <a:r>
                        <a:rPr lang="hu-HU" sz="11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, Simonyi Szakiskolák fejlesztése) – EFOP projekt</a:t>
                      </a:r>
                      <a:endParaRPr lang="hu-HU" sz="1100" b="1" dirty="0">
                        <a:latin typeface="Arial"/>
                        <a:ea typeface="Times New Roman"/>
                      </a:endParaRPr>
                    </a:p>
                  </a:txBody>
                  <a:tcPr marL="24912" marR="249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tervezés alatt </a:t>
                      </a:r>
                      <a:endParaRPr lang="hu-HU" sz="800">
                        <a:latin typeface="Arial"/>
                        <a:ea typeface="Times New Roman"/>
                      </a:endParaRPr>
                    </a:p>
                  </a:txBody>
                  <a:tcPr marL="24912" marR="249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EFOP</a:t>
                      </a:r>
                      <a:endParaRPr lang="hu-HU" sz="800" dirty="0">
                        <a:latin typeface="Arial"/>
                        <a:ea typeface="Times New Roman"/>
                      </a:endParaRPr>
                    </a:p>
                  </a:txBody>
                  <a:tcPr marL="24912" marR="249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áblázat 7"/>
          <p:cNvGraphicFramePr>
            <a:graphicFrameLocks noGrp="1"/>
          </p:cNvGraphicFramePr>
          <p:nvPr/>
        </p:nvGraphicFramePr>
        <p:xfrm>
          <a:off x="683568" y="332656"/>
          <a:ext cx="7848872" cy="1005840"/>
        </p:xfrm>
        <a:graphic>
          <a:graphicData uri="http://schemas.openxmlformats.org/drawingml/2006/table">
            <a:tbl>
              <a:tblPr/>
              <a:tblGrid>
                <a:gridCol w="4415776"/>
                <a:gridCol w="3433096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Projektcsomag sorszáma (azonosítója):</a:t>
                      </a:r>
                      <a:endParaRPr lang="hu-HU" sz="1100" b="1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latin typeface="Arial"/>
                          <a:ea typeface="Times New Roman"/>
                        </a:rPr>
                        <a:t>2.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Projektcsomag megnevezése:</a:t>
                      </a:r>
                      <a:endParaRPr lang="hu-HU" sz="1100" b="1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latin typeface="Arial"/>
                          <a:ea typeface="Times New Roman"/>
                        </a:rPr>
                        <a:t>Pécsi költség- és energiahatékonyság növelési program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Projektcsomag becsült költségigénye</a:t>
                      </a:r>
                      <a:endParaRPr lang="hu-HU" sz="1100" b="1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</a:rPr>
                        <a:t>13</a:t>
                      </a:r>
                      <a:r>
                        <a:rPr lang="hu-HU" sz="11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</a:rPr>
                        <a:t> 000 </a:t>
                      </a:r>
                      <a:r>
                        <a:rPr lang="hu-HU" sz="1100" b="1" dirty="0" err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</a:rPr>
                        <a:t>000</a:t>
                      </a:r>
                      <a:r>
                        <a:rPr lang="hu-HU" sz="11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r>
                        <a:rPr lang="hu-HU" sz="1100" b="1" dirty="0" err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</a:rPr>
                        <a:t>000</a:t>
                      </a:r>
                      <a:r>
                        <a:rPr lang="hu-HU" sz="11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</a:rPr>
                        <a:t> Ft</a:t>
                      </a:r>
                      <a:endParaRPr lang="hu-HU" sz="1100" b="1" dirty="0">
                        <a:latin typeface="Arial"/>
                        <a:ea typeface="Times New Roman"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</a:rPr>
                        <a:t>Ágazati OP-k terhére: 11 000 </a:t>
                      </a:r>
                      <a:r>
                        <a:rPr lang="hu-HU" sz="1100" b="1" dirty="0" err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</a:rPr>
                        <a:t>000</a:t>
                      </a:r>
                      <a:r>
                        <a:rPr lang="hu-HU" sz="11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r>
                        <a:rPr lang="hu-HU" sz="1100" b="1" dirty="0" err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</a:rPr>
                        <a:t>000</a:t>
                      </a:r>
                      <a:r>
                        <a:rPr lang="hu-HU" sz="11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</a:rPr>
                        <a:t> Ft</a:t>
                      </a:r>
                      <a:endParaRPr lang="hu-HU" sz="1100" b="1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áblázat 8"/>
          <p:cNvGraphicFramePr>
            <a:graphicFrameLocks noGrp="1"/>
          </p:cNvGraphicFramePr>
          <p:nvPr/>
        </p:nvGraphicFramePr>
        <p:xfrm>
          <a:off x="683568" y="1556792"/>
          <a:ext cx="7848872" cy="4748561"/>
        </p:xfrm>
        <a:graphic>
          <a:graphicData uri="http://schemas.openxmlformats.org/drawingml/2006/table">
            <a:tbl>
              <a:tblPr/>
              <a:tblGrid>
                <a:gridCol w="5040560"/>
                <a:gridCol w="1208056"/>
                <a:gridCol w="1600256"/>
              </a:tblGrid>
              <a:tr h="62238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100" b="1" dirty="0">
                          <a:latin typeface="Arial"/>
                          <a:ea typeface="Times New Roman"/>
                        </a:rPr>
                        <a:t>Projekt megnevezése</a:t>
                      </a:r>
                    </a:p>
                  </a:txBody>
                  <a:tcPr marL="39910" marR="39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100" b="1">
                          <a:latin typeface="Arial"/>
                          <a:ea typeface="Times New Roman"/>
                        </a:rPr>
                        <a:t>Költségigény</a:t>
                      </a:r>
                    </a:p>
                  </a:txBody>
                  <a:tcPr marL="39910" marR="39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100" b="1">
                          <a:latin typeface="Arial"/>
                          <a:ea typeface="Times New Roman"/>
                        </a:rPr>
                        <a:t>Operatív programokhoz való illeszkedés</a:t>
                      </a:r>
                    </a:p>
                  </a:txBody>
                  <a:tcPr marL="39910" marR="39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52328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1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</a:rPr>
                        <a:t>Önkormányzati épületek energetikai korszerűsítése, illetve megújuló energetikai fejlesztése</a:t>
                      </a:r>
                    </a:p>
                  </a:txBody>
                  <a:tcPr marL="39910" marR="39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100" b="1" dirty="0" smtClean="0">
                          <a:latin typeface="Arial"/>
                          <a:ea typeface="Times New Roman"/>
                        </a:rPr>
                        <a:t>2</a:t>
                      </a:r>
                      <a:r>
                        <a:rPr lang="hu-HU" sz="1100" b="1" baseline="0" dirty="0" smtClean="0"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hu-HU" sz="1100" b="1" dirty="0" smtClean="0">
                          <a:latin typeface="Arial"/>
                          <a:ea typeface="Times New Roman"/>
                        </a:rPr>
                        <a:t>000 </a:t>
                      </a:r>
                      <a:r>
                        <a:rPr lang="hu-HU" sz="1100" b="1" dirty="0" err="1">
                          <a:latin typeface="Arial"/>
                          <a:ea typeface="Times New Roman"/>
                        </a:rPr>
                        <a:t>000</a:t>
                      </a:r>
                      <a:r>
                        <a:rPr lang="hu-HU" sz="1100" b="1" dirty="0"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hu-HU" sz="1100" b="1" dirty="0" err="1">
                          <a:latin typeface="Arial"/>
                          <a:ea typeface="Times New Roman"/>
                        </a:rPr>
                        <a:t>000</a:t>
                      </a:r>
                      <a:r>
                        <a:rPr lang="hu-HU" sz="1100" b="1" dirty="0">
                          <a:latin typeface="Arial"/>
                          <a:ea typeface="Times New Roman"/>
                        </a:rPr>
                        <a:t> Ft</a:t>
                      </a:r>
                    </a:p>
                  </a:txBody>
                  <a:tcPr marL="39910" marR="39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100" b="1">
                          <a:latin typeface="Arial"/>
                          <a:ea typeface="Times New Roman"/>
                        </a:rPr>
                        <a:t>TOP 6.5</a:t>
                      </a:r>
                    </a:p>
                  </a:txBody>
                  <a:tcPr marL="39910" marR="39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864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1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</a:rPr>
                        <a:t>Pécsi integrált városgazdálkodási- és üzemeltetési adatbázis, mérőrendszer és üzemeltetési központ kialakítása</a:t>
                      </a:r>
                    </a:p>
                  </a:txBody>
                  <a:tcPr marL="39910" marR="39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100" b="1" dirty="0" smtClean="0">
                          <a:latin typeface="Arial"/>
                          <a:ea typeface="Times New Roman"/>
                        </a:rPr>
                        <a:t>400 000 </a:t>
                      </a:r>
                      <a:r>
                        <a:rPr lang="hu-HU" sz="1100" b="1" dirty="0" err="1" smtClean="0">
                          <a:latin typeface="Arial"/>
                          <a:ea typeface="Times New Roman"/>
                        </a:rPr>
                        <a:t>000</a:t>
                      </a:r>
                      <a:r>
                        <a:rPr lang="hu-HU" sz="1100" b="1" dirty="0" smtClean="0">
                          <a:latin typeface="Arial"/>
                          <a:ea typeface="Times New Roman"/>
                        </a:rPr>
                        <a:t> Ft</a:t>
                      </a:r>
                      <a:endParaRPr lang="hu-HU" sz="1100" b="1" dirty="0">
                        <a:latin typeface="Arial"/>
                        <a:ea typeface="Times New Roman"/>
                      </a:endParaRPr>
                    </a:p>
                  </a:txBody>
                  <a:tcPr marL="39910" marR="39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100" b="1">
                          <a:latin typeface="Arial"/>
                          <a:ea typeface="Times New Roman"/>
                        </a:rPr>
                        <a:t>TOP 6.5</a:t>
                      </a:r>
                    </a:p>
                  </a:txBody>
                  <a:tcPr marL="39910" marR="39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65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1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</a:rPr>
                        <a:t>Intelligens </a:t>
                      </a:r>
                      <a:r>
                        <a:rPr lang="hu-HU" sz="1100" b="1" dirty="0" err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</a:rPr>
                        <a:t>ledes</a:t>
                      </a:r>
                      <a:r>
                        <a:rPr lang="hu-HU" sz="11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</a:rPr>
                        <a:t> közvilágítási rendszer kialakítása Pécsett</a:t>
                      </a:r>
                    </a:p>
                  </a:txBody>
                  <a:tcPr marL="39910" marR="39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100" b="1">
                          <a:latin typeface="Arial"/>
                          <a:ea typeface="Times New Roman"/>
                        </a:rPr>
                        <a:t>2 000 000 000 Ft</a:t>
                      </a:r>
                    </a:p>
                  </a:txBody>
                  <a:tcPr marL="39910" marR="39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100" b="1">
                          <a:latin typeface="Arial"/>
                          <a:ea typeface="Times New Roman"/>
                        </a:rPr>
                        <a:t>KEHOP</a:t>
                      </a:r>
                    </a:p>
                  </a:txBody>
                  <a:tcPr marL="39910" marR="39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46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1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</a:rPr>
                        <a:t>Naperőmű létesítése a Tüskésréten</a:t>
                      </a:r>
                    </a:p>
                  </a:txBody>
                  <a:tcPr marL="39910" marR="39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100" b="1" dirty="0">
                          <a:latin typeface="Arial"/>
                          <a:ea typeface="Times New Roman"/>
                        </a:rPr>
                        <a:t>2</a:t>
                      </a:r>
                      <a:r>
                        <a:rPr lang="hu-HU" sz="1100" b="1" dirty="0" smtClean="0"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hu-HU" sz="1100" b="1" dirty="0">
                          <a:latin typeface="Arial"/>
                          <a:ea typeface="Times New Roman"/>
                        </a:rPr>
                        <a:t>000 </a:t>
                      </a:r>
                      <a:r>
                        <a:rPr lang="hu-HU" sz="1100" b="1" dirty="0" err="1">
                          <a:latin typeface="Arial"/>
                          <a:ea typeface="Times New Roman"/>
                        </a:rPr>
                        <a:t>000</a:t>
                      </a:r>
                      <a:r>
                        <a:rPr lang="hu-HU" sz="1100" b="1" dirty="0"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hu-HU" sz="1100" b="1" dirty="0" err="1">
                          <a:latin typeface="Arial"/>
                          <a:ea typeface="Times New Roman"/>
                        </a:rPr>
                        <a:t>000</a:t>
                      </a:r>
                      <a:r>
                        <a:rPr lang="hu-HU" sz="1100" b="1" dirty="0">
                          <a:latin typeface="Arial"/>
                          <a:ea typeface="Times New Roman"/>
                        </a:rPr>
                        <a:t> Ft</a:t>
                      </a:r>
                    </a:p>
                  </a:txBody>
                  <a:tcPr marL="39910" marR="39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100" b="1" dirty="0" smtClean="0">
                          <a:latin typeface="Arial"/>
                          <a:ea typeface="Times New Roman"/>
                        </a:rPr>
                        <a:t>KEHOP / TOP</a:t>
                      </a:r>
                      <a:endParaRPr lang="hu-HU" sz="1100" b="1" dirty="0">
                        <a:latin typeface="Arial"/>
                        <a:ea typeface="Times New Roman"/>
                      </a:endParaRPr>
                    </a:p>
                  </a:txBody>
                  <a:tcPr marL="39910" marR="39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89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1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</a:rPr>
                        <a:t>„Karolina komplex zöld energetikai demonstrációs mintaprojekt”</a:t>
                      </a:r>
                    </a:p>
                  </a:txBody>
                  <a:tcPr marL="39910" marR="39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100" b="1" dirty="0">
                          <a:latin typeface="Arial"/>
                          <a:ea typeface="Times New Roman"/>
                        </a:rPr>
                        <a:t>tervezés alatt</a:t>
                      </a:r>
                    </a:p>
                  </a:txBody>
                  <a:tcPr marL="39910" marR="39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100" b="1">
                          <a:latin typeface="Arial"/>
                          <a:ea typeface="Times New Roman"/>
                        </a:rPr>
                        <a:t>KEHOP/GINOP</a:t>
                      </a:r>
                    </a:p>
                  </a:txBody>
                  <a:tcPr marL="39910" marR="39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8153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1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</a:rPr>
                        <a:t>Pécsi geotermikus </a:t>
                      </a:r>
                      <a:r>
                        <a:rPr lang="hu-HU" sz="1100" b="1" dirty="0" err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</a:rPr>
                        <a:t>hőbázis</a:t>
                      </a:r>
                      <a:r>
                        <a:rPr lang="hu-HU" sz="11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</a:rPr>
                        <a:t> feltárási K+F projekt</a:t>
                      </a:r>
                    </a:p>
                  </a:txBody>
                  <a:tcPr marL="39910" marR="39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100" b="1">
                          <a:latin typeface="Arial"/>
                          <a:ea typeface="Times New Roman"/>
                        </a:rPr>
                        <a:t>1 000 000 000 Ft</a:t>
                      </a:r>
                    </a:p>
                  </a:txBody>
                  <a:tcPr marL="39910" marR="39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100" b="1">
                          <a:latin typeface="Arial"/>
                          <a:ea typeface="Times New Roman"/>
                        </a:rPr>
                        <a:t>GINOP</a:t>
                      </a:r>
                    </a:p>
                  </a:txBody>
                  <a:tcPr marL="39910" marR="39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92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100" b="1" dirty="0">
                          <a:latin typeface="Arial"/>
                          <a:ea typeface="Times New Roman"/>
                        </a:rPr>
                        <a:t>Pécsi közösségi közlekedési telephely létrehozása (önkormányzati jármű javító bázis)</a:t>
                      </a:r>
                    </a:p>
                  </a:txBody>
                  <a:tcPr marL="39910" marR="39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100" b="1">
                          <a:latin typeface="Arial"/>
                          <a:ea typeface="Times New Roman"/>
                        </a:rPr>
                        <a:t>3 000 000 000 Ft</a:t>
                      </a:r>
                    </a:p>
                  </a:txBody>
                  <a:tcPr marL="39910" marR="39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100" b="1">
                          <a:latin typeface="Arial"/>
                          <a:ea typeface="Times New Roman"/>
                        </a:rPr>
                        <a:t>GINOP/TOP 6.4</a:t>
                      </a:r>
                    </a:p>
                  </a:txBody>
                  <a:tcPr marL="39910" marR="39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89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100" b="1" dirty="0">
                          <a:latin typeface="Arial"/>
                          <a:ea typeface="Times New Roman"/>
                        </a:rPr>
                        <a:t>Pécsi energia megtakarítási alap létrehozása</a:t>
                      </a:r>
                    </a:p>
                  </a:txBody>
                  <a:tcPr marL="39910" marR="39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100" b="1">
                          <a:latin typeface="Arial"/>
                          <a:ea typeface="Times New Roman"/>
                        </a:rPr>
                        <a:t>1 000 000 000 Ft</a:t>
                      </a:r>
                    </a:p>
                  </a:txBody>
                  <a:tcPr marL="39910" marR="39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100" b="1">
                          <a:latin typeface="Arial"/>
                          <a:ea typeface="Times New Roman"/>
                        </a:rPr>
                        <a:t>KEHOP</a:t>
                      </a:r>
                    </a:p>
                  </a:txBody>
                  <a:tcPr marL="39910" marR="39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05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100" b="1" dirty="0">
                          <a:latin typeface="Arial"/>
                          <a:ea typeface="Times New Roman"/>
                        </a:rPr>
                        <a:t>Mecsek-Dráva energetikai fejlesztés a kökényi lerakóban</a:t>
                      </a:r>
                    </a:p>
                  </a:txBody>
                  <a:tcPr marL="39910" marR="39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100" b="1">
                          <a:latin typeface="Arial"/>
                          <a:ea typeface="Times New Roman"/>
                        </a:rPr>
                        <a:t>1 000 000 000 Ft</a:t>
                      </a:r>
                    </a:p>
                  </a:txBody>
                  <a:tcPr marL="39910" marR="39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100" b="1" dirty="0">
                          <a:latin typeface="Arial"/>
                          <a:ea typeface="Times New Roman"/>
                        </a:rPr>
                        <a:t>KEHOP</a:t>
                      </a:r>
                    </a:p>
                  </a:txBody>
                  <a:tcPr marL="39910" marR="399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áblázat 3"/>
          <p:cNvGraphicFramePr>
            <a:graphicFrameLocks noGrp="1"/>
          </p:cNvGraphicFramePr>
          <p:nvPr/>
        </p:nvGraphicFramePr>
        <p:xfrm>
          <a:off x="755576" y="692696"/>
          <a:ext cx="7776864" cy="720081"/>
        </p:xfrm>
        <a:graphic>
          <a:graphicData uri="http://schemas.openxmlformats.org/drawingml/2006/table">
            <a:tbl>
              <a:tblPr/>
              <a:tblGrid>
                <a:gridCol w="4841876"/>
                <a:gridCol w="2934988"/>
              </a:tblGrid>
              <a:tr h="240027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Projektcsomag sorszáma (azonosítója):</a:t>
                      </a:r>
                      <a:endParaRPr lang="hu-HU" sz="1100" b="1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latin typeface="Arial"/>
                          <a:ea typeface="Times New Roman"/>
                        </a:rPr>
                        <a:t>3.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27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Projektcsomag megnevezése:</a:t>
                      </a:r>
                      <a:endParaRPr lang="hu-HU" sz="1100" b="1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latin typeface="Arial"/>
                          <a:ea typeface="Times New Roman"/>
                        </a:rPr>
                        <a:t>Pécsi városvonzerő fejlesztési program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27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Projektcsomag becsült költségigénye</a:t>
                      </a:r>
                      <a:endParaRPr lang="hu-HU" sz="1100" b="1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</a:rPr>
                        <a:t>14 500 000 </a:t>
                      </a:r>
                      <a:r>
                        <a:rPr lang="hu-HU" sz="1100" b="1" dirty="0" err="1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</a:rPr>
                        <a:t>000</a:t>
                      </a:r>
                      <a:r>
                        <a:rPr lang="hu-HU" sz="1100" b="1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</a:rPr>
                        <a:t> Ft</a:t>
                      </a:r>
                      <a:endParaRPr lang="hu-HU" sz="1100" b="1" dirty="0">
                        <a:solidFill>
                          <a:srgbClr val="FF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áblázat 4"/>
          <p:cNvGraphicFramePr>
            <a:graphicFrameLocks noGrp="1"/>
          </p:cNvGraphicFramePr>
          <p:nvPr/>
        </p:nvGraphicFramePr>
        <p:xfrm>
          <a:off x="971600" y="1628801"/>
          <a:ext cx="7344815" cy="4297551"/>
        </p:xfrm>
        <a:graphic>
          <a:graphicData uri="http://schemas.openxmlformats.org/drawingml/2006/table">
            <a:tbl>
              <a:tblPr/>
              <a:tblGrid>
                <a:gridCol w="4320480"/>
                <a:gridCol w="1440160"/>
                <a:gridCol w="1584175"/>
              </a:tblGrid>
              <a:tr h="38033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1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Projekt megnevezése</a:t>
                      </a:r>
                      <a:endParaRPr lang="hu-HU" sz="1100" b="1">
                        <a:latin typeface="Arial"/>
                        <a:ea typeface="Times New Roman"/>
                      </a:endParaRPr>
                    </a:p>
                  </a:txBody>
                  <a:tcPr marL="41343" marR="413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1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Költségigény</a:t>
                      </a:r>
                      <a:endParaRPr lang="hu-HU" sz="1100" b="1">
                        <a:latin typeface="Arial"/>
                        <a:ea typeface="Times New Roman"/>
                      </a:endParaRPr>
                    </a:p>
                  </a:txBody>
                  <a:tcPr marL="41343" marR="413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1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Operatív programokhoz való illeszkedés</a:t>
                      </a:r>
                      <a:endParaRPr lang="hu-HU" sz="1100" b="1">
                        <a:latin typeface="Arial"/>
                        <a:ea typeface="Times New Roman"/>
                      </a:endParaRPr>
                    </a:p>
                  </a:txBody>
                  <a:tcPr marL="41343" marR="413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90072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100" b="1">
                          <a:latin typeface="Arial"/>
                          <a:ea typeface="Times New Roman"/>
                        </a:rPr>
                        <a:t>Integrált belvárosi múzeumi központ kialakítása a Széchenyi tér 11-ben található régészeti múzeum fejlesztésével</a:t>
                      </a:r>
                    </a:p>
                  </a:txBody>
                  <a:tcPr marL="41343" marR="413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100" b="1">
                          <a:latin typeface="Arial"/>
                          <a:ea typeface="Times New Roman"/>
                        </a:rPr>
                        <a:t>1 500 000 000 Ft</a:t>
                      </a:r>
                    </a:p>
                  </a:txBody>
                  <a:tcPr marL="41343" marR="413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100" b="1">
                          <a:latin typeface="Arial"/>
                          <a:ea typeface="Times New Roman"/>
                        </a:rPr>
                        <a:t>TOP 6.2; TOP 6.1</a:t>
                      </a:r>
                    </a:p>
                  </a:txBody>
                  <a:tcPr marL="41343" marR="413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161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100" b="1">
                          <a:latin typeface="Arial"/>
                          <a:ea typeface="Times New Roman"/>
                        </a:rPr>
                        <a:t>Misina tető ökoturisztikai fejlesztése</a:t>
                      </a:r>
                    </a:p>
                  </a:txBody>
                  <a:tcPr marL="41343" marR="413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100" b="1">
                        <a:latin typeface="Calibri"/>
                      </a:endParaRPr>
                    </a:p>
                  </a:txBody>
                  <a:tcPr marL="41343" marR="413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100" b="1">
                          <a:latin typeface="Arial"/>
                          <a:ea typeface="Times New Roman"/>
                        </a:rPr>
                        <a:t>TOP 6.2</a:t>
                      </a:r>
                    </a:p>
                  </a:txBody>
                  <a:tcPr marL="41343" marR="413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161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100" b="1">
                          <a:latin typeface="Arial"/>
                          <a:ea typeface="Times New Roman"/>
                        </a:rPr>
                        <a:t>Kreatív Pláza kialakítása a belváros revitalizálása keretében</a:t>
                      </a:r>
                    </a:p>
                  </a:txBody>
                  <a:tcPr marL="41343" marR="413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100" b="1">
                          <a:latin typeface="Arial"/>
                          <a:ea typeface="Times New Roman"/>
                        </a:rPr>
                        <a:t>1 500 000 000 Ft</a:t>
                      </a:r>
                    </a:p>
                  </a:txBody>
                  <a:tcPr marL="41343" marR="413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100" b="1">
                          <a:latin typeface="Arial"/>
                          <a:ea typeface="Times New Roman"/>
                        </a:rPr>
                        <a:t>TOP 6.2</a:t>
                      </a:r>
                    </a:p>
                  </a:txBody>
                  <a:tcPr marL="41343" marR="413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161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100" b="1">
                          <a:latin typeface="Arial"/>
                          <a:ea typeface="Times New Roman"/>
                        </a:rPr>
                        <a:t>"Nick-Nádor" tömb üzleti célú fejlesztése</a:t>
                      </a:r>
                    </a:p>
                  </a:txBody>
                  <a:tcPr marL="41343" marR="413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100" b="1">
                          <a:latin typeface="Arial"/>
                          <a:ea typeface="Times New Roman"/>
                        </a:rPr>
                        <a:t>2 000 000 000 Ft</a:t>
                      </a:r>
                    </a:p>
                  </a:txBody>
                  <a:tcPr marL="41343" marR="413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100" b="1">
                          <a:latin typeface="Arial"/>
                          <a:ea typeface="Times New Roman"/>
                        </a:rPr>
                        <a:t>TOP 6.2</a:t>
                      </a:r>
                    </a:p>
                  </a:txBody>
                  <a:tcPr marL="41343" marR="413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161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100" b="1">
                          <a:latin typeface="Arial"/>
                          <a:ea typeface="Times New Roman"/>
                        </a:rPr>
                        <a:t>Szociális városrehabilitáció Pécsett</a:t>
                      </a:r>
                    </a:p>
                  </a:txBody>
                  <a:tcPr marL="41343" marR="413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100" b="1">
                          <a:latin typeface="Arial"/>
                          <a:ea typeface="Times New Roman"/>
                        </a:rPr>
                        <a:t>1 500 000 000 Ft</a:t>
                      </a:r>
                    </a:p>
                  </a:txBody>
                  <a:tcPr marL="41343" marR="413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100" b="1">
                          <a:latin typeface="Arial"/>
                          <a:ea typeface="Times New Roman"/>
                        </a:rPr>
                        <a:t>TOP 6.7; 6.9</a:t>
                      </a:r>
                    </a:p>
                  </a:txBody>
                  <a:tcPr marL="41343" marR="413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161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100" b="1">
                          <a:latin typeface="Arial"/>
                          <a:ea typeface="Times New Roman"/>
                        </a:rPr>
                        <a:t>"Városliget" kialakítása a PMFC pálya területén</a:t>
                      </a:r>
                    </a:p>
                  </a:txBody>
                  <a:tcPr marL="41343" marR="413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100" b="1">
                          <a:latin typeface="Arial"/>
                          <a:ea typeface="Times New Roman"/>
                        </a:rPr>
                        <a:t>1 000 000 000 Ft</a:t>
                      </a:r>
                    </a:p>
                  </a:txBody>
                  <a:tcPr marL="41343" marR="413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100" b="1">
                          <a:latin typeface="Arial"/>
                          <a:ea typeface="Times New Roman"/>
                        </a:rPr>
                        <a:t>TOP 6.2</a:t>
                      </a:r>
                    </a:p>
                  </a:txBody>
                  <a:tcPr marL="41343" marR="413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161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100" b="1">
                          <a:latin typeface="Arial"/>
                          <a:ea typeface="Times New Roman"/>
                        </a:rPr>
                        <a:t>Pécsi víz völgyének fejlesztése</a:t>
                      </a:r>
                    </a:p>
                  </a:txBody>
                  <a:tcPr marL="41343" marR="413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100" b="1">
                          <a:latin typeface="Arial"/>
                          <a:ea typeface="Times New Roman"/>
                        </a:rPr>
                        <a:t>3 000 000 000 Ft</a:t>
                      </a:r>
                    </a:p>
                  </a:txBody>
                  <a:tcPr marL="41343" marR="413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100" b="1">
                          <a:latin typeface="Arial"/>
                          <a:ea typeface="Times New Roman"/>
                        </a:rPr>
                        <a:t>TOP 6.2; 6.4</a:t>
                      </a:r>
                    </a:p>
                  </a:txBody>
                  <a:tcPr marL="41343" marR="413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040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100" b="1">
                          <a:latin typeface="Arial"/>
                          <a:ea typeface="Times New Roman"/>
                        </a:rPr>
                        <a:t>Közösségi szinten irányított helyi fejlesztések, CLLD program Pécsen</a:t>
                      </a:r>
                    </a:p>
                  </a:txBody>
                  <a:tcPr marL="41343" marR="413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100" b="1">
                          <a:latin typeface="Arial"/>
                          <a:ea typeface="Times New Roman"/>
                        </a:rPr>
                        <a:t>3 000 000 000 Ft</a:t>
                      </a:r>
                    </a:p>
                  </a:txBody>
                  <a:tcPr marL="41343" marR="413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100" b="1">
                          <a:latin typeface="Arial"/>
                          <a:ea typeface="Times New Roman"/>
                        </a:rPr>
                        <a:t>TOP 7.1; 7.2</a:t>
                      </a:r>
                    </a:p>
                  </a:txBody>
                  <a:tcPr marL="41343" marR="413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1293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100" b="1">
                          <a:latin typeface="Arial"/>
                          <a:ea typeface="Times New Roman"/>
                        </a:rPr>
                        <a:t>Mecsek ökológiai revitalizációja</a:t>
                      </a:r>
                    </a:p>
                  </a:txBody>
                  <a:tcPr marL="41343" marR="413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100" b="1">
                          <a:latin typeface="Arial"/>
                          <a:ea typeface="Times New Roman"/>
                        </a:rPr>
                        <a:t>1 000 000 000 Ft</a:t>
                      </a:r>
                    </a:p>
                  </a:txBody>
                  <a:tcPr marL="41343" marR="413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100" b="1" dirty="0">
                          <a:latin typeface="Arial"/>
                          <a:ea typeface="Times New Roman"/>
                        </a:rPr>
                        <a:t>KEHOP/TOP6.2</a:t>
                      </a:r>
                    </a:p>
                  </a:txBody>
                  <a:tcPr marL="41343" marR="413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áblázat 7"/>
          <p:cNvGraphicFramePr>
            <a:graphicFrameLocks noGrp="1"/>
          </p:cNvGraphicFramePr>
          <p:nvPr/>
        </p:nvGraphicFramePr>
        <p:xfrm>
          <a:off x="1547664" y="764704"/>
          <a:ext cx="6264696" cy="720081"/>
        </p:xfrm>
        <a:graphic>
          <a:graphicData uri="http://schemas.openxmlformats.org/drawingml/2006/table">
            <a:tbl>
              <a:tblPr/>
              <a:tblGrid>
                <a:gridCol w="3899146"/>
                <a:gridCol w="2365550"/>
              </a:tblGrid>
              <a:tr h="240027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Projektcsomag sorszáma (azonosítója):</a:t>
                      </a:r>
                      <a:endParaRPr lang="hu-HU" sz="1100" b="1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latin typeface="Arial"/>
                          <a:ea typeface="Times New Roman"/>
                        </a:rPr>
                        <a:t>4.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27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Projektcsomag megnevezése:</a:t>
                      </a:r>
                      <a:endParaRPr lang="hu-HU" sz="1100" b="1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>
                          <a:latin typeface="Arial"/>
                          <a:ea typeface="Times New Roman"/>
                        </a:rPr>
                        <a:t>Közlekedésfejlesztési program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27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Projektcsomag becsült költségigénye</a:t>
                      </a:r>
                      <a:endParaRPr lang="hu-HU" sz="1100" b="1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</a:rPr>
                        <a:t>13 570 000 </a:t>
                      </a:r>
                      <a:r>
                        <a:rPr lang="hu-HU" sz="1100" b="1" dirty="0" err="1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</a:rPr>
                        <a:t>000</a:t>
                      </a:r>
                      <a:r>
                        <a:rPr lang="hu-HU" sz="1100" b="1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</a:rPr>
                        <a:t> Ft</a:t>
                      </a:r>
                      <a:endParaRPr lang="hu-HU" sz="1100" b="1" dirty="0">
                        <a:solidFill>
                          <a:srgbClr val="FF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áblázat 8"/>
          <p:cNvGraphicFramePr>
            <a:graphicFrameLocks noGrp="1"/>
          </p:cNvGraphicFramePr>
          <p:nvPr/>
        </p:nvGraphicFramePr>
        <p:xfrm>
          <a:off x="971600" y="2564904"/>
          <a:ext cx="7359843" cy="2980889"/>
        </p:xfrm>
        <a:graphic>
          <a:graphicData uri="http://schemas.openxmlformats.org/drawingml/2006/table">
            <a:tbl>
              <a:tblPr/>
              <a:tblGrid>
                <a:gridCol w="4154386"/>
                <a:gridCol w="1317076"/>
                <a:gridCol w="1888381"/>
              </a:tblGrid>
              <a:tr h="37474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100" b="1" dirty="0">
                          <a:latin typeface="Arial"/>
                          <a:ea typeface="Times New Roman"/>
                        </a:rPr>
                        <a:t>Projekt megnevezése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100" b="1">
                          <a:latin typeface="Arial"/>
                          <a:ea typeface="Times New Roman"/>
                        </a:rPr>
                        <a:t>Költségigény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100" b="1">
                          <a:latin typeface="Arial"/>
                          <a:ea typeface="Times New Roman"/>
                        </a:rPr>
                        <a:t>Operatív programokhoz való illeszkedés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21036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100" b="1">
                          <a:latin typeface="Arial"/>
                          <a:ea typeface="Times New Roman"/>
                        </a:rPr>
                        <a:t>Kelet-Nyugati busz folyosó kialakítása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1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3 000 </a:t>
                      </a:r>
                      <a:r>
                        <a:rPr lang="hu-HU" sz="1100" b="1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000</a:t>
                      </a:r>
                      <a:r>
                        <a:rPr lang="hu-HU" sz="11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hu-HU" sz="1100" b="1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000</a:t>
                      </a:r>
                      <a:r>
                        <a:rPr lang="hu-HU" sz="11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Ft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1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TOP 6.4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0723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100" b="1">
                          <a:latin typeface="Arial"/>
                          <a:ea typeface="Times New Roman"/>
                        </a:rPr>
                        <a:t>Integrált kerékpárút-hálózat fejlesztési program megvalósítása Pécsett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1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1 500 000 </a:t>
                      </a:r>
                      <a:r>
                        <a:rPr lang="hu-HU" sz="1100" b="1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000</a:t>
                      </a:r>
                      <a:r>
                        <a:rPr lang="hu-HU" sz="11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Ft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1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TOP 6.4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8481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100" b="1" dirty="0" smtClean="0">
                          <a:latin typeface="Arial"/>
                          <a:ea typeface="Times New Roman"/>
                        </a:rPr>
                        <a:t>Gazdaságélénkítő</a:t>
                      </a:r>
                      <a:r>
                        <a:rPr lang="hu-HU" sz="1100" b="1" baseline="0" dirty="0" smtClean="0"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hu-HU" sz="1100" b="1" dirty="0" smtClean="0">
                          <a:latin typeface="Arial"/>
                          <a:ea typeface="Times New Roman"/>
                        </a:rPr>
                        <a:t>közlekedési </a:t>
                      </a:r>
                      <a:r>
                        <a:rPr lang="hu-HU" sz="1100" b="1" dirty="0">
                          <a:latin typeface="Arial"/>
                          <a:ea typeface="Times New Roman"/>
                        </a:rPr>
                        <a:t>tengely kialakítása az ipari területek kiszolgálása és a belvárosi forgalom csökkentése érdekében (</a:t>
                      </a:r>
                      <a:r>
                        <a:rPr lang="hu-HU" sz="1100" b="1" dirty="0" err="1">
                          <a:latin typeface="Arial"/>
                          <a:ea typeface="Times New Roman"/>
                        </a:rPr>
                        <a:t>Észak-megyer</a:t>
                      </a:r>
                      <a:r>
                        <a:rPr lang="hu-HU" sz="1100" b="1" dirty="0">
                          <a:latin typeface="Arial"/>
                          <a:ea typeface="Times New Roman"/>
                        </a:rPr>
                        <a:t> dűlő – DNy-i elkerülő közlekedési kapcsolat létesítése)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b="1" dirty="0" smtClean="0">
                          <a:latin typeface="Arial" pitchFamily="34" charset="0"/>
                          <a:cs typeface="Arial" pitchFamily="34" charset="0"/>
                        </a:rPr>
                        <a:t>3 000 </a:t>
                      </a:r>
                      <a:r>
                        <a:rPr lang="hu-HU" sz="1100" b="1" dirty="0" err="1" smtClean="0">
                          <a:latin typeface="Arial" pitchFamily="34" charset="0"/>
                          <a:cs typeface="Arial" pitchFamily="34" charset="0"/>
                        </a:rPr>
                        <a:t>000</a:t>
                      </a:r>
                      <a:r>
                        <a:rPr lang="hu-HU" sz="1100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hu-HU" sz="1100" b="1" dirty="0" err="1" smtClean="0">
                          <a:latin typeface="Arial" pitchFamily="34" charset="0"/>
                          <a:cs typeface="Arial" pitchFamily="34" charset="0"/>
                        </a:rPr>
                        <a:t>000</a:t>
                      </a:r>
                      <a:r>
                        <a:rPr lang="hu-HU" sz="1100" b="1" baseline="0" dirty="0" smtClean="0">
                          <a:latin typeface="Arial" pitchFamily="34" charset="0"/>
                          <a:cs typeface="Arial" pitchFamily="34" charset="0"/>
                        </a:rPr>
                        <a:t> Ft</a:t>
                      </a:r>
                      <a:endParaRPr lang="hu-HU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1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TOP 6.4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0723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100" b="1">
                          <a:latin typeface="Arial"/>
                          <a:ea typeface="Times New Roman"/>
                        </a:rPr>
                        <a:t>Tiszta közösségi buszpark kialakítása a Tüke Busz-nál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b="1" dirty="0" smtClean="0">
                          <a:latin typeface="Arial" pitchFamily="34" charset="0"/>
                          <a:cs typeface="Arial" pitchFamily="34" charset="0"/>
                        </a:rPr>
                        <a:t>1 500 000 </a:t>
                      </a:r>
                      <a:r>
                        <a:rPr lang="hu-HU" sz="1100" b="1" dirty="0" err="1" smtClean="0">
                          <a:latin typeface="Arial" pitchFamily="34" charset="0"/>
                          <a:cs typeface="Arial" pitchFamily="34" charset="0"/>
                        </a:rPr>
                        <a:t>000</a:t>
                      </a:r>
                      <a:r>
                        <a:rPr lang="hu-HU" sz="1100" b="1" dirty="0" smtClean="0">
                          <a:latin typeface="Arial" pitchFamily="34" charset="0"/>
                          <a:cs typeface="Arial" pitchFamily="34" charset="0"/>
                        </a:rPr>
                        <a:t> Ft</a:t>
                      </a:r>
                      <a:endParaRPr lang="hu-HU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1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TOP 6.4/IKOP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4192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100" b="1">
                          <a:latin typeface="Arial"/>
                          <a:ea typeface="Times New Roman"/>
                        </a:rPr>
                        <a:t>Intermodális közösségi közlekedési központ kialakítása a Bajcsy-Zsilinszky utca tengelyében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1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4 570 000 000 Ft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1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IKOP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ím 1"/>
          <p:cNvSpPr>
            <a:spLocks noGrp="1"/>
          </p:cNvSpPr>
          <p:nvPr>
            <p:ph type="title"/>
          </p:nvPr>
        </p:nvSpPr>
        <p:spPr>
          <a:xfrm>
            <a:off x="457200" y="-17463"/>
            <a:ext cx="8229600" cy="925513"/>
          </a:xfrm>
        </p:spPr>
        <p:txBody>
          <a:bodyPr/>
          <a:lstStyle/>
          <a:p>
            <a:pPr algn="ctr" eaLnBrk="1" hangingPunct="1"/>
            <a:r>
              <a:rPr lang="hu-HU" altLang="hu-HU" sz="2800" b="1" dirty="0" smtClean="0">
                <a:latin typeface="Arial" charset="0"/>
                <a:cs typeface="Arial" charset="0"/>
              </a:rPr>
              <a:t>A továbblépés irányai: </a:t>
            </a:r>
            <a:br>
              <a:rPr lang="hu-HU" altLang="hu-HU" sz="2800" b="1" dirty="0" smtClean="0">
                <a:latin typeface="Arial" charset="0"/>
                <a:cs typeface="Arial" charset="0"/>
              </a:rPr>
            </a:br>
            <a:r>
              <a:rPr lang="hu-HU" altLang="hu-HU" sz="2400" b="1" dirty="0" smtClean="0">
                <a:latin typeface="Arial" charset="0"/>
                <a:cs typeface="Arial" charset="0"/>
              </a:rPr>
              <a:t>Európa Zöld Fővárosa pályázat</a:t>
            </a:r>
            <a:endParaRPr lang="hu-HU" sz="2400" b="1" dirty="0" smtClean="0">
              <a:latin typeface="Arial" charset="0"/>
              <a:cs typeface="Arial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0825" y="1052513"/>
            <a:ext cx="8578850" cy="5256212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hu-HU" sz="2200" dirty="0"/>
              <a:t>Az Európa Zöld Fővárosa Díj (European </a:t>
            </a:r>
            <a:r>
              <a:rPr lang="hu-HU" sz="2200" dirty="0" err="1"/>
              <a:t>Green</a:t>
            </a:r>
            <a:r>
              <a:rPr lang="hu-HU" sz="2200" dirty="0"/>
              <a:t> Capital) a hosszú távú, innovatív környezetvédelmi megoldásokat előtérbe helyező városokat jutalmazza. </a:t>
            </a:r>
            <a:endParaRPr lang="hu-HU" sz="2200" dirty="0" smtClean="0"/>
          </a:p>
          <a:p>
            <a:pPr>
              <a:defRPr/>
            </a:pPr>
            <a:r>
              <a:rPr lang="hu-HU" sz="2200" dirty="0" smtClean="0"/>
              <a:t>A Díj korábbi nyertesei: 2010 – Stockholm, 2011 – Hamburg, 2012 – </a:t>
            </a:r>
            <a:r>
              <a:rPr lang="hu-HU" sz="2200" dirty="0" err="1" smtClean="0"/>
              <a:t>Vitoria-Gasteiz</a:t>
            </a:r>
            <a:r>
              <a:rPr lang="hu-HU" sz="2200" dirty="0" smtClean="0"/>
              <a:t>, 2013 – Nantes, 2014 – Koppenhága, 2015 – Bristol</a:t>
            </a:r>
            <a:endParaRPr lang="hu-HU" sz="2200" dirty="0"/>
          </a:p>
          <a:p>
            <a:pPr eaLnBrk="1" hangingPunct="1">
              <a:defRPr/>
            </a:pPr>
            <a:endParaRPr lang="hu-HU" sz="1300" dirty="0"/>
          </a:p>
          <a:p>
            <a:pPr eaLnBrk="1" hangingPunct="1">
              <a:defRPr/>
            </a:pPr>
            <a:r>
              <a:rPr lang="hu-HU" sz="2200" dirty="0"/>
              <a:t>A pályázatokat elbírálásának mutatói:</a:t>
            </a:r>
          </a:p>
          <a:p>
            <a:pPr lvl="1" eaLnBrk="1" hangingPunct="1">
              <a:defRPr/>
            </a:pPr>
            <a:r>
              <a:rPr lang="hu-HU" sz="1700" dirty="0"/>
              <a:t>éghajlatváltozás: mérséklés és alkalmazkodás,</a:t>
            </a:r>
          </a:p>
          <a:p>
            <a:pPr lvl="1" eaLnBrk="1" hangingPunct="1">
              <a:defRPr/>
            </a:pPr>
            <a:r>
              <a:rPr lang="hu-HU" sz="1700" dirty="0"/>
              <a:t>helyi közlekedés,   </a:t>
            </a:r>
          </a:p>
          <a:p>
            <a:pPr lvl="1" eaLnBrk="1" hangingPunct="1">
              <a:defRPr/>
            </a:pPr>
            <a:r>
              <a:rPr lang="hu-HU" sz="1700" dirty="0"/>
              <a:t>városi zöldterületek fenntartható területhasználata,</a:t>
            </a:r>
          </a:p>
          <a:p>
            <a:pPr lvl="1" eaLnBrk="1" hangingPunct="1">
              <a:defRPr/>
            </a:pPr>
            <a:r>
              <a:rPr lang="hu-HU" sz="1700" dirty="0"/>
              <a:t>természet és </a:t>
            </a:r>
            <a:r>
              <a:rPr lang="hu-HU" sz="1700" dirty="0" err="1"/>
              <a:t>biodiverzitás</a:t>
            </a:r>
            <a:r>
              <a:rPr lang="hu-HU" sz="1700" dirty="0"/>
              <a:t>,</a:t>
            </a:r>
          </a:p>
          <a:p>
            <a:pPr lvl="1" eaLnBrk="1" hangingPunct="1">
              <a:defRPr/>
            </a:pPr>
            <a:r>
              <a:rPr lang="hu-HU" sz="1700" dirty="0"/>
              <a:t>környezeti levegő minősége,</a:t>
            </a:r>
          </a:p>
          <a:p>
            <a:pPr lvl="1" eaLnBrk="1" hangingPunct="1">
              <a:defRPr/>
            </a:pPr>
            <a:r>
              <a:rPr lang="hu-HU" sz="1700" dirty="0"/>
              <a:t>akusztikus környezet minősége,</a:t>
            </a:r>
          </a:p>
          <a:p>
            <a:pPr lvl="1" eaLnBrk="1" hangingPunct="1">
              <a:defRPr/>
            </a:pPr>
            <a:r>
              <a:rPr lang="hu-HU" sz="1700" dirty="0"/>
              <a:t>hulladékkeletkezés és </a:t>
            </a:r>
            <a:r>
              <a:rPr lang="hu-HU" sz="1700" dirty="0" err="1"/>
              <a:t>-kezelés</a:t>
            </a:r>
            <a:r>
              <a:rPr lang="hu-HU" sz="1700" dirty="0"/>
              <a:t>,</a:t>
            </a:r>
          </a:p>
          <a:p>
            <a:pPr lvl="1" eaLnBrk="1" hangingPunct="1">
              <a:defRPr/>
            </a:pPr>
            <a:r>
              <a:rPr lang="hu-HU" sz="1700" dirty="0"/>
              <a:t>vízgazdálkodás,</a:t>
            </a:r>
          </a:p>
          <a:p>
            <a:pPr lvl="1" eaLnBrk="1" hangingPunct="1">
              <a:defRPr/>
            </a:pPr>
            <a:r>
              <a:rPr lang="hu-HU" sz="1700" dirty="0"/>
              <a:t>szennyvízkezelés,</a:t>
            </a:r>
          </a:p>
          <a:p>
            <a:pPr lvl="1" eaLnBrk="1" hangingPunct="1">
              <a:defRPr/>
            </a:pPr>
            <a:r>
              <a:rPr lang="hu-HU" sz="1700" dirty="0"/>
              <a:t>környezeti innováció és fenntartható foglalkoztatás,</a:t>
            </a:r>
          </a:p>
          <a:p>
            <a:pPr lvl="1" eaLnBrk="1" hangingPunct="1">
              <a:defRPr/>
            </a:pPr>
            <a:r>
              <a:rPr lang="hu-HU" sz="1700" dirty="0"/>
              <a:t>energetikai teljesítmény,</a:t>
            </a:r>
          </a:p>
          <a:p>
            <a:pPr lvl="1" eaLnBrk="1" hangingPunct="1">
              <a:defRPr/>
            </a:pPr>
            <a:r>
              <a:rPr lang="hu-HU" sz="1700" dirty="0"/>
              <a:t>integrált környezetirányítás.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3EDBF-61BC-479E-A479-C329E58A89C1}" type="slidenum">
              <a:rPr lang="hu-HU" smtClean="0"/>
              <a:pPr>
                <a:defRPr/>
              </a:pPr>
              <a:t>9</a:t>
            </a:fld>
            <a:endParaRPr lang="hu-HU"/>
          </a:p>
        </p:txBody>
      </p:sp>
      <p:pic>
        <p:nvPicPr>
          <p:cNvPr id="29701" name="Picture 4" descr="EGCA Applicant Logo"/>
          <p:cNvPicPr>
            <a:picLocks noChangeAspect="1" noChangeArrowheads="1"/>
          </p:cNvPicPr>
          <p:nvPr/>
        </p:nvPicPr>
        <p:blipFill>
          <a:blip r:embed="rId2" cstate="print"/>
          <a:srcRect t="5138" b="3682"/>
          <a:stretch>
            <a:fillRect/>
          </a:stretch>
        </p:blipFill>
        <p:spPr bwMode="auto">
          <a:xfrm>
            <a:off x="6156325" y="2565400"/>
            <a:ext cx="2592388" cy="376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2360</TotalTime>
  <Words>1233</Words>
  <Application>Microsoft Office PowerPoint</Application>
  <PresentationFormat>Diavetítés a képernyőre (4:3 oldalarány)</PresentationFormat>
  <Paragraphs>216</Paragraphs>
  <Slides>11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2" baseType="lpstr">
      <vt:lpstr>Office-téma</vt:lpstr>
      <vt:lpstr>Pécs 2020  Pécs város 2014-2020 között  tervezett SMART fejlesztései</vt:lpstr>
      <vt:lpstr>PowerPoint bemutató</vt:lpstr>
      <vt:lpstr>I.  A Pécs2020 program európai uniós és hazai alapjai, a fejlesztések tartalmát meghatározó feltételek</vt:lpstr>
      <vt:lpstr>II.  Az Európai Unió által biztosított fejlesztési keretek</vt:lpstr>
      <vt:lpstr>PowerPoint bemutató</vt:lpstr>
      <vt:lpstr>PowerPoint bemutató</vt:lpstr>
      <vt:lpstr>PowerPoint bemutató</vt:lpstr>
      <vt:lpstr>PowerPoint bemutató</vt:lpstr>
      <vt:lpstr>A továbblépés irányai:  Európa Zöld Fővárosa pályázat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Pécs város 2014-2020 között tervezett fejlesztései</dc:title>
  <dc:creator>media</dc:creator>
  <cp:lastModifiedBy>Péter</cp:lastModifiedBy>
  <cp:revision>54</cp:revision>
  <dcterms:created xsi:type="dcterms:W3CDTF">2014-09-23T07:04:26Z</dcterms:created>
  <dcterms:modified xsi:type="dcterms:W3CDTF">2015-06-15T09:00:10Z</dcterms:modified>
</cp:coreProperties>
</file>