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21.jpg" ContentType="image/jpeg"/>
  <Override PartName="/ppt/media/image23.jpg" ContentType="image/jpeg"/>
  <Override PartName="/ppt/media/image33.jpg" ContentType="image/jpeg"/>
  <Override PartName="/ppt/media/image45.jpg" ContentType="image/jpeg"/>
  <Override PartName="/ppt/media/image48.JPG" ContentType="image/jpeg"/>
  <Override PartName="/ppt/media/image49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</p:sldMasterIdLst>
  <p:notesMasterIdLst>
    <p:notesMasterId r:id="rId20"/>
  </p:notesMasterIdLst>
  <p:handoutMasterIdLst>
    <p:handoutMasterId r:id="rId21"/>
  </p:handoutMasterIdLst>
  <p:sldIdLst>
    <p:sldId id="444" r:id="rId3"/>
    <p:sldId id="491" r:id="rId4"/>
    <p:sldId id="492" r:id="rId5"/>
    <p:sldId id="493" r:id="rId6"/>
    <p:sldId id="443" r:id="rId7"/>
    <p:sldId id="485" r:id="rId8"/>
    <p:sldId id="449" r:id="rId9"/>
    <p:sldId id="458" r:id="rId10"/>
    <p:sldId id="445" r:id="rId11"/>
    <p:sldId id="468" r:id="rId12"/>
    <p:sldId id="475" r:id="rId13"/>
    <p:sldId id="482" r:id="rId14"/>
    <p:sldId id="494" r:id="rId15"/>
    <p:sldId id="478" r:id="rId16"/>
    <p:sldId id="495" r:id="rId17"/>
    <p:sldId id="496" r:id="rId18"/>
    <p:sldId id="442" r:id="rId1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5338"/>
    <a:srgbClr val="996600"/>
    <a:srgbClr val="FFFFCC"/>
    <a:srgbClr val="CC0000"/>
    <a:srgbClr val="FFFF00"/>
    <a:srgbClr val="6666FF"/>
    <a:srgbClr val="FF6600"/>
    <a:srgbClr val="BFAE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Közepesen sötét stílus 3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9" autoAdjust="0"/>
    <p:restoredTop sz="94639" autoAdjust="0"/>
  </p:normalViewPr>
  <p:slideViewPr>
    <p:cSldViewPr>
      <p:cViewPr>
        <p:scale>
          <a:sx n="73" d="100"/>
          <a:sy n="73" d="100"/>
        </p:scale>
        <p:origin x="-389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672D53-86B7-1843-914D-4500B6F4BCA1}" type="doc">
      <dgm:prSet loTypeId="urn:microsoft.com/office/officeart/2008/layout/RadialCluster" loCatId="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F8EC16-029D-1648-A612-066630933ABE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HECRIN</a:t>
          </a:r>
          <a:endParaRPr lang="en-US" dirty="0">
            <a:solidFill>
              <a:srgbClr val="000000"/>
            </a:solidFill>
          </a:endParaRPr>
        </a:p>
      </dgm:t>
    </dgm:pt>
    <dgm:pt modelId="{3D8D14BF-E868-B44A-A60C-72DD293873B1}" type="parTrans" cxnId="{9CD3EEDB-40F6-2246-8FB8-534BE6B2761A}">
      <dgm:prSet/>
      <dgm:spPr/>
      <dgm:t>
        <a:bodyPr/>
        <a:lstStyle/>
        <a:p>
          <a:endParaRPr lang="en-US"/>
        </a:p>
      </dgm:t>
    </dgm:pt>
    <dgm:pt modelId="{6ECFBE71-65CA-F946-A762-3A1D5CF8B983}" type="sibTrans" cxnId="{9CD3EEDB-40F6-2246-8FB8-534BE6B2761A}">
      <dgm:prSet/>
      <dgm:spPr/>
      <dgm:t>
        <a:bodyPr/>
        <a:lstStyle/>
        <a:p>
          <a:endParaRPr lang="en-US"/>
        </a:p>
      </dgm:t>
    </dgm:pt>
    <dgm:pt modelId="{1C7B1810-3C2C-8749-8536-05928176E72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ECRIN</a:t>
          </a:r>
          <a:endParaRPr lang="en-US" dirty="0">
            <a:solidFill>
              <a:schemeClr val="tx1"/>
            </a:solidFill>
          </a:endParaRPr>
        </a:p>
      </dgm:t>
    </dgm:pt>
    <dgm:pt modelId="{B13FFC41-CB5D-ED45-906C-9217215AC3F9}" type="parTrans" cxnId="{BD2F542C-0094-4747-B620-CCCBCCA556E9}">
      <dgm:prSet/>
      <dgm:spPr/>
      <dgm:t>
        <a:bodyPr/>
        <a:lstStyle/>
        <a:p>
          <a:endParaRPr lang="en-US"/>
        </a:p>
      </dgm:t>
    </dgm:pt>
    <dgm:pt modelId="{0AE539DF-6D4E-3B48-BFB5-DABE4A45C7F8}" type="sibTrans" cxnId="{BD2F542C-0094-4747-B620-CCCBCCA556E9}">
      <dgm:prSet/>
      <dgm:spPr/>
      <dgm:t>
        <a:bodyPr/>
        <a:lstStyle/>
        <a:p>
          <a:endParaRPr lang="en-US"/>
        </a:p>
      </dgm:t>
    </dgm:pt>
    <dgm:pt modelId="{711B8462-87C5-844B-B170-7159633C9615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SZTE</a:t>
          </a:r>
          <a:endParaRPr lang="en-US" dirty="0">
            <a:solidFill>
              <a:srgbClr val="000000"/>
            </a:solidFill>
          </a:endParaRPr>
        </a:p>
      </dgm:t>
    </dgm:pt>
    <dgm:pt modelId="{D5B4D643-680F-5345-8945-0C364ABAC695}" type="parTrans" cxnId="{FE631118-C1C2-3848-B41E-511119A3BC5C}">
      <dgm:prSet/>
      <dgm:spPr/>
      <dgm:t>
        <a:bodyPr/>
        <a:lstStyle/>
        <a:p>
          <a:endParaRPr lang="en-US"/>
        </a:p>
      </dgm:t>
    </dgm:pt>
    <dgm:pt modelId="{94090C89-F4FA-2D40-A415-09ECE0615AEE}" type="sibTrans" cxnId="{FE631118-C1C2-3848-B41E-511119A3BC5C}">
      <dgm:prSet/>
      <dgm:spPr/>
      <dgm:t>
        <a:bodyPr/>
        <a:lstStyle/>
        <a:p>
          <a:endParaRPr lang="en-US"/>
        </a:p>
      </dgm:t>
    </dgm:pt>
    <dgm:pt modelId="{AD70DAA3-94CB-8840-9B9B-BAC2F5B6A996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SE</a:t>
          </a:r>
          <a:endParaRPr lang="en-US" dirty="0">
            <a:solidFill>
              <a:srgbClr val="000000"/>
            </a:solidFill>
          </a:endParaRPr>
        </a:p>
      </dgm:t>
    </dgm:pt>
    <dgm:pt modelId="{69D527D0-C75D-CF47-A355-2C4D67104244}" type="parTrans" cxnId="{39B43665-6757-114E-8876-E519EDBAA03D}">
      <dgm:prSet/>
      <dgm:spPr/>
      <dgm:t>
        <a:bodyPr/>
        <a:lstStyle/>
        <a:p>
          <a:endParaRPr lang="en-US"/>
        </a:p>
      </dgm:t>
    </dgm:pt>
    <dgm:pt modelId="{261DDAC7-A207-9B4E-8FF7-B96D97CCD4DA}" type="sibTrans" cxnId="{39B43665-6757-114E-8876-E519EDBAA03D}">
      <dgm:prSet/>
      <dgm:spPr/>
      <dgm:t>
        <a:bodyPr/>
        <a:lstStyle/>
        <a:p>
          <a:endParaRPr lang="en-US"/>
        </a:p>
      </dgm:t>
    </dgm:pt>
    <dgm:pt modelId="{92978CDC-C8C8-6646-834A-C6BC1A48B623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PTE</a:t>
          </a:r>
          <a:endParaRPr lang="en-US" dirty="0">
            <a:solidFill>
              <a:srgbClr val="000000"/>
            </a:solidFill>
          </a:endParaRPr>
        </a:p>
      </dgm:t>
    </dgm:pt>
    <dgm:pt modelId="{EF18FD39-BA9A-B446-A9DD-BF18BC4D2894}" type="parTrans" cxnId="{BB661E04-BE0C-FD47-A6C4-0C18516B6732}">
      <dgm:prSet/>
      <dgm:spPr/>
      <dgm:t>
        <a:bodyPr/>
        <a:lstStyle/>
        <a:p>
          <a:endParaRPr lang="en-US"/>
        </a:p>
      </dgm:t>
    </dgm:pt>
    <dgm:pt modelId="{A9477DD7-105F-4440-B041-38CC7B96B922}" type="sibTrans" cxnId="{BB661E04-BE0C-FD47-A6C4-0C18516B6732}">
      <dgm:prSet/>
      <dgm:spPr/>
      <dgm:t>
        <a:bodyPr/>
        <a:lstStyle/>
        <a:p>
          <a:endParaRPr lang="en-US"/>
        </a:p>
      </dgm:t>
    </dgm:pt>
    <dgm:pt modelId="{0EFF846E-058D-FA4F-BE3B-B9828BAA1692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7 ORSZ.</a:t>
          </a:r>
        </a:p>
        <a:p>
          <a:r>
            <a:rPr lang="en-US" dirty="0" smtClean="0">
              <a:solidFill>
                <a:srgbClr val="000000"/>
              </a:solidFill>
            </a:rPr>
            <a:t>INT</a:t>
          </a:r>
          <a:endParaRPr lang="en-US" dirty="0">
            <a:solidFill>
              <a:srgbClr val="000000"/>
            </a:solidFill>
          </a:endParaRPr>
        </a:p>
      </dgm:t>
    </dgm:pt>
    <dgm:pt modelId="{87B140E8-62C6-7344-85F2-3097635BE648}" type="parTrans" cxnId="{A0BBEEAE-C956-E945-B07D-B9C82E0F013D}">
      <dgm:prSet/>
      <dgm:spPr/>
      <dgm:t>
        <a:bodyPr/>
        <a:lstStyle/>
        <a:p>
          <a:endParaRPr lang="en-US"/>
        </a:p>
      </dgm:t>
    </dgm:pt>
    <dgm:pt modelId="{438273EB-C648-0B4B-B74C-6398F93BFC97}" type="sibTrans" cxnId="{A0BBEEAE-C956-E945-B07D-B9C82E0F013D}">
      <dgm:prSet/>
      <dgm:spPr/>
      <dgm:t>
        <a:bodyPr/>
        <a:lstStyle/>
        <a:p>
          <a:endParaRPr lang="en-US"/>
        </a:p>
      </dgm:t>
    </dgm:pt>
    <dgm:pt modelId="{991688E3-8884-B34D-BA81-F33C0FEFFB2D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ETT</a:t>
          </a:r>
          <a:endParaRPr lang="en-US" dirty="0">
            <a:solidFill>
              <a:schemeClr val="tx1"/>
            </a:solidFill>
          </a:endParaRPr>
        </a:p>
      </dgm:t>
    </dgm:pt>
    <dgm:pt modelId="{44C621C1-42A7-974C-BF15-AE5ED920E732}" type="parTrans" cxnId="{FA90CDE5-BADB-DC45-B485-73C714D3B76D}">
      <dgm:prSet/>
      <dgm:spPr/>
      <dgm:t>
        <a:bodyPr/>
        <a:lstStyle/>
        <a:p>
          <a:endParaRPr lang="en-US"/>
        </a:p>
      </dgm:t>
    </dgm:pt>
    <dgm:pt modelId="{2BDA8034-6A51-2247-BF82-F4731DDB55EC}" type="sibTrans" cxnId="{FA90CDE5-BADB-DC45-B485-73C714D3B76D}">
      <dgm:prSet/>
      <dgm:spPr/>
      <dgm:t>
        <a:bodyPr/>
        <a:lstStyle/>
        <a:p>
          <a:endParaRPr lang="en-US"/>
        </a:p>
      </dgm:t>
    </dgm:pt>
    <dgm:pt modelId="{348FCE09-C559-6245-90FB-7F0B4FB2F588}">
      <dgm:prSet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KÓRHÁZAK</a:t>
          </a:r>
          <a:endParaRPr lang="en-US" dirty="0">
            <a:solidFill>
              <a:schemeClr val="tx1"/>
            </a:solidFill>
          </a:endParaRPr>
        </a:p>
      </dgm:t>
    </dgm:pt>
    <dgm:pt modelId="{8AF076E6-3068-7648-A27E-B76DCE985926}" type="parTrans" cxnId="{7B48365C-D4B4-0945-B65F-C54DA7D606D8}">
      <dgm:prSet/>
      <dgm:spPr/>
      <dgm:t>
        <a:bodyPr/>
        <a:lstStyle/>
        <a:p>
          <a:endParaRPr lang="hu-HU"/>
        </a:p>
      </dgm:t>
    </dgm:pt>
    <dgm:pt modelId="{E2936DA8-92CD-A24A-B6E2-4C3562DF1528}" type="sibTrans" cxnId="{7B48365C-D4B4-0945-B65F-C54DA7D606D8}">
      <dgm:prSet/>
      <dgm:spPr/>
      <dgm:t>
        <a:bodyPr/>
        <a:lstStyle/>
        <a:p>
          <a:endParaRPr lang="hu-HU"/>
        </a:p>
      </dgm:t>
    </dgm:pt>
    <dgm:pt modelId="{78545B10-A53D-A544-840C-E0F378639636}" type="pres">
      <dgm:prSet presAssocID="{6D672D53-86B7-1843-914D-4500B6F4BCA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23B0B89-4034-8E4A-A8C3-1D1900CBC305}" type="pres">
      <dgm:prSet presAssocID="{CDF8EC16-029D-1648-A612-066630933ABE}" presName="singleCycle" presStyleCnt="0"/>
      <dgm:spPr/>
    </dgm:pt>
    <dgm:pt modelId="{5C623CA6-6866-404C-997E-DF918CA5D257}" type="pres">
      <dgm:prSet presAssocID="{CDF8EC16-029D-1648-A612-066630933ABE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8BF3E851-A033-2048-AF3C-E77A6AEA3F27}" type="pres">
      <dgm:prSet presAssocID="{B13FFC41-CB5D-ED45-906C-9217215AC3F9}" presName="Name56" presStyleLbl="parChTrans1D2" presStyleIdx="0" presStyleCnt="7"/>
      <dgm:spPr/>
      <dgm:t>
        <a:bodyPr/>
        <a:lstStyle/>
        <a:p>
          <a:endParaRPr lang="en-US"/>
        </a:p>
      </dgm:t>
    </dgm:pt>
    <dgm:pt modelId="{222D790D-415E-D342-A9EC-0B69A0AD88C5}" type="pres">
      <dgm:prSet presAssocID="{1C7B1810-3C2C-8749-8536-05928176E723}" presName="text0" presStyleLbl="node1" presStyleIdx="1" presStyleCnt="8" custScaleX="180522" custScaleY="1597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896EAD-77FE-084B-BA24-E7A0A48CECF8}" type="pres">
      <dgm:prSet presAssocID="{D5B4D643-680F-5345-8945-0C364ABAC695}" presName="Name56" presStyleLbl="parChTrans1D2" presStyleIdx="1" presStyleCnt="7"/>
      <dgm:spPr/>
      <dgm:t>
        <a:bodyPr/>
        <a:lstStyle/>
        <a:p>
          <a:endParaRPr lang="en-US"/>
        </a:p>
      </dgm:t>
    </dgm:pt>
    <dgm:pt modelId="{CFE49981-71EA-DA4E-A560-78383C184A89}" type="pres">
      <dgm:prSet presAssocID="{711B8462-87C5-844B-B170-7159633C9615}" presName="text0" presStyleLbl="node1" presStyleIdx="2" presStyleCnt="8" custRadScaleRad="111358" custRadScaleInc="47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7B5B0E-59FC-D24C-A6C5-56535F64FCE6}" type="pres">
      <dgm:prSet presAssocID="{69D527D0-C75D-CF47-A355-2C4D67104244}" presName="Name56" presStyleLbl="parChTrans1D2" presStyleIdx="2" presStyleCnt="7"/>
      <dgm:spPr/>
      <dgm:t>
        <a:bodyPr/>
        <a:lstStyle/>
        <a:p>
          <a:endParaRPr lang="en-US"/>
        </a:p>
      </dgm:t>
    </dgm:pt>
    <dgm:pt modelId="{6E482804-6C4D-D44E-B2D4-42ECB0A782D7}" type="pres">
      <dgm:prSet presAssocID="{AD70DAA3-94CB-8840-9B9B-BAC2F5B6A996}" presName="text0" presStyleLbl="node1" presStyleIdx="3" presStyleCnt="8" custAng="10496272" custFlipVert="1" custScaleY="100711" custRadScaleRad="102994" custRadScaleInc="428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D26D3-2B38-964D-9BFE-AE00458FE456}" type="pres">
      <dgm:prSet presAssocID="{EF18FD39-BA9A-B446-A9DD-BF18BC4D2894}" presName="Name56" presStyleLbl="parChTrans1D2" presStyleIdx="3" presStyleCnt="7"/>
      <dgm:spPr/>
      <dgm:t>
        <a:bodyPr/>
        <a:lstStyle/>
        <a:p>
          <a:endParaRPr lang="en-US"/>
        </a:p>
      </dgm:t>
    </dgm:pt>
    <dgm:pt modelId="{55A8AC77-2B5D-1C44-A455-E052CECA20EF}" type="pres">
      <dgm:prSet presAssocID="{92978CDC-C8C8-6646-834A-C6BC1A48B623}" presName="text0" presStyleLbl="node1" presStyleIdx="4" presStyleCnt="8" custRadScaleRad="92574" custRadScaleInc="71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E064F-5D22-F540-8A76-84A4D5A58433}" type="pres">
      <dgm:prSet presAssocID="{87B140E8-62C6-7344-85F2-3097635BE648}" presName="Name56" presStyleLbl="parChTrans1D2" presStyleIdx="4" presStyleCnt="7"/>
      <dgm:spPr/>
      <dgm:t>
        <a:bodyPr/>
        <a:lstStyle/>
        <a:p>
          <a:endParaRPr lang="en-US"/>
        </a:p>
      </dgm:t>
    </dgm:pt>
    <dgm:pt modelId="{D841FB27-B604-2048-A6C6-7EAD570C1789}" type="pres">
      <dgm:prSet presAssocID="{0EFF846E-058D-FA4F-BE3B-B9828BAA1692}" presName="text0" presStyleLbl="node1" presStyleIdx="5" presStyleCnt="8" custRadScaleRad="101754" custRadScaleInc="39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381AA-A421-2645-A970-F84294A9A2D0}" type="pres">
      <dgm:prSet presAssocID="{44C621C1-42A7-974C-BF15-AE5ED920E732}" presName="Name56" presStyleLbl="parChTrans1D2" presStyleIdx="5" presStyleCnt="7"/>
      <dgm:spPr/>
      <dgm:t>
        <a:bodyPr/>
        <a:lstStyle/>
        <a:p>
          <a:endParaRPr lang="en-US"/>
        </a:p>
      </dgm:t>
    </dgm:pt>
    <dgm:pt modelId="{74E1E269-FB6E-8244-BE39-B4E99565BF7B}" type="pres">
      <dgm:prSet presAssocID="{991688E3-8884-B34D-BA81-F33C0FEFFB2D}" presName="text0" presStyleLbl="node1" presStyleIdx="6" presStyleCnt="8" custRadScaleRad="111456" custRadScaleInc="1887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AC4408-1BB6-D54B-A0C9-AEB89BCE4C20}" type="pres">
      <dgm:prSet presAssocID="{8AF076E6-3068-7648-A27E-B76DCE985926}" presName="Name56" presStyleLbl="parChTrans1D2" presStyleIdx="6" presStyleCnt="7"/>
      <dgm:spPr/>
      <dgm:t>
        <a:bodyPr/>
        <a:lstStyle/>
        <a:p>
          <a:endParaRPr lang="hu-HU"/>
        </a:p>
      </dgm:t>
    </dgm:pt>
    <dgm:pt modelId="{4CC1F62A-7812-9B4C-AC87-4AF692E233F2}" type="pres">
      <dgm:prSet presAssocID="{348FCE09-C559-6245-90FB-7F0B4FB2F588}" presName="text0" presStyleLbl="node1" presStyleIdx="7" presStyleCnt="8" custRadScaleRad="94825" custRadScaleInc="-17066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870496F-8141-E34E-85EE-DB77146F05C5}" type="presOf" srcId="{711B8462-87C5-844B-B170-7159633C9615}" destId="{CFE49981-71EA-DA4E-A560-78383C184A89}" srcOrd="0" destOrd="0" presId="urn:microsoft.com/office/officeart/2008/layout/RadialCluster"/>
    <dgm:cxn modelId="{7060BDD1-4F88-4B4C-A9FA-2A42CA79E1CC}" type="presOf" srcId="{EF18FD39-BA9A-B446-A9DD-BF18BC4D2894}" destId="{BE5D26D3-2B38-964D-9BFE-AE00458FE456}" srcOrd="0" destOrd="0" presId="urn:microsoft.com/office/officeart/2008/layout/RadialCluster"/>
    <dgm:cxn modelId="{F3C0A50B-3755-AB40-9594-43E91BBA4B43}" type="presOf" srcId="{8AF076E6-3068-7648-A27E-B76DCE985926}" destId="{01AC4408-1BB6-D54B-A0C9-AEB89BCE4C20}" srcOrd="0" destOrd="0" presId="urn:microsoft.com/office/officeart/2008/layout/RadialCluster"/>
    <dgm:cxn modelId="{7F8D951F-B8B6-F442-BFFF-058722FFEB1A}" type="presOf" srcId="{6D672D53-86B7-1843-914D-4500B6F4BCA1}" destId="{78545B10-A53D-A544-840C-E0F378639636}" srcOrd="0" destOrd="0" presId="urn:microsoft.com/office/officeart/2008/layout/RadialCluster"/>
    <dgm:cxn modelId="{1786073F-4471-DE43-B573-AA8135FE1B3E}" type="presOf" srcId="{44C621C1-42A7-974C-BF15-AE5ED920E732}" destId="{831381AA-A421-2645-A970-F84294A9A2D0}" srcOrd="0" destOrd="0" presId="urn:microsoft.com/office/officeart/2008/layout/RadialCluster"/>
    <dgm:cxn modelId="{BD2F542C-0094-4747-B620-CCCBCCA556E9}" srcId="{CDF8EC16-029D-1648-A612-066630933ABE}" destId="{1C7B1810-3C2C-8749-8536-05928176E723}" srcOrd="0" destOrd="0" parTransId="{B13FFC41-CB5D-ED45-906C-9217215AC3F9}" sibTransId="{0AE539DF-6D4E-3B48-BFB5-DABE4A45C7F8}"/>
    <dgm:cxn modelId="{FB24AEA5-0BCC-414D-89C8-09BFD2C160B4}" type="presOf" srcId="{D5B4D643-680F-5345-8945-0C364ABAC695}" destId="{8E896EAD-77FE-084B-BA24-E7A0A48CECF8}" srcOrd="0" destOrd="0" presId="urn:microsoft.com/office/officeart/2008/layout/RadialCluster"/>
    <dgm:cxn modelId="{BB661E04-BE0C-FD47-A6C4-0C18516B6732}" srcId="{CDF8EC16-029D-1648-A612-066630933ABE}" destId="{92978CDC-C8C8-6646-834A-C6BC1A48B623}" srcOrd="3" destOrd="0" parTransId="{EF18FD39-BA9A-B446-A9DD-BF18BC4D2894}" sibTransId="{A9477DD7-105F-4440-B041-38CC7B96B922}"/>
    <dgm:cxn modelId="{144CD52A-4C18-3845-BF8F-D6FF322A7BE9}" type="presOf" srcId="{1C7B1810-3C2C-8749-8536-05928176E723}" destId="{222D790D-415E-D342-A9EC-0B69A0AD88C5}" srcOrd="0" destOrd="0" presId="urn:microsoft.com/office/officeart/2008/layout/RadialCluster"/>
    <dgm:cxn modelId="{299DCC7E-D47F-8F44-8B53-A25F6D828ABE}" type="presOf" srcId="{991688E3-8884-B34D-BA81-F33C0FEFFB2D}" destId="{74E1E269-FB6E-8244-BE39-B4E99565BF7B}" srcOrd="0" destOrd="0" presId="urn:microsoft.com/office/officeart/2008/layout/RadialCluster"/>
    <dgm:cxn modelId="{7B48365C-D4B4-0945-B65F-C54DA7D606D8}" srcId="{CDF8EC16-029D-1648-A612-066630933ABE}" destId="{348FCE09-C559-6245-90FB-7F0B4FB2F588}" srcOrd="6" destOrd="0" parTransId="{8AF076E6-3068-7648-A27E-B76DCE985926}" sibTransId="{E2936DA8-92CD-A24A-B6E2-4C3562DF1528}"/>
    <dgm:cxn modelId="{D61D044E-BA98-1348-8FA0-78D4B8563D0C}" type="presOf" srcId="{0EFF846E-058D-FA4F-BE3B-B9828BAA1692}" destId="{D841FB27-B604-2048-A6C6-7EAD570C1789}" srcOrd="0" destOrd="0" presId="urn:microsoft.com/office/officeart/2008/layout/RadialCluster"/>
    <dgm:cxn modelId="{A0BBEEAE-C956-E945-B07D-B9C82E0F013D}" srcId="{CDF8EC16-029D-1648-A612-066630933ABE}" destId="{0EFF846E-058D-FA4F-BE3B-B9828BAA1692}" srcOrd="4" destOrd="0" parTransId="{87B140E8-62C6-7344-85F2-3097635BE648}" sibTransId="{438273EB-C648-0B4B-B74C-6398F93BFC97}"/>
    <dgm:cxn modelId="{9CD3EEDB-40F6-2246-8FB8-534BE6B2761A}" srcId="{6D672D53-86B7-1843-914D-4500B6F4BCA1}" destId="{CDF8EC16-029D-1648-A612-066630933ABE}" srcOrd="0" destOrd="0" parTransId="{3D8D14BF-E868-B44A-A60C-72DD293873B1}" sibTransId="{6ECFBE71-65CA-F946-A762-3A1D5CF8B983}"/>
    <dgm:cxn modelId="{FA90CDE5-BADB-DC45-B485-73C714D3B76D}" srcId="{CDF8EC16-029D-1648-A612-066630933ABE}" destId="{991688E3-8884-B34D-BA81-F33C0FEFFB2D}" srcOrd="5" destOrd="0" parTransId="{44C621C1-42A7-974C-BF15-AE5ED920E732}" sibTransId="{2BDA8034-6A51-2247-BF82-F4731DDB55EC}"/>
    <dgm:cxn modelId="{BD660092-F574-C54D-9EEE-AE64037443ED}" type="presOf" srcId="{92978CDC-C8C8-6646-834A-C6BC1A48B623}" destId="{55A8AC77-2B5D-1C44-A455-E052CECA20EF}" srcOrd="0" destOrd="0" presId="urn:microsoft.com/office/officeart/2008/layout/RadialCluster"/>
    <dgm:cxn modelId="{FE631118-C1C2-3848-B41E-511119A3BC5C}" srcId="{CDF8EC16-029D-1648-A612-066630933ABE}" destId="{711B8462-87C5-844B-B170-7159633C9615}" srcOrd="1" destOrd="0" parTransId="{D5B4D643-680F-5345-8945-0C364ABAC695}" sibTransId="{94090C89-F4FA-2D40-A415-09ECE0615AEE}"/>
    <dgm:cxn modelId="{D8068092-0D73-4D48-989E-A05DC615F3BB}" type="presOf" srcId="{AD70DAA3-94CB-8840-9B9B-BAC2F5B6A996}" destId="{6E482804-6C4D-D44E-B2D4-42ECB0A782D7}" srcOrd="0" destOrd="0" presId="urn:microsoft.com/office/officeart/2008/layout/RadialCluster"/>
    <dgm:cxn modelId="{847FA4E0-CB34-E343-A17E-919EB02E1526}" type="presOf" srcId="{348FCE09-C559-6245-90FB-7F0B4FB2F588}" destId="{4CC1F62A-7812-9B4C-AC87-4AF692E233F2}" srcOrd="0" destOrd="0" presId="urn:microsoft.com/office/officeart/2008/layout/RadialCluster"/>
    <dgm:cxn modelId="{0ACC3FC9-0002-A74D-83AB-C2D1D49C84A4}" type="presOf" srcId="{87B140E8-62C6-7344-85F2-3097635BE648}" destId="{6D6E064F-5D22-F540-8A76-84A4D5A58433}" srcOrd="0" destOrd="0" presId="urn:microsoft.com/office/officeart/2008/layout/RadialCluster"/>
    <dgm:cxn modelId="{884EA51B-4607-9244-AFC2-5A80A0653C95}" type="presOf" srcId="{69D527D0-C75D-CF47-A355-2C4D67104244}" destId="{717B5B0E-59FC-D24C-A6C5-56535F64FCE6}" srcOrd="0" destOrd="0" presId="urn:microsoft.com/office/officeart/2008/layout/RadialCluster"/>
    <dgm:cxn modelId="{0B5861E4-79DC-0549-950E-25FC16C2EE8B}" type="presOf" srcId="{B13FFC41-CB5D-ED45-906C-9217215AC3F9}" destId="{8BF3E851-A033-2048-AF3C-E77A6AEA3F27}" srcOrd="0" destOrd="0" presId="urn:microsoft.com/office/officeart/2008/layout/RadialCluster"/>
    <dgm:cxn modelId="{88F3F42B-30BD-EF4E-9E10-2919B4D96573}" type="presOf" srcId="{CDF8EC16-029D-1648-A612-066630933ABE}" destId="{5C623CA6-6866-404C-997E-DF918CA5D257}" srcOrd="0" destOrd="0" presId="urn:microsoft.com/office/officeart/2008/layout/RadialCluster"/>
    <dgm:cxn modelId="{39B43665-6757-114E-8876-E519EDBAA03D}" srcId="{CDF8EC16-029D-1648-A612-066630933ABE}" destId="{AD70DAA3-94CB-8840-9B9B-BAC2F5B6A996}" srcOrd="2" destOrd="0" parTransId="{69D527D0-C75D-CF47-A355-2C4D67104244}" sibTransId="{261DDAC7-A207-9B4E-8FF7-B96D97CCD4DA}"/>
    <dgm:cxn modelId="{6F63A543-1844-6A44-ABBC-40F73F50717C}" type="presParOf" srcId="{78545B10-A53D-A544-840C-E0F378639636}" destId="{923B0B89-4034-8E4A-A8C3-1D1900CBC305}" srcOrd="0" destOrd="0" presId="urn:microsoft.com/office/officeart/2008/layout/RadialCluster"/>
    <dgm:cxn modelId="{DE90F018-E777-0944-A3C0-62FE049E170F}" type="presParOf" srcId="{923B0B89-4034-8E4A-A8C3-1D1900CBC305}" destId="{5C623CA6-6866-404C-997E-DF918CA5D257}" srcOrd="0" destOrd="0" presId="urn:microsoft.com/office/officeart/2008/layout/RadialCluster"/>
    <dgm:cxn modelId="{A01FA73A-0A86-F34B-97C3-750207033B18}" type="presParOf" srcId="{923B0B89-4034-8E4A-A8C3-1D1900CBC305}" destId="{8BF3E851-A033-2048-AF3C-E77A6AEA3F27}" srcOrd="1" destOrd="0" presId="urn:microsoft.com/office/officeart/2008/layout/RadialCluster"/>
    <dgm:cxn modelId="{9AC7EFE9-A20D-324D-9C01-31DAD0E2AD4F}" type="presParOf" srcId="{923B0B89-4034-8E4A-A8C3-1D1900CBC305}" destId="{222D790D-415E-D342-A9EC-0B69A0AD88C5}" srcOrd="2" destOrd="0" presId="urn:microsoft.com/office/officeart/2008/layout/RadialCluster"/>
    <dgm:cxn modelId="{495B672C-BFAE-B540-BAB4-0149E50485F5}" type="presParOf" srcId="{923B0B89-4034-8E4A-A8C3-1D1900CBC305}" destId="{8E896EAD-77FE-084B-BA24-E7A0A48CECF8}" srcOrd="3" destOrd="0" presId="urn:microsoft.com/office/officeart/2008/layout/RadialCluster"/>
    <dgm:cxn modelId="{C5741921-0FA5-6D48-ADEE-FC5A4BC2F528}" type="presParOf" srcId="{923B0B89-4034-8E4A-A8C3-1D1900CBC305}" destId="{CFE49981-71EA-DA4E-A560-78383C184A89}" srcOrd="4" destOrd="0" presId="urn:microsoft.com/office/officeart/2008/layout/RadialCluster"/>
    <dgm:cxn modelId="{0354DB3C-01D4-FB44-9799-E27F2A064CFE}" type="presParOf" srcId="{923B0B89-4034-8E4A-A8C3-1D1900CBC305}" destId="{717B5B0E-59FC-D24C-A6C5-56535F64FCE6}" srcOrd="5" destOrd="0" presId="urn:microsoft.com/office/officeart/2008/layout/RadialCluster"/>
    <dgm:cxn modelId="{FA135680-AD55-3847-BE09-05E72F3EB20E}" type="presParOf" srcId="{923B0B89-4034-8E4A-A8C3-1D1900CBC305}" destId="{6E482804-6C4D-D44E-B2D4-42ECB0A782D7}" srcOrd="6" destOrd="0" presId="urn:microsoft.com/office/officeart/2008/layout/RadialCluster"/>
    <dgm:cxn modelId="{2AA02906-60E6-5942-B981-4DA1CFB6F7FB}" type="presParOf" srcId="{923B0B89-4034-8E4A-A8C3-1D1900CBC305}" destId="{BE5D26D3-2B38-964D-9BFE-AE00458FE456}" srcOrd="7" destOrd="0" presId="urn:microsoft.com/office/officeart/2008/layout/RadialCluster"/>
    <dgm:cxn modelId="{267A5557-FC86-8248-9260-6CC8D2631DFC}" type="presParOf" srcId="{923B0B89-4034-8E4A-A8C3-1D1900CBC305}" destId="{55A8AC77-2B5D-1C44-A455-E052CECA20EF}" srcOrd="8" destOrd="0" presId="urn:microsoft.com/office/officeart/2008/layout/RadialCluster"/>
    <dgm:cxn modelId="{80A40E02-ABEC-2F41-AD68-0D998E4C3361}" type="presParOf" srcId="{923B0B89-4034-8E4A-A8C3-1D1900CBC305}" destId="{6D6E064F-5D22-F540-8A76-84A4D5A58433}" srcOrd="9" destOrd="0" presId="urn:microsoft.com/office/officeart/2008/layout/RadialCluster"/>
    <dgm:cxn modelId="{303F5C56-213E-7E44-B7ED-99020CF12676}" type="presParOf" srcId="{923B0B89-4034-8E4A-A8C3-1D1900CBC305}" destId="{D841FB27-B604-2048-A6C6-7EAD570C1789}" srcOrd="10" destOrd="0" presId="urn:microsoft.com/office/officeart/2008/layout/RadialCluster"/>
    <dgm:cxn modelId="{4D08FB52-738F-1246-8418-E312777898C7}" type="presParOf" srcId="{923B0B89-4034-8E4A-A8C3-1D1900CBC305}" destId="{831381AA-A421-2645-A970-F84294A9A2D0}" srcOrd="11" destOrd="0" presId="urn:microsoft.com/office/officeart/2008/layout/RadialCluster"/>
    <dgm:cxn modelId="{0AB54198-5645-F44C-98D3-5A4485537B0B}" type="presParOf" srcId="{923B0B89-4034-8E4A-A8C3-1D1900CBC305}" destId="{74E1E269-FB6E-8244-BE39-B4E99565BF7B}" srcOrd="12" destOrd="0" presId="urn:microsoft.com/office/officeart/2008/layout/RadialCluster"/>
    <dgm:cxn modelId="{EB6B7525-DED7-7D43-B0EC-2D71E0C541B6}" type="presParOf" srcId="{923B0B89-4034-8E4A-A8C3-1D1900CBC305}" destId="{01AC4408-1BB6-D54B-A0C9-AEB89BCE4C20}" srcOrd="13" destOrd="0" presId="urn:microsoft.com/office/officeart/2008/layout/RadialCluster"/>
    <dgm:cxn modelId="{63E563E6-E613-9A48-8253-6786321054EE}" type="presParOf" srcId="{923B0B89-4034-8E4A-A8C3-1D1900CBC305}" destId="{4CC1F62A-7812-9B4C-AC87-4AF692E233F2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23CA6-6866-404C-997E-DF918CA5D257}">
      <dsp:nvSpPr>
        <dsp:cNvPr id="0" name=""/>
        <dsp:cNvSpPr/>
      </dsp:nvSpPr>
      <dsp:spPr>
        <a:xfrm>
          <a:off x="3038122" y="1993244"/>
          <a:ext cx="1493843" cy="14938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000000"/>
              </a:solidFill>
            </a:rPr>
            <a:t>HECRIN</a:t>
          </a:r>
          <a:endParaRPr lang="en-US" sz="2500" kern="1200" dirty="0">
            <a:solidFill>
              <a:srgbClr val="000000"/>
            </a:solidFill>
          </a:endParaRPr>
        </a:p>
      </dsp:txBody>
      <dsp:txXfrm>
        <a:off x="3111045" y="2066167"/>
        <a:ext cx="1347997" cy="1347997"/>
      </dsp:txXfrm>
    </dsp:sp>
    <dsp:sp modelId="{8BF3E851-A033-2048-AF3C-E77A6AEA3F27}">
      <dsp:nvSpPr>
        <dsp:cNvPr id="0" name=""/>
        <dsp:cNvSpPr/>
      </dsp:nvSpPr>
      <dsp:spPr>
        <a:xfrm rot="16200000">
          <a:off x="3538175" y="1746375"/>
          <a:ext cx="4937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373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D790D-415E-D342-A9EC-0B69A0AD88C5}">
      <dsp:nvSpPr>
        <dsp:cNvPr id="0" name=""/>
        <dsp:cNvSpPr/>
      </dsp:nvSpPr>
      <dsp:spPr>
        <a:xfrm>
          <a:off x="2881643" y="-99040"/>
          <a:ext cx="1806800" cy="15985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ECRIN</a:t>
          </a:r>
          <a:endParaRPr lang="en-US" sz="3500" kern="1200" dirty="0">
            <a:solidFill>
              <a:schemeClr val="tx1"/>
            </a:solidFill>
          </a:endParaRPr>
        </a:p>
      </dsp:txBody>
      <dsp:txXfrm>
        <a:off x="2959678" y="-21005"/>
        <a:ext cx="1650730" cy="1442477"/>
      </dsp:txXfrm>
    </dsp:sp>
    <dsp:sp modelId="{8E896EAD-77FE-084B-BA24-E7A0A48CECF8}">
      <dsp:nvSpPr>
        <dsp:cNvPr id="0" name=""/>
        <dsp:cNvSpPr/>
      </dsp:nvSpPr>
      <dsp:spPr>
        <a:xfrm rot="20017383">
          <a:off x="4486193" y="2174436"/>
          <a:ext cx="8793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931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49981-71EA-DA4E-A560-78383C184A89}">
      <dsp:nvSpPr>
        <dsp:cNvPr id="0" name=""/>
        <dsp:cNvSpPr/>
      </dsp:nvSpPr>
      <dsp:spPr>
        <a:xfrm>
          <a:off x="5319737" y="1230501"/>
          <a:ext cx="1000875" cy="100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</a:rPr>
            <a:t>SZTE</a:t>
          </a:r>
          <a:endParaRPr lang="en-US" sz="2400" kern="1200" dirty="0">
            <a:solidFill>
              <a:srgbClr val="000000"/>
            </a:solidFill>
          </a:endParaRPr>
        </a:p>
      </dsp:txBody>
      <dsp:txXfrm>
        <a:off x="5368596" y="1279360"/>
        <a:ext cx="903157" cy="903157"/>
      </dsp:txXfrm>
    </dsp:sp>
    <dsp:sp modelId="{717B5B0E-59FC-D24C-A6C5-56535F64FCE6}">
      <dsp:nvSpPr>
        <dsp:cNvPr id="0" name=""/>
        <dsp:cNvSpPr/>
      </dsp:nvSpPr>
      <dsp:spPr>
        <a:xfrm rot="1431987">
          <a:off x="4500455" y="3219733"/>
          <a:ext cx="7370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701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82804-6C4D-D44E-B2D4-42ECB0A782D7}">
      <dsp:nvSpPr>
        <dsp:cNvPr id="0" name=""/>
        <dsp:cNvSpPr/>
      </dsp:nvSpPr>
      <dsp:spPr>
        <a:xfrm rot="11103728" flipV="1">
          <a:off x="5205959" y="3086251"/>
          <a:ext cx="1000875" cy="1007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000000"/>
              </a:solidFill>
            </a:rPr>
            <a:t>SE</a:t>
          </a:r>
          <a:endParaRPr lang="en-US" sz="3600" kern="1200" dirty="0">
            <a:solidFill>
              <a:srgbClr val="000000"/>
            </a:solidFill>
          </a:endParaRPr>
        </a:p>
      </dsp:txBody>
      <dsp:txXfrm rot="-10800000">
        <a:off x="5254818" y="3135110"/>
        <a:ext cx="903157" cy="910273"/>
      </dsp:txXfrm>
    </dsp:sp>
    <dsp:sp modelId="{BE5D26D3-2B38-964D-9BFE-AE00458FE456}">
      <dsp:nvSpPr>
        <dsp:cNvPr id="0" name=""/>
        <dsp:cNvSpPr/>
      </dsp:nvSpPr>
      <dsp:spPr>
        <a:xfrm rot="3967581">
          <a:off x="3959547" y="3726844"/>
          <a:ext cx="5243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437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8AC77-2B5D-1C44-A455-E052CECA20EF}">
      <dsp:nvSpPr>
        <dsp:cNvPr id="0" name=""/>
        <dsp:cNvSpPr/>
      </dsp:nvSpPr>
      <dsp:spPr>
        <a:xfrm>
          <a:off x="4048901" y="3966600"/>
          <a:ext cx="1000875" cy="100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000000"/>
              </a:solidFill>
            </a:rPr>
            <a:t>PTE</a:t>
          </a:r>
          <a:endParaRPr lang="en-US" sz="3000" kern="1200" dirty="0">
            <a:solidFill>
              <a:srgbClr val="000000"/>
            </a:solidFill>
          </a:endParaRPr>
        </a:p>
      </dsp:txBody>
      <dsp:txXfrm>
        <a:off x="4097760" y="4015459"/>
        <a:ext cx="903157" cy="903157"/>
      </dsp:txXfrm>
    </dsp:sp>
    <dsp:sp modelId="{6D6E064F-5D22-F540-8A76-84A4D5A58433}">
      <dsp:nvSpPr>
        <dsp:cNvPr id="0" name=""/>
        <dsp:cNvSpPr/>
      </dsp:nvSpPr>
      <dsp:spPr>
        <a:xfrm rot="7545636">
          <a:off x="2820491" y="3705593"/>
          <a:ext cx="5385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854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1FB27-B604-2048-A6C6-7EAD570C1789}">
      <dsp:nvSpPr>
        <dsp:cNvPr id="0" name=""/>
        <dsp:cNvSpPr/>
      </dsp:nvSpPr>
      <dsp:spPr>
        <a:xfrm>
          <a:off x="2071559" y="3924099"/>
          <a:ext cx="1000875" cy="100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7 ORSZ.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INT</a:t>
          </a:r>
          <a:endParaRPr lang="en-US" sz="1800" kern="1200" dirty="0">
            <a:solidFill>
              <a:srgbClr val="000000"/>
            </a:solidFill>
          </a:endParaRPr>
        </a:p>
      </dsp:txBody>
      <dsp:txXfrm>
        <a:off x="2120418" y="3972958"/>
        <a:ext cx="903157" cy="903157"/>
      </dsp:txXfrm>
    </dsp:sp>
    <dsp:sp modelId="{831381AA-A421-2645-A970-F84294A9A2D0}">
      <dsp:nvSpPr>
        <dsp:cNvPr id="0" name=""/>
        <dsp:cNvSpPr/>
      </dsp:nvSpPr>
      <dsp:spPr>
        <a:xfrm rot="12940822">
          <a:off x="2369383" y="1988610"/>
          <a:ext cx="7380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800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E1E269-FB6E-8244-BE39-B4E99565BF7B}">
      <dsp:nvSpPr>
        <dsp:cNvPr id="0" name=""/>
        <dsp:cNvSpPr/>
      </dsp:nvSpPr>
      <dsp:spPr>
        <a:xfrm>
          <a:off x="1437776" y="913605"/>
          <a:ext cx="1000875" cy="100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/>
              </a:solidFill>
            </a:rPr>
            <a:t>ETT</a:t>
          </a:r>
          <a:endParaRPr lang="en-US" sz="3100" kern="1200" dirty="0">
            <a:solidFill>
              <a:schemeClr val="tx1"/>
            </a:solidFill>
          </a:endParaRPr>
        </a:p>
      </dsp:txBody>
      <dsp:txXfrm>
        <a:off x="1486635" y="962464"/>
        <a:ext cx="903157" cy="903157"/>
      </dsp:txXfrm>
    </dsp:sp>
    <dsp:sp modelId="{01AC4408-1BB6-D54B-A0C9-AEB89BCE4C20}">
      <dsp:nvSpPr>
        <dsp:cNvPr id="0" name=""/>
        <dsp:cNvSpPr/>
      </dsp:nvSpPr>
      <dsp:spPr>
        <a:xfrm rot="10481199">
          <a:off x="2357962" y="2841191"/>
          <a:ext cx="6816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162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1F62A-7812-9B4C-AC87-4AF692E233F2}">
      <dsp:nvSpPr>
        <dsp:cNvPr id="0" name=""/>
        <dsp:cNvSpPr/>
      </dsp:nvSpPr>
      <dsp:spPr>
        <a:xfrm>
          <a:off x="1358551" y="2418855"/>
          <a:ext cx="1000875" cy="100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KÓRHÁZAK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407410" y="2467714"/>
        <a:ext cx="903157" cy="903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fld id="{5E3AAC5A-78A9-4FF8-A3AF-5CBC3F535B47}" type="datetimeFigureOut">
              <a:rPr lang="en-US"/>
              <a:pPr/>
              <a:t>6/9/2015</a:t>
            </a:fld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fld id="{B8A299E7-F8FF-4F07-931F-B007696F2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8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7685D31-E80A-4483-9735-36C1A49AF6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949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84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877" indent="-285722" defTabSz="930184" eaLnBrk="0" hangingPunct="0"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2888" indent="-228578" defTabSz="930184" eaLnBrk="0" hangingPunct="0"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043" indent="-228578" defTabSz="930184" eaLnBrk="0" hangingPunct="0"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199" indent="-228578" defTabSz="930184" eaLnBrk="0" hangingPunct="0"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354" indent="-228578" defTabSz="93018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509" indent="-228578" defTabSz="93018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8664" indent="-228578" defTabSz="93018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5819" indent="-228578" defTabSz="930184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8643301D-EAFF-0749-AA99-03532585301C}" type="slidenum">
              <a:rPr lang="hu-HU" sz="1200">
                <a:solidFill>
                  <a:srgbClr val="000000"/>
                </a:solidFill>
              </a:rPr>
              <a:pPr/>
              <a:t>2</a:t>
            </a:fld>
            <a:endParaRPr lang="hu-HU" sz="1200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584"/>
            <a:ext cx="5029200" cy="41144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23ECA-D514-4A7B-9996-C38A473A652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75F8C-80E7-441B-8012-E0D645E000D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B08AF-1965-4F96-9864-A5E2307969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23ECA-D514-4A7B-9996-C38A473A652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1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47A90-6839-4DF6-ACFB-666D72BC809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84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1F499-0A3E-422B-B93C-698EF02BCA6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00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174B4-75A4-4CFF-B0A6-9DC229ED1B8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4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4E5B-702B-4D6A-9F8F-968ED746E33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51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8532E-3B62-4B23-9B6C-CAD2FFF0B20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4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A8041-EBB8-4A98-BD50-09777D1DFBF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8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1B713-891E-47FD-8C53-06049A5239B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9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47A90-6839-4DF6-ACFB-666D72BC80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A2B96-8142-4C6E-B0F9-3EB51A9A1D45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50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75F8C-80E7-441B-8012-E0D645E000D9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7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B08AF-1965-4F96-9864-A5E23079699E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7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1F499-0A3E-422B-B93C-698EF02BCA6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174B4-75A4-4CFF-B0A6-9DC229ED1B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4E5B-702B-4D6A-9F8F-968ED746E3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8532E-3B62-4B23-9B6C-CAD2FFF0B2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A8041-EBB8-4A98-BD50-09777D1DFBF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1B713-891E-47FD-8C53-06049A5239B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A2B96-8142-4C6E-B0F9-3EB51A9A1D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17F2820-AEAA-4E5B-BE46-7E1DF0EBB61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hu-H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17F2820-AEAA-4E5B-BE46-7E1DF0EBB61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4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hu-H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mta.hu/cikkek/szentagothai-az-iskolateremto-129326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260350"/>
            <a:ext cx="3419475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C:\Users\sabeaa.k.jpte\Documents\1Science Building\USZT_arculati_elemek\Infoblokk3_ES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8325" y="5157788"/>
            <a:ext cx="43894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9" descr="ptecim2"/>
          <p:cNvPicPr>
            <a:picLocks noChangeAspect="1" noChangeArrowheads="1"/>
          </p:cNvPicPr>
          <p:nvPr/>
        </p:nvPicPr>
        <p:blipFill>
          <a:blip r:embed="rId4" cstate="print">
            <a:lum bright="-16000" contrast="-40000"/>
          </a:blip>
          <a:srcRect/>
          <a:stretch>
            <a:fillRect/>
          </a:stretch>
        </p:blipFill>
        <p:spPr bwMode="auto">
          <a:xfrm>
            <a:off x="250825" y="4724400"/>
            <a:ext cx="18256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" descr="http://mta.hu/data/cikk/12/92/38/cikk_129238/SZJ_kek_2.jpg">
            <a:hlinkClick r:id="rId5" tooltip="Szentágothai, az iskolateremtő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413" y="4156794"/>
            <a:ext cx="1782762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528" y="141277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0" dirty="0" smtClean="0"/>
              <a:t>PÉCSI TUDOMÁNYEGYETEM</a:t>
            </a:r>
          </a:p>
          <a:p>
            <a:pPr algn="ctr"/>
            <a:r>
              <a:rPr lang="hu-HU" sz="3200" b="0" dirty="0" smtClean="0"/>
              <a:t>SZENTÁGOTHAI JÁNOS KUTATÓINTÉZET</a:t>
            </a:r>
            <a:endParaRPr lang="hu-HU" sz="3200" b="0" dirty="0"/>
          </a:p>
        </p:txBody>
      </p:sp>
    </p:spTree>
    <p:extLst>
      <p:ext uri="{BB962C8B-B14F-4D97-AF65-F5344CB8AC3E}">
        <p14:creationId xmlns:p14="http://schemas.microsoft.com/office/powerpoint/2010/main" val="11661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0" dirty="0" smtClean="0">
                <a:latin typeface="+mj-lt"/>
              </a:rPr>
              <a:t>Fizikai-kémiai klaszter</a:t>
            </a:r>
            <a:endParaRPr lang="hu-HU" sz="3600" b="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520" y="1196752"/>
            <a:ext cx="2616593" cy="1883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4" name="object 3"/>
          <p:cNvSpPr>
            <a:spLocks noChangeAspect="1"/>
          </p:cNvSpPr>
          <p:nvPr/>
        </p:nvSpPr>
        <p:spPr>
          <a:xfrm>
            <a:off x="2987824" y="1196752"/>
            <a:ext cx="2736304" cy="1902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6064528" y="3523654"/>
            <a:ext cx="2592288" cy="2016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251520" y="3523654"/>
            <a:ext cx="2592288" cy="1967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5868144" y="1196752"/>
            <a:ext cx="2808312" cy="1872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8" name="object 3"/>
          <p:cNvSpPr>
            <a:spLocks noChangeAspect="1"/>
          </p:cNvSpPr>
          <p:nvPr/>
        </p:nvSpPr>
        <p:spPr>
          <a:xfrm>
            <a:off x="2987824" y="3523654"/>
            <a:ext cx="2932688" cy="20162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06896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Atmoszférikus fizika</a:t>
            </a:r>
            <a:endParaRPr lang="hu-HU" sz="14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2987824" y="306896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Geoanalitika</a:t>
            </a:r>
            <a:endParaRPr lang="hu-HU" sz="14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306896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Spektroszkópia</a:t>
            </a:r>
            <a:endParaRPr lang="hu-HU" sz="14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275825" y="5633538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Zöld kémia</a:t>
            </a:r>
            <a:endParaRPr lang="hu-HU" sz="14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3043326" y="5691334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Terahertzes lézer</a:t>
            </a:r>
            <a:endParaRPr lang="hu-HU" sz="14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6058426" y="5679020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Funkcionális fehérjedinamika</a:t>
            </a:r>
            <a:endParaRPr lang="hu-HU" sz="1400" b="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58" y="5760010"/>
            <a:ext cx="1726683" cy="109879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59" y="5914166"/>
            <a:ext cx="3809524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7504" y="116632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0" dirty="0" smtClean="0">
                <a:latin typeface="+mj-lt"/>
              </a:rPr>
              <a:t>Épületenergetika klaszter</a:t>
            </a:r>
            <a:endParaRPr lang="hu-HU" sz="3600" b="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11760" y="1268760"/>
            <a:ext cx="4572000" cy="3049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429309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Smart city technológia</a:t>
            </a:r>
            <a:endParaRPr lang="hu-HU" sz="1400" b="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65" y="5095336"/>
            <a:ext cx="2292085" cy="128929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901699"/>
            <a:ext cx="1524000" cy="1524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085184"/>
            <a:ext cx="2259786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artalom helye 1"/>
          <p:cNvSpPr>
            <a:spLocks noGrp="1"/>
          </p:cNvSpPr>
          <p:nvPr>
            <p:ph idx="1"/>
          </p:nvPr>
        </p:nvSpPr>
        <p:spPr>
          <a:xfrm>
            <a:off x="971600" y="1340768"/>
            <a:ext cx="7704856" cy="4440907"/>
          </a:xfrm>
        </p:spPr>
        <p:txBody>
          <a:bodyPr/>
          <a:lstStyle/>
          <a:p>
            <a:pPr eaLnBrk="1" hangingPunct="1"/>
            <a:r>
              <a:rPr lang="hu-HU" sz="3600" dirty="0" smtClean="0"/>
              <a:t>Publikációs aktivitás </a:t>
            </a:r>
          </a:p>
          <a:p>
            <a:pPr lvl="1" eaLnBrk="1" hangingPunct="1"/>
            <a:r>
              <a:rPr lang="hu-HU" sz="3200" dirty="0" smtClean="0"/>
              <a:t>2013</a:t>
            </a:r>
            <a:r>
              <a:rPr lang="hu-HU" sz="3200" dirty="0"/>
              <a:t>: 100 közlemény</a:t>
            </a:r>
          </a:p>
          <a:p>
            <a:pPr lvl="1" eaLnBrk="1" hangingPunct="1"/>
            <a:r>
              <a:rPr lang="hu-HU" sz="3200" dirty="0"/>
              <a:t>2014: 121 </a:t>
            </a:r>
            <a:r>
              <a:rPr lang="hu-HU" sz="3200" dirty="0" smtClean="0"/>
              <a:t>közlemény</a:t>
            </a:r>
          </a:p>
          <a:p>
            <a:pPr eaLnBrk="1" hangingPunct="1"/>
            <a:r>
              <a:rPr lang="hu-HU" sz="3600" dirty="0" smtClean="0"/>
              <a:t>Projektek:</a:t>
            </a:r>
          </a:p>
          <a:p>
            <a:pPr lvl="1" eaLnBrk="1" hangingPunct="1"/>
            <a:r>
              <a:rPr lang="hu-HU" sz="3200" dirty="0" smtClean="0"/>
              <a:t>Nemzetközi projektek: 2 millió euró</a:t>
            </a:r>
          </a:p>
          <a:p>
            <a:pPr lvl="1" eaLnBrk="1" hangingPunct="1"/>
            <a:r>
              <a:rPr lang="hu-HU" sz="3200" dirty="0" smtClean="0"/>
              <a:t>TÁMOP projektek: 16 millió euró</a:t>
            </a:r>
          </a:p>
          <a:p>
            <a:pPr eaLnBrk="1" hangingPunct="1"/>
            <a:r>
              <a:rPr lang="hu-HU" sz="3600" dirty="0" smtClean="0"/>
              <a:t>4 PTE-MTA kutatócsoport</a:t>
            </a:r>
          </a:p>
          <a:p>
            <a:pPr eaLnBrk="1" hangingPunct="1"/>
            <a:endParaRPr lang="hu-HU" sz="2800" dirty="0" smtClean="0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6334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800" dirty="0" smtClean="0"/>
              <a:t>Kutatási aktivitás számokban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162301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417638"/>
          </a:xfrm>
        </p:spPr>
        <p:txBody>
          <a:bodyPr/>
          <a:lstStyle/>
          <a:p>
            <a:r>
              <a:rPr lang="hu-HU" dirty="0">
                <a:solidFill>
                  <a:srgbClr val="000000"/>
                </a:solidFill>
                <a:cs typeface="Arial"/>
              </a:rPr>
              <a:t>Humán klinikai vizsgálatok</a:t>
            </a:r>
            <a:br>
              <a:rPr lang="hu-HU" dirty="0">
                <a:solidFill>
                  <a:srgbClr val="000000"/>
                </a:solidFill>
                <a:cs typeface="Arial"/>
              </a:rPr>
            </a:br>
            <a:r>
              <a:rPr lang="hu-HU" sz="3600" dirty="0">
                <a:solidFill>
                  <a:srgbClr val="000000"/>
                </a:solidFill>
                <a:cs typeface="Arial"/>
              </a:rPr>
              <a:t>központ: PTE KK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64904"/>
            <a:ext cx="6641655" cy="3838639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54" y="1412776"/>
            <a:ext cx="3203848" cy="236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3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-32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729413"/>
            <a:ext cx="22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sz="12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0" hangingPunct="0">
              <a:defRPr/>
            </a:pPr>
            <a:r>
              <a:rPr lang="fr-FR" sz="12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endParaRPr lang="fr-FR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1528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>
          <a:xfrm>
            <a:off x="2339752" y="0"/>
            <a:ext cx="6804248" cy="1066800"/>
          </a:xfrm>
        </p:spPr>
        <p:txBody>
          <a:bodyPr/>
          <a:lstStyle/>
          <a:p>
            <a:pPr algn="ctr" eaLnBrk="1" hangingPunct="1"/>
            <a:r>
              <a:rPr lang="fr-FR" sz="4000" i="1" dirty="0" smtClean="0">
                <a:solidFill>
                  <a:srgbClr val="000000"/>
                </a:solidFill>
                <a:latin typeface="Arial" charset="0"/>
              </a:rPr>
              <a:t>ECRIN-ERIC</a:t>
            </a:r>
            <a:endParaRPr lang="fr-FR" sz="48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9286" y="1196752"/>
            <a:ext cx="3473187" cy="432048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Char char="Ä"/>
              <a:defRPr/>
            </a:pPr>
            <a:r>
              <a:rPr lang="en-GB" sz="2200" b="1" dirty="0" smtClean="0">
                <a:solidFill>
                  <a:schemeClr val="accent5">
                    <a:lumMod val="75000"/>
                  </a:schemeClr>
                </a:solidFill>
              </a:rPr>
              <a:t>ECRIN ERIC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GB" sz="2200" b="1" dirty="0" smtClean="0">
                <a:solidFill>
                  <a:schemeClr val="accent5">
                    <a:lumMod val="75000"/>
                  </a:schemeClr>
                </a:solidFill>
              </a:rPr>
              <a:t>not-for-profit organisation</a:t>
            </a:r>
          </a:p>
          <a:p>
            <a:pPr marL="0" indent="0" eaLnBrk="1" hangingPunct="1">
              <a:buNone/>
              <a:defRPr/>
            </a:pPr>
            <a:endParaRPr lang="en-GB" sz="2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buFont typeface="Wingdings" pitchFamily="2" charset="2"/>
              <a:buChar char="Ä"/>
              <a:defRPr/>
            </a:pPr>
            <a:r>
              <a:rPr lang="en-GB" sz="2200" b="1" dirty="0" smtClean="0">
                <a:solidFill>
                  <a:srgbClr val="22578B"/>
                </a:solidFill>
                <a:ea typeface="+mn-ea"/>
              </a:rPr>
              <a:t>Scientific Partners 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2200" b="1" dirty="0" smtClean="0">
                <a:solidFill>
                  <a:srgbClr val="22578B"/>
                </a:solidFill>
                <a:ea typeface="+mn-ea"/>
              </a:rPr>
              <a:t>(national networks &amp; hubs)</a:t>
            </a:r>
          </a:p>
          <a:p>
            <a:pPr marL="0" indent="0" eaLnBrk="1" hangingPunct="1">
              <a:buFontTx/>
              <a:buNone/>
              <a:defRPr/>
            </a:pPr>
            <a:endParaRPr lang="fr-FR" sz="2000" b="1" i="1" dirty="0" smtClean="0">
              <a:ea typeface="+mn-ea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fr-FR" sz="2000" b="1" i="1" dirty="0" err="1">
                <a:solidFill>
                  <a:srgbClr val="000000"/>
                </a:solidFill>
                <a:ea typeface="+mn-ea"/>
              </a:rPr>
              <a:t>f</a:t>
            </a:r>
            <a:r>
              <a:rPr lang="fr-FR" sz="2000" b="1" i="1" dirty="0" err="1" smtClean="0">
                <a:solidFill>
                  <a:srgbClr val="000000"/>
                </a:solidFill>
                <a:ea typeface="+mn-ea"/>
              </a:rPr>
              <a:t>ramework</a:t>
            </a:r>
            <a:r>
              <a:rPr lang="fr-FR" sz="2000" b="1" i="1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fr-FR" sz="2000" b="1" i="1" dirty="0" err="1" smtClean="0">
                <a:solidFill>
                  <a:srgbClr val="000000"/>
                </a:solidFill>
                <a:ea typeface="+mn-ea"/>
              </a:rPr>
              <a:t>contracts</a:t>
            </a:r>
            <a:r>
              <a:rPr lang="fr-FR" sz="2000" b="1" i="1" dirty="0" smtClean="0">
                <a:solidFill>
                  <a:srgbClr val="000000"/>
                </a:solidFill>
                <a:ea typeface="+mn-ea"/>
              </a:rPr>
              <a:t> on</a:t>
            </a:r>
          </a:p>
          <a:p>
            <a:pPr eaLnBrk="1" hangingPunct="1">
              <a:buFont typeface="Wingdings" pitchFamily="2" charset="2"/>
              <a:buChar char="Ä"/>
              <a:defRPr/>
            </a:pPr>
            <a:r>
              <a:rPr lang="fr-FR" sz="2200" dirty="0" smtClean="0">
                <a:solidFill>
                  <a:srgbClr val="000000"/>
                </a:solidFill>
              </a:rPr>
              <a:t>provision and </a:t>
            </a:r>
            <a:r>
              <a:rPr lang="fr-FR" sz="2200" dirty="0" err="1" smtClean="0">
                <a:solidFill>
                  <a:srgbClr val="000000"/>
                </a:solidFill>
              </a:rPr>
              <a:t>costs</a:t>
            </a:r>
            <a:r>
              <a:rPr lang="fr-FR" sz="2200" dirty="0" smtClean="0">
                <a:solidFill>
                  <a:srgbClr val="000000"/>
                </a:solidFill>
              </a:rPr>
              <a:t> of services</a:t>
            </a:r>
          </a:p>
          <a:p>
            <a:pPr>
              <a:buFont typeface="Wingdings" pitchFamily="2" charset="2"/>
              <a:buChar char="Ä"/>
              <a:defRPr/>
            </a:pPr>
            <a:r>
              <a:rPr lang="fr-FR" sz="2200" dirty="0" err="1">
                <a:solidFill>
                  <a:srgbClr val="000000"/>
                </a:solidFill>
              </a:rPr>
              <a:t>q</a:t>
            </a:r>
            <a:r>
              <a:rPr lang="fr-FR" sz="2200" dirty="0" err="1" smtClean="0">
                <a:solidFill>
                  <a:srgbClr val="000000"/>
                </a:solidFill>
              </a:rPr>
              <a:t>uality</a:t>
            </a:r>
            <a:r>
              <a:rPr lang="fr-FR" sz="2200" dirty="0" smtClean="0">
                <a:solidFill>
                  <a:srgbClr val="000000"/>
                </a:solidFill>
              </a:rPr>
              <a:t> assurance</a:t>
            </a:r>
          </a:p>
          <a:p>
            <a:pPr eaLnBrk="1" hangingPunct="1">
              <a:buFont typeface="Wingdings" pitchFamily="2" charset="2"/>
              <a:buChar char="Ä"/>
              <a:defRPr/>
            </a:pPr>
            <a:endParaRPr lang="fr-FR" sz="220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fr-FR" sz="2000" b="1" i="1" dirty="0" smtClean="0">
                <a:solidFill>
                  <a:srgbClr val="000000"/>
                </a:solidFill>
                <a:ea typeface="+mn-ea"/>
              </a:rPr>
              <a:t>single </a:t>
            </a:r>
            <a:r>
              <a:rPr lang="fr-FR" sz="2000" b="1" i="1" dirty="0" err="1" smtClean="0">
                <a:solidFill>
                  <a:srgbClr val="000000"/>
                </a:solidFill>
                <a:ea typeface="+mn-ea"/>
              </a:rPr>
              <a:t>contract</a:t>
            </a:r>
            <a:r>
              <a:rPr lang="fr-FR" sz="2000" b="1" i="1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fr-FR" sz="2000" b="1" i="1" dirty="0" err="1" smtClean="0">
                <a:solidFill>
                  <a:srgbClr val="000000"/>
                </a:solidFill>
                <a:ea typeface="+mn-ea"/>
              </a:rPr>
              <a:t>with</a:t>
            </a:r>
            <a:r>
              <a:rPr lang="fr-FR" sz="2000" b="1" i="1" dirty="0" smtClean="0">
                <a:solidFill>
                  <a:srgbClr val="000000"/>
                </a:solidFill>
                <a:ea typeface="+mn-ea"/>
              </a:rPr>
              <a:t> sponsor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fr-FR" sz="2000" b="1" i="1" dirty="0" err="1" smtClean="0">
                <a:solidFill>
                  <a:srgbClr val="000000"/>
                </a:solidFill>
                <a:ea typeface="+mn-ea"/>
              </a:rPr>
              <a:t>third</a:t>
            </a:r>
            <a:r>
              <a:rPr lang="fr-FR" sz="2000" b="1" i="1" dirty="0" smtClean="0">
                <a:solidFill>
                  <a:srgbClr val="000000"/>
                </a:solidFill>
                <a:ea typeface="+mn-ea"/>
              </a:rPr>
              <a:t> parties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fr-FR" sz="2000" b="1" i="1" dirty="0" smtClean="0">
                <a:solidFill>
                  <a:srgbClr val="000000"/>
                </a:solidFill>
              </a:rPr>
              <a:t>PIC 948646712</a:t>
            </a:r>
            <a:endParaRPr lang="fr-FR" sz="2000" b="1" i="1" dirty="0">
              <a:solidFill>
                <a:srgbClr val="000000"/>
              </a:solidFill>
              <a:ea typeface="+mn-ea"/>
            </a:endParaRPr>
          </a:p>
          <a:p>
            <a:pPr eaLnBrk="1" hangingPunct="1">
              <a:buFontTx/>
              <a:buNone/>
              <a:defRPr/>
            </a:pPr>
            <a:endParaRPr lang="fr-FR" sz="2400" b="1" i="1" dirty="0">
              <a:ea typeface="+mn-ea"/>
            </a:endParaRPr>
          </a:p>
          <a:p>
            <a:pPr eaLnBrk="1" hangingPunct="1">
              <a:buFont typeface="Wingdings" pitchFamily="2" charset="2"/>
              <a:buChar char="Ä"/>
              <a:defRPr/>
            </a:pPr>
            <a:endParaRPr lang="fr-FR" sz="2400" dirty="0" smtClean="0">
              <a:ea typeface="+mn-ea"/>
            </a:endParaRPr>
          </a:p>
        </p:txBody>
      </p:sp>
      <p:grpSp>
        <p:nvGrpSpPr>
          <p:cNvPr id="23559" name="Grouper 101"/>
          <p:cNvGrpSpPr>
            <a:grpSpLocks/>
          </p:cNvGrpSpPr>
          <p:nvPr/>
        </p:nvGrpSpPr>
        <p:grpSpPr bwMode="auto">
          <a:xfrm>
            <a:off x="3419872" y="1268760"/>
            <a:ext cx="5593953" cy="5616575"/>
            <a:chOff x="1547813" y="466725"/>
            <a:chExt cx="6361112" cy="5756275"/>
          </a:xfrm>
        </p:grpSpPr>
        <p:sp>
          <p:nvSpPr>
            <p:cNvPr id="23560" name="Oval 3"/>
            <p:cNvSpPr>
              <a:spLocks noChangeArrowheads="1"/>
            </p:cNvSpPr>
            <p:nvPr/>
          </p:nvSpPr>
          <p:spPr bwMode="auto">
            <a:xfrm>
              <a:off x="4142612" y="3049691"/>
              <a:ext cx="930244" cy="82631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dirty="0" smtClean="0">
                  <a:solidFill>
                    <a:srgbClr val="000000"/>
                  </a:solidFill>
                </a:rPr>
                <a:t> </a:t>
              </a:r>
              <a:r>
                <a:rPr lang="fr-FR" sz="1400" dirty="0" err="1" smtClean="0">
                  <a:solidFill>
                    <a:srgbClr val="000000"/>
                  </a:solidFill>
                </a:rPr>
                <a:t>Core</a:t>
              </a:r>
              <a:endParaRPr lang="fr-FR" sz="1400" dirty="0">
                <a:solidFill>
                  <a:srgbClr val="000000"/>
                </a:solidFill>
              </a:endParaRPr>
            </a:p>
            <a:p>
              <a:pPr algn="ctr"/>
              <a:r>
                <a:rPr lang="fr-FR" sz="1400" dirty="0">
                  <a:solidFill>
                    <a:srgbClr val="000000"/>
                  </a:solidFill>
                </a:rPr>
                <a:t>Team</a:t>
              </a:r>
            </a:p>
          </p:txBody>
        </p:sp>
        <p:sp>
          <p:nvSpPr>
            <p:cNvPr id="23561" name="Rectangle 16"/>
            <p:cNvSpPr>
              <a:spLocks noChangeArrowheads="1"/>
            </p:cNvSpPr>
            <p:nvPr/>
          </p:nvSpPr>
          <p:spPr bwMode="auto">
            <a:xfrm>
              <a:off x="2735206" y="4451873"/>
              <a:ext cx="777804" cy="701013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6C6C6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sz="1000" dirty="0">
                  <a:solidFill>
                    <a:srgbClr val="000000"/>
                  </a:solidFill>
                </a:rPr>
                <a:t>AFFILIATE</a:t>
              </a:r>
            </a:p>
            <a:p>
              <a:r>
                <a:rPr lang="fr-FR" sz="1000" dirty="0">
                  <a:solidFill>
                    <a:srgbClr val="000000"/>
                  </a:solidFill>
                </a:rPr>
                <a:t>PARTNER</a:t>
              </a:r>
            </a:p>
          </p:txBody>
        </p:sp>
        <p:sp>
          <p:nvSpPr>
            <p:cNvPr id="23562" name="Rectangle 17"/>
            <p:cNvSpPr>
              <a:spLocks noChangeArrowheads="1"/>
            </p:cNvSpPr>
            <p:nvPr/>
          </p:nvSpPr>
          <p:spPr bwMode="auto">
            <a:xfrm>
              <a:off x="4168076" y="4894667"/>
              <a:ext cx="777804" cy="701013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6C6C6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sz="1000" dirty="0">
                  <a:solidFill>
                    <a:srgbClr val="000000"/>
                  </a:solidFill>
                </a:rPr>
                <a:t>AFFILIATE</a:t>
              </a:r>
            </a:p>
            <a:p>
              <a:r>
                <a:rPr lang="fr-FR" sz="1000" dirty="0">
                  <a:solidFill>
                    <a:srgbClr val="000000"/>
                  </a:solidFill>
                </a:rPr>
                <a:t>PARTNER</a:t>
              </a:r>
            </a:p>
          </p:txBody>
        </p:sp>
        <p:cxnSp>
          <p:nvCxnSpPr>
            <p:cNvPr id="23563" name="AutoShape 18"/>
            <p:cNvCxnSpPr>
              <a:cxnSpLocks noChangeShapeType="1"/>
            </p:cNvCxnSpPr>
            <p:nvPr/>
          </p:nvCxnSpPr>
          <p:spPr bwMode="auto">
            <a:xfrm>
              <a:off x="4572000" y="6223000"/>
              <a:ext cx="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4" name="AutoShape 19"/>
            <p:cNvCxnSpPr>
              <a:cxnSpLocks noChangeShapeType="1"/>
              <a:stCxn id="23560" idx="4"/>
              <a:endCxn id="23562" idx="0"/>
            </p:cNvCxnSpPr>
            <p:nvPr/>
          </p:nvCxnSpPr>
          <p:spPr bwMode="auto">
            <a:xfrm flipH="1">
              <a:off x="4556979" y="3876003"/>
              <a:ext cx="50756" cy="1018664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565" name="AutoShape 20"/>
            <p:cNvCxnSpPr>
              <a:cxnSpLocks noChangeShapeType="1"/>
              <a:stCxn id="23560" idx="3"/>
              <a:endCxn id="23561" idx="0"/>
            </p:cNvCxnSpPr>
            <p:nvPr/>
          </p:nvCxnSpPr>
          <p:spPr bwMode="auto">
            <a:xfrm flipH="1">
              <a:off x="3124108" y="3754993"/>
              <a:ext cx="1154735" cy="69688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66" name="AutoShape 21"/>
            <p:cNvSpPr>
              <a:spLocks noChangeArrowheads="1"/>
            </p:cNvSpPr>
            <p:nvPr/>
          </p:nvSpPr>
          <p:spPr bwMode="auto">
            <a:xfrm>
              <a:off x="5396507" y="1268413"/>
              <a:ext cx="1637483" cy="1475817"/>
            </a:xfrm>
            <a:prstGeom prst="sun">
              <a:avLst>
                <a:gd name="adj" fmla="val 25000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sz="1000" dirty="0" smtClean="0">
                  <a:solidFill>
                    <a:srgbClr val="000000"/>
                  </a:solidFill>
                </a:rPr>
                <a:t>OBSERVER</a:t>
              </a:r>
              <a:endParaRPr lang="fr-FR" sz="1000" dirty="0">
                <a:solidFill>
                  <a:srgbClr val="000000"/>
                </a:solidFill>
              </a:endParaRPr>
            </a:p>
          </p:txBody>
        </p:sp>
        <p:sp>
          <p:nvSpPr>
            <p:cNvPr id="23567" name="AutoShape 23"/>
            <p:cNvSpPr>
              <a:spLocks noChangeArrowheads="1"/>
            </p:cNvSpPr>
            <p:nvPr/>
          </p:nvSpPr>
          <p:spPr bwMode="auto">
            <a:xfrm>
              <a:off x="6011861" y="2670174"/>
              <a:ext cx="1637483" cy="1475817"/>
            </a:xfrm>
            <a:prstGeom prst="sun">
              <a:avLst>
                <a:gd name="adj" fmla="val 25000"/>
              </a:avLst>
            </a:prstGeom>
            <a:solidFill>
              <a:srgbClr val="7399C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sz="1000" dirty="0">
                  <a:solidFill>
                    <a:srgbClr val="000000"/>
                  </a:solidFill>
                </a:rPr>
                <a:t>NON</a:t>
              </a:r>
            </a:p>
            <a:p>
              <a:r>
                <a:rPr lang="fr-FR" sz="1000" dirty="0">
                  <a:solidFill>
                    <a:srgbClr val="000000"/>
                  </a:solidFill>
                </a:rPr>
                <a:t>MEMBER</a:t>
              </a:r>
            </a:p>
          </p:txBody>
        </p:sp>
        <p:sp>
          <p:nvSpPr>
            <p:cNvPr id="23568" name="AutoShape 24"/>
            <p:cNvSpPr>
              <a:spLocks noChangeArrowheads="1"/>
            </p:cNvSpPr>
            <p:nvPr/>
          </p:nvSpPr>
          <p:spPr bwMode="auto">
            <a:xfrm>
              <a:off x="5364162" y="4149724"/>
              <a:ext cx="1637483" cy="1475817"/>
            </a:xfrm>
            <a:prstGeom prst="sun">
              <a:avLst>
                <a:gd name="adj" fmla="val 25000"/>
              </a:avLst>
            </a:prstGeom>
            <a:solidFill>
              <a:srgbClr val="7399C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sz="1000" dirty="0">
                  <a:solidFill>
                    <a:srgbClr val="000000"/>
                  </a:solidFill>
                </a:rPr>
                <a:t>NON</a:t>
              </a:r>
            </a:p>
            <a:p>
              <a:r>
                <a:rPr lang="fr-FR" sz="1000" dirty="0">
                  <a:solidFill>
                    <a:srgbClr val="000000"/>
                  </a:solidFill>
                </a:rPr>
                <a:t>MEMBER</a:t>
              </a:r>
            </a:p>
          </p:txBody>
        </p:sp>
        <p:sp>
          <p:nvSpPr>
            <p:cNvPr id="23569" name="AutoShape 25"/>
            <p:cNvSpPr>
              <a:spLocks noChangeArrowheads="1"/>
            </p:cNvSpPr>
            <p:nvPr/>
          </p:nvSpPr>
          <p:spPr bwMode="auto">
            <a:xfrm>
              <a:off x="3871912" y="693738"/>
              <a:ext cx="1637483" cy="1475817"/>
            </a:xfrm>
            <a:prstGeom prst="sun">
              <a:avLst>
                <a:gd name="adj" fmla="val 25000"/>
              </a:avLst>
            </a:prstGeom>
            <a:solidFill>
              <a:srgbClr val="22578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sz="1000" dirty="0">
                  <a:solidFill>
                    <a:srgbClr val="FFFFFF"/>
                  </a:solidFill>
                </a:rPr>
                <a:t>MEMBER</a:t>
              </a:r>
            </a:p>
          </p:txBody>
        </p:sp>
        <p:sp>
          <p:nvSpPr>
            <p:cNvPr id="23570" name="AutoShape 26"/>
            <p:cNvSpPr>
              <a:spLocks noChangeArrowheads="1"/>
            </p:cNvSpPr>
            <p:nvPr/>
          </p:nvSpPr>
          <p:spPr bwMode="auto">
            <a:xfrm>
              <a:off x="2339975" y="1268413"/>
              <a:ext cx="1637483" cy="1475817"/>
            </a:xfrm>
            <a:prstGeom prst="sun">
              <a:avLst>
                <a:gd name="adj" fmla="val 25000"/>
              </a:avLst>
            </a:prstGeom>
            <a:solidFill>
              <a:srgbClr val="22578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sz="1000" dirty="0">
                  <a:solidFill>
                    <a:srgbClr val="FFFFFF"/>
                  </a:solidFill>
                </a:rPr>
                <a:t>MEMBER</a:t>
              </a:r>
            </a:p>
          </p:txBody>
        </p:sp>
        <p:sp>
          <p:nvSpPr>
            <p:cNvPr id="23571" name="AutoShape 27"/>
            <p:cNvSpPr>
              <a:spLocks noChangeArrowheads="1"/>
            </p:cNvSpPr>
            <p:nvPr/>
          </p:nvSpPr>
          <p:spPr bwMode="auto">
            <a:xfrm>
              <a:off x="1692275" y="2684463"/>
              <a:ext cx="1637483" cy="1475817"/>
            </a:xfrm>
            <a:prstGeom prst="sun">
              <a:avLst>
                <a:gd name="adj" fmla="val 25000"/>
              </a:avLst>
            </a:prstGeom>
            <a:solidFill>
              <a:srgbClr val="22578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sz="1000" dirty="0">
                  <a:solidFill>
                    <a:srgbClr val="FFFFFF"/>
                  </a:solidFill>
                </a:rPr>
                <a:t>MEMBER</a:t>
              </a:r>
            </a:p>
          </p:txBody>
        </p:sp>
        <p:sp>
          <p:nvSpPr>
            <p:cNvPr id="23572" name="AutoShape 12"/>
            <p:cNvSpPr>
              <a:spLocks noChangeArrowheads="1"/>
            </p:cNvSpPr>
            <p:nvPr/>
          </p:nvSpPr>
          <p:spPr bwMode="auto">
            <a:xfrm>
              <a:off x="4413726" y="1983121"/>
              <a:ext cx="409371" cy="922386"/>
            </a:xfrm>
            <a:prstGeom prst="triangle">
              <a:avLst>
                <a:gd name="adj" fmla="val 50000"/>
              </a:avLst>
            </a:prstGeom>
            <a:solidFill>
              <a:srgbClr val="93C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sz="1200" dirty="0">
                  <a:solidFill>
                    <a:srgbClr val="000000"/>
                  </a:solidFill>
                </a:rPr>
                <a:t>EC</a:t>
              </a:r>
            </a:p>
          </p:txBody>
        </p:sp>
        <p:sp>
          <p:nvSpPr>
            <p:cNvPr id="23573" name="AutoShape 12"/>
            <p:cNvSpPr>
              <a:spLocks noChangeArrowheads="1"/>
            </p:cNvSpPr>
            <p:nvPr/>
          </p:nvSpPr>
          <p:spPr bwMode="auto">
            <a:xfrm rot="19164611">
              <a:off x="3638781" y="2265844"/>
              <a:ext cx="409371" cy="922386"/>
            </a:xfrm>
            <a:prstGeom prst="triangle">
              <a:avLst>
                <a:gd name="adj" fmla="val 50000"/>
              </a:avLst>
            </a:prstGeom>
            <a:solidFill>
              <a:srgbClr val="93C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sz="1200" dirty="0" smtClean="0">
                <a:solidFill>
                  <a:srgbClr val="000000"/>
                </a:solidFill>
              </a:endParaRPr>
            </a:p>
            <a:p>
              <a:r>
                <a:rPr lang="fr-FR" sz="1200" dirty="0" smtClean="0">
                  <a:solidFill>
                    <a:srgbClr val="000000"/>
                  </a:solidFill>
                </a:rPr>
                <a:t>EC</a:t>
              </a:r>
              <a:endParaRPr lang="fr-FR" sz="1200" dirty="0">
                <a:solidFill>
                  <a:srgbClr val="000000"/>
                </a:solidFill>
              </a:endParaRPr>
            </a:p>
          </p:txBody>
        </p:sp>
        <p:sp>
          <p:nvSpPr>
            <p:cNvPr id="23574" name="AutoShape 14"/>
            <p:cNvSpPr>
              <a:spLocks noChangeArrowheads="1"/>
            </p:cNvSpPr>
            <p:nvPr/>
          </p:nvSpPr>
          <p:spPr bwMode="auto">
            <a:xfrm rot="16200000">
              <a:off x="3308120" y="2948709"/>
              <a:ext cx="368954" cy="1023427"/>
            </a:xfrm>
            <a:prstGeom prst="triangle">
              <a:avLst>
                <a:gd name="adj" fmla="val 50000"/>
              </a:avLst>
            </a:prstGeom>
            <a:solidFill>
              <a:srgbClr val="93C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r>
                <a:rPr lang="fr-FR" sz="1200" dirty="0">
                  <a:solidFill>
                    <a:srgbClr val="000000"/>
                  </a:solidFill>
                </a:rPr>
                <a:t>EC</a:t>
              </a:r>
            </a:p>
          </p:txBody>
        </p:sp>
        <p:sp>
          <p:nvSpPr>
            <p:cNvPr id="23575" name="AutoShape 11"/>
            <p:cNvSpPr>
              <a:spLocks noChangeArrowheads="1"/>
            </p:cNvSpPr>
            <p:nvPr/>
          </p:nvSpPr>
          <p:spPr bwMode="auto">
            <a:xfrm rot="2460731">
              <a:off x="5190587" y="2245770"/>
              <a:ext cx="409371" cy="922386"/>
            </a:xfrm>
            <a:prstGeom prst="triangle">
              <a:avLst>
                <a:gd name="adj" fmla="val 50000"/>
              </a:avLst>
            </a:prstGeom>
            <a:solidFill>
              <a:srgbClr val="93C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r>
                <a:rPr lang="fr-FR" sz="1200" dirty="0">
                  <a:solidFill>
                    <a:srgbClr val="000000"/>
                  </a:solidFill>
                </a:rPr>
                <a:t>EC</a:t>
              </a:r>
            </a:p>
          </p:txBody>
        </p:sp>
        <p:sp>
          <p:nvSpPr>
            <p:cNvPr id="23576" name="AutoShape 13"/>
            <p:cNvSpPr>
              <a:spLocks noChangeArrowheads="1"/>
            </p:cNvSpPr>
            <p:nvPr/>
          </p:nvSpPr>
          <p:spPr bwMode="auto">
            <a:xfrm rot="5400000">
              <a:off x="5600850" y="2870094"/>
              <a:ext cx="368954" cy="1023427"/>
            </a:xfrm>
            <a:prstGeom prst="triangle">
              <a:avLst>
                <a:gd name="adj" fmla="val 50000"/>
              </a:avLst>
            </a:prstGeom>
            <a:solidFill>
              <a:srgbClr val="7399C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r>
                <a:rPr lang="fr-FR" sz="1200">
                  <a:solidFill>
                    <a:srgbClr val="000000"/>
                  </a:solidFill>
                </a:rPr>
                <a:t>EC</a:t>
              </a:r>
            </a:p>
          </p:txBody>
        </p:sp>
        <p:sp>
          <p:nvSpPr>
            <p:cNvPr id="23577" name="AutoShape 15"/>
            <p:cNvSpPr>
              <a:spLocks noChangeArrowheads="1"/>
            </p:cNvSpPr>
            <p:nvPr/>
          </p:nvSpPr>
          <p:spPr bwMode="auto">
            <a:xfrm rot="8277190">
              <a:off x="5195053" y="3718722"/>
              <a:ext cx="409371" cy="922386"/>
            </a:xfrm>
            <a:prstGeom prst="triangle">
              <a:avLst>
                <a:gd name="adj" fmla="val 50000"/>
              </a:avLst>
            </a:prstGeom>
            <a:solidFill>
              <a:srgbClr val="7399C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r>
                <a:rPr lang="fr-FR" sz="1200">
                  <a:solidFill>
                    <a:srgbClr val="000000"/>
                  </a:solidFill>
                </a:rPr>
                <a:t>EC</a:t>
              </a:r>
            </a:p>
          </p:txBody>
        </p:sp>
        <p:sp>
          <p:nvSpPr>
            <p:cNvPr id="23578" name="Text Box 20"/>
            <p:cNvSpPr txBox="1">
              <a:spLocks noChangeArrowheads="1"/>
            </p:cNvSpPr>
            <p:nvPr/>
          </p:nvSpPr>
          <p:spPr bwMode="auto">
            <a:xfrm>
              <a:off x="1547813" y="549275"/>
              <a:ext cx="59039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fr-FR" sz="1800">
                <a:solidFill>
                  <a:srgbClr val="000000"/>
                </a:solidFill>
              </a:endParaRPr>
            </a:p>
          </p:txBody>
        </p:sp>
        <p:sp>
          <p:nvSpPr>
            <p:cNvPr id="23579" name="WordArt 26"/>
            <p:cNvSpPr>
              <a:spLocks noChangeArrowheads="1" noChangeShapeType="1" noTextEdit="1"/>
            </p:cNvSpPr>
            <p:nvPr/>
          </p:nvSpPr>
          <p:spPr bwMode="auto">
            <a:xfrm rot="1889132">
              <a:off x="2236788" y="466725"/>
              <a:ext cx="5672137" cy="4672013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2332844"/>
                </a:avLst>
              </a:prstTxWarp>
            </a:bodyPr>
            <a:lstStyle/>
            <a:p>
              <a:r>
                <a:rPr lang="fr-FR" sz="3600" kern="10" spc="360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SCIENTIFIC PARTNERS</a:t>
              </a:r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5373216"/>
            <a:ext cx="1584176" cy="51661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5949280"/>
            <a:ext cx="1656184" cy="65851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5995563"/>
            <a:ext cx="836712" cy="83671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365104"/>
            <a:ext cx="1399979" cy="55816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1916832"/>
            <a:ext cx="1728192" cy="35755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848" y="3068960"/>
            <a:ext cx="684930" cy="65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HECRIN </a:t>
            </a:r>
            <a:br>
              <a:rPr lang="en-US" dirty="0">
                <a:solidFill>
                  <a:srgbClr val="000000"/>
                </a:solidFill>
              </a:rPr>
            </a:b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09938" y="1268413"/>
            <a:ext cx="58340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hu-HU" sz="1500" b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hu-HU" sz="1500" b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hu-HU" sz="2400">
              <a:solidFill>
                <a:srgbClr val="6C5338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hu-HU" sz="2400">
              <a:solidFill>
                <a:srgbClr val="6C5338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27" b="8727"/>
          <a:stretch>
            <a:fillRect/>
          </a:stretch>
        </p:blipFill>
        <p:spPr>
          <a:xfrm>
            <a:off x="1043608" y="2204864"/>
            <a:ext cx="7332238" cy="4032448"/>
          </a:xfrm>
        </p:spPr>
      </p:pic>
      <p:sp>
        <p:nvSpPr>
          <p:cNvPr id="7" name="Rectangle 6"/>
          <p:cNvSpPr/>
          <p:nvPr/>
        </p:nvSpPr>
        <p:spPr>
          <a:xfrm>
            <a:off x="323528" y="980728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0" dirty="0">
                <a:solidFill>
                  <a:srgbClr val="000000"/>
                </a:solidFill>
              </a:rPr>
              <a:t>Hungarian Clinical Research Infrastructures </a:t>
            </a:r>
            <a:r>
              <a:rPr lang="en-US" sz="3200" b="0" dirty="0" smtClean="0">
                <a:solidFill>
                  <a:srgbClr val="000000"/>
                </a:solidFill>
              </a:rPr>
              <a:t>Network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876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78621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A HECRIN </a:t>
            </a:r>
            <a:r>
              <a:rPr lang="en-US" sz="3200" dirty="0" smtClean="0">
                <a:solidFill>
                  <a:srgbClr val="000000"/>
                </a:solidFill>
              </a:rPr>
              <a:t>KONZORCIUM KÖZPONT:</a:t>
            </a:r>
            <a:r>
              <a:rPr lang="en-US" sz="3200" dirty="0">
                <a:solidFill>
                  <a:srgbClr val="000000"/>
                </a:solidFill>
              </a:rPr>
              <a:t/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 err="1" smtClean="0">
                <a:solidFill>
                  <a:srgbClr val="000000"/>
                </a:solidFill>
              </a:rPr>
              <a:t>Szentágothai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János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Kutatóintézet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hu-HU" dirty="0">
              <a:solidFill>
                <a:srgbClr val="000000"/>
              </a:solidFill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053242"/>
              </p:ext>
            </p:extLst>
          </p:nvPr>
        </p:nvGraphicFramePr>
        <p:xfrm>
          <a:off x="755576" y="1878521"/>
          <a:ext cx="7570088" cy="497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33621"/>
          <a:stretch/>
        </p:blipFill>
        <p:spPr>
          <a:xfrm>
            <a:off x="6948264" y="1556792"/>
            <a:ext cx="1882018" cy="18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0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riplex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205038"/>
            <a:ext cx="20812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/>
          <p:nvPr/>
        </p:nvSpPr>
        <p:spPr>
          <a:xfrm>
            <a:off x="5508625" y="2492375"/>
            <a:ext cx="2663825" cy="108108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0" bIns="0" anchorCtr="1"/>
          <a:lstStyle/>
          <a:p>
            <a:pPr marL="342900" indent="-342900" algn="ctr" fontAlgn="auto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kern="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Egyetem</a:t>
            </a:r>
            <a:endParaRPr lang="en-GB" sz="2800" kern="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1403350" y="3644900"/>
            <a:ext cx="2090738" cy="4318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0" bIns="0" anchorCtr="1"/>
          <a:lstStyle/>
          <a:p>
            <a:pPr marL="342900" indent="-342900" algn="ctr" fontAlgn="auto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kern="0" dirty="0">
                <a:solidFill>
                  <a:srgbClr val="84AA33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hu-HU" sz="2800" kern="0" dirty="0">
                <a:solidFill>
                  <a:srgbClr val="84AA33">
                    <a:lumMod val="75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</a:t>
            </a:r>
            <a:endParaRPr lang="en-GB" sz="2800" kern="0" dirty="0">
              <a:solidFill>
                <a:srgbClr val="84AA33">
                  <a:lumMod val="7500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7"/>
          <p:cNvSpPr/>
          <p:nvPr/>
        </p:nvSpPr>
        <p:spPr>
          <a:xfrm>
            <a:off x="5508625" y="4149725"/>
            <a:ext cx="3311525" cy="12954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0" bIns="0" anchorCtr="1"/>
          <a:lstStyle/>
          <a:p>
            <a:pPr marL="342900" indent="-342900" algn="ctr" fontAlgn="auto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2800" kern="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Kormányzat</a:t>
            </a:r>
            <a:endParaRPr lang="en-GB" sz="2800" kern="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8"/>
          <p:cNvSpPr/>
          <p:nvPr/>
        </p:nvSpPr>
        <p:spPr>
          <a:xfrm>
            <a:off x="1116013" y="476250"/>
            <a:ext cx="7920037" cy="143986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u-HU" sz="4000" kern="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Innovációs t</a:t>
            </a:r>
            <a:r>
              <a:rPr lang="en-GB" sz="4000" kern="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riple</a:t>
            </a:r>
            <a:r>
              <a:rPr lang="hu-HU" sz="4000" kern="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-h</a:t>
            </a:r>
            <a:r>
              <a:rPr lang="en-GB" sz="4000" kern="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elix</a:t>
            </a:r>
            <a:endParaRPr lang="en-GB" sz="4000" kern="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2420938"/>
            <a:ext cx="280828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51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2843851" y="692150"/>
            <a:ext cx="584348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US" sz="2200" i="1">
              <a:solidFill>
                <a:srgbClr val="BFAE8B"/>
              </a:solidFill>
              <a:latin typeface="Tahoma" charset="0"/>
            </a:endParaRPr>
          </a:p>
        </p:txBody>
      </p:sp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3024072" y="1412875"/>
            <a:ext cx="6084799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lnSpc>
                <a:spcPct val="85000"/>
              </a:lnSpc>
              <a:spcBef>
                <a:spcPct val="20000"/>
              </a:spcBef>
            </a:pPr>
            <a:endParaRPr lang="en-US" sz="3200">
              <a:solidFill>
                <a:srgbClr val="6C5338"/>
              </a:solidFill>
              <a:latin typeface="Arial" charset="0"/>
            </a:endParaRPr>
          </a:p>
        </p:txBody>
      </p:sp>
      <p:sp>
        <p:nvSpPr>
          <p:cNvPr id="39940" name="Rectangle 9"/>
          <p:cNvSpPr>
            <a:spLocks noChangeArrowheads="1"/>
          </p:cNvSpPr>
          <p:nvPr/>
        </p:nvSpPr>
        <p:spPr bwMode="auto">
          <a:xfrm>
            <a:off x="2772067" y="3573466"/>
            <a:ext cx="4429196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lnSpc>
                <a:spcPct val="85000"/>
              </a:lnSpc>
              <a:spcBef>
                <a:spcPct val="20000"/>
              </a:spcBef>
            </a:pPr>
            <a:endParaRPr lang="en-US" sz="2400">
              <a:solidFill>
                <a:srgbClr val="6C5338"/>
              </a:solidFill>
              <a:latin typeface="Arial" charset="0"/>
            </a:endParaRPr>
          </a:p>
        </p:txBody>
      </p:sp>
      <p:pic>
        <p:nvPicPr>
          <p:cNvPr id="3994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51" y="1692275"/>
            <a:ext cx="308363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Szövegdoboz 3"/>
          <p:cNvSpPr txBox="1">
            <a:spLocks noChangeArrowheads="1"/>
          </p:cNvSpPr>
          <p:nvPr/>
        </p:nvSpPr>
        <p:spPr bwMode="auto">
          <a:xfrm>
            <a:off x="623144" y="188913"/>
            <a:ext cx="8244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hu-HU" sz="3600" b="0" dirty="0" smtClean="0">
                <a:solidFill>
                  <a:srgbClr val="000000"/>
                </a:solidFill>
                <a:latin typeface="Arial" charset="0"/>
              </a:rPr>
              <a:t>Szentágothai János Kutatóközpont</a:t>
            </a:r>
            <a:endParaRPr lang="hu-HU" sz="3600" b="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hu-HU" sz="2800" b="0" dirty="0" smtClean="0">
                <a:solidFill>
                  <a:srgbClr val="000000"/>
                </a:solidFill>
                <a:latin typeface="Arial" charset="0"/>
              </a:rPr>
              <a:t>(megnyilt: 2012</a:t>
            </a:r>
            <a:r>
              <a:rPr lang="hu-HU" sz="2800" b="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3994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68" y="1682750"/>
            <a:ext cx="3085164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68" y="3859216"/>
            <a:ext cx="3085164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51" y="3832225"/>
            <a:ext cx="308363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0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solidFill>
                  <a:schemeClr val="tx1"/>
                </a:solidFill>
              </a:rPr>
              <a:t>Szentágothai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János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Kutatóközpont</a:t>
            </a:r>
            <a:r>
              <a:rPr lang="en-US" sz="4000" dirty="0">
                <a:solidFill>
                  <a:schemeClr val="tx1"/>
                </a:solidFill>
              </a:rPr>
              <a:t/>
            </a:r>
            <a:br>
              <a:rPr lang="en-US" sz="4000" dirty="0">
                <a:solidFill>
                  <a:schemeClr val="tx1"/>
                </a:solidFill>
              </a:rPr>
            </a:br>
            <a:endParaRPr lang="hu-HU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4608512" cy="4997151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hu-HU" sz="2400" dirty="0"/>
              <a:t>A PTE K+F+I programjának legfontosabb eleme</a:t>
            </a:r>
            <a:r>
              <a:rPr lang="hu-HU" sz="2400" dirty="0" smtClean="0"/>
              <a:t>.</a:t>
            </a:r>
            <a:endParaRPr lang="hu-HU" sz="2400" dirty="0"/>
          </a:p>
          <a:p>
            <a:pPr marL="285750" indent="-285750">
              <a:buFont typeface="Arial"/>
              <a:buChar char="•"/>
            </a:pPr>
            <a:r>
              <a:rPr lang="hu-HU" sz="2400" dirty="0"/>
              <a:t>Korszerű, nemzetközi tudományszervezési és menedzsment normák szerint kialakított új kutatóintézmény. </a:t>
            </a:r>
          </a:p>
          <a:p>
            <a:pPr marL="285750" indent="-285750">
              <a:buFont typeface="Arial"/>
              <a:buChar char="•"/>
            </a:pPr>
            <a:r>
              <a:rPr lang="hu-HU" sz="2400" dirty="0"/>
              <a:t>A PTE kutatási zászlóshajója.</a:t>
            </a:r>
            <a:r>
              <a:rPr lang="en-US" sz="2400" dirty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Nemzetközi</a:t>
            </a:r>
            <a:r>
              <a:rPr lang="en-US" sz="2400" dirty="0"/>
              <a:t> </a:t>
            </a:r>
            <a:r>
              <a:rPr lang="en-US" sz="2400" dirty="0" err="1"/>
              <a:t>Tanácsadó</a:t>
            </a:r>
            <a:r>
              <a:rPr lang="en-US" sz="2400" dirty="0"/>
              <a:t> </a:t>
            </a:r>
            <a:r>
              <a:rPr lang="en-US" sz="2400" dirty="0" err="1" smtClean="0"/>
              <a:t>Testület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Ipari</a:t>
            </a:r>
            <a:r>
              <a:rPr lang="en-US" sz="2400" dirty="0"/>
              <a:t> </a:t>
            </a:r>
            <a:r>
              <a:rPr lang="en-US" sz="2400" dirty="0" err="1"/>
              <a:t>Tanácsadó</a:t>
            </a:r>
            <a:r>
              <a:rPr lang="en-US" sz="2400" dirty="0"/>
              <a:t> </a:t>
            </a:r>
            <a:r>
              <a:rPr lang="en-US" sz="2400" dirty="0" err="1"/>
              <a:t>Testület</a:t>
            </a:r>
            <a:endParaRPr lang="en-US" sz="2400" dirty="0"/>
          </a:p>
          <a:p>
            <a:endParaRPr lang="hu-HU" sz="4000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934" y="1600200"/>
            <a:ext cx="320675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934" y="3832225"/>
            <a:ext cx="3205162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4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>
                <a:solidFill>
                  <a:srgbClr val="000000"/>
                </a:solidFill>
                <a:latin typeface="Tahoma" pitchFamily="34" charset="0"/>
              </a:rPr>
              <a:t>Szentágothai János Kutatóközpont</a:t>
            </a:r>
            <a:endParaRPr lang="en-US" sz="40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6408712" cy="511256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hu-HU" sz="2800" dirty="0"/>
              <a:t>ÁOK + TTK + PMMIK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7700 m2 </a:t>
            </a:r>
            <a:r>
              <a:rPr lang="en-US" sz="2800" dirty="0" err="1"/>
              <a:t>területű</a:t>
            </a:r>
            <a:r>
              <a:rPr lang="en-US" sz="2800" dirty="0"/>
              <a:t> </a:t>
            </a:r>
            <a:r>
              <a:rPr lang="en-US" sz="2800" dirty="0" smtClean="0"/>
              <a:t>	</a:t>
            </a:r>
            <a:r>
              <a:rPr lang="en-US" sz="2800" dirty="0" err="1" smtClean="0"/>
              <a:t>természettudományi</a:t>
            </a:r>
            <a:r>
              <a:rPr lang="en-US" sz="2800" dirty="0" smtClean="0"/>
              <a:t> </a:t>
            </a:r>
            <a:r>
              <a:rPr lang="en-US" sz="2800" dirty="0"/>
              <a:t>	</a:t>
            </a:r>
            <a:r>
              <a:rPr lang="en-US" sz="2800" dirty="0" err="1"/>
              <a:t>kutatóközpont</a:t>
            </a:r>
            <a:r>
              <a:rPr lang="en-US" sz="2800" dirty="0"/>
              <a:t>, </a:t>
            </a:r>
            <a:r>
              <a:rPr lang="en-US" sz="2800" dirty="0" err="1"/>
              <a:t>amely</a:t>
            </a:r>
            <a:r>
              <a:rPr lang="en-US" sz="2800" dirty="0"/>
              <a:t> </a:t>
            </a:r>
            <a:r>
              <a:rPr lang="en-US" sz="2800" dirty="0" smtClean="0"/>
              <a:t>	</a:t>
            </a:r>
            <a:r>
              <a:rPr lang="en-US" sz="2800" dirty="0" err="1" smtClean="0"/>
              <a:t>koncentrált</a:t>
            </a:r>
            <a:r>
              <a:rPr lang="en-US" sz="2800" dirty="0" smtClean="0"/>
              <a:t> K</a:t>
            </a:r>
            <a:r>
              <a:rPr lang="en-US" sz="2800" dirty="0"/>
              <a:t>+F </a:t>
            </a:r>
            <a:r>
              <a:rPr lang="en-US" sz="2800" dirty="0" smtClean="0"/>
              <a:t>	</a:t>
            </a:r>
            <a:r>
              <a:rPr lang="en-US" sz="2800" dirty="0" err="1" smtClean="0"/>
              <a:t>tevékenységhez</a:t>
            </a:r>
            <a:r>
              <a:rPr lang="en-US" sz="2800" dirty="0" smtClean="0"/>
              <a:t> 	</a:t>
            </a:r>
            <a:r>
              <a:rPr lang="en-US" sz="2800" dirty="0" err="1" smtClean="0"/>
              <a:t>magas</a:t>
            </a:r>
            <a:r>
              <a:rPr lang="en-US" sz="2800" dirty="0" smtClean="0"/>
              <a:t> </a:t>
            </a:r>
            <a:r>
              <a:rPr lang="en-US" sz="2800" dirty="0" err="1" smtClean="0"/>
              <a:t>színvonalú</a:t>
            </a:r>
            <a:r>
              <a:rPr lang="en-US" sz="2800" dirty="0" smtClean="0"/>
              <a:t> 	</a:t>
            </a:r>
            <a:r>
              <a:rPr lang="en-US" sz="2800" dirty="0" err="1" smtClean="0"/>
              <a:t>műszerhátteret</a:t>
            </a:r>
            <a:r>
              <a:rPr lang="en-US" sz="2800" dirty="0" smtClean="0"/>
              <a:t> </a:t>
            </a:r>
            <a:r>
              <a:rPr lang="en-US" sz="2800" dirty="0" err="1"/>
              <a:t>és</a:t>
            </a:r>
            <a:r>
              <a:rPr lang="en-US" sz="2800" dirty="0"/>
              <a:t> </a:t>
            </a:r>
            <a:r>
              <a:rPr lang="en-US" sz="2800" dirty="0" err="1" smtClean="0"/>
              <a:t>laboratórium</a:t>
            </a:r>
            <a:r>
              <a:rPr lang="hu-HU" sz="2800" dirty="0" smtClean="0"/>
              <a:t>i 	</a:t>
            </a:r>
            <a:r>
              <a:rPr lang="en-US" sz="2800" dirty="0" err="1" smtClean="0"/>
              <a:t>területet</a:t>
            </a:r>
            <a:r>
              <a:rPr lang="en-US" sz="2800" dirty="0" smtClean="0"/>
              <a:t> </a:t>
            </a:r>
            <a:r>
              <a:rPr lang="en-US" sz="2800" dirty="0" err="1"/>
              <a:t>biztosít</a:t>
            </a:r>
            <a:r>
              <a:rPr lang="hu-HU" sz="28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/>
              <a:t>Új</a:t>
            </a:r>
            <a:r>
              <a:rPr lang="en-US" sz="2800" dirty="0"/>
              <a:t> </a:t>
            </a:r>
            <a:r>
              <a:rPr lang="en-US" sz="2800" dirty="0" err="1"/>
              <a:t>kapacitásaival</a:t>
            </a:r>
            <a:r>
              <a:rPr lang="en-US" sz="2800" dirty="0"/>
              <a:t> </a:t>
            </a:r>
            <a:r>
              <a:rPr lang="en-US" sz="2800" dirty="0" err="1"/>
              <a:t>lehetővé</a:t>
            </a:r>
            <a:r>
              <a:rPr lang="en-US" sz="2800" dirty="0"/>
              <a:t> </a:t>
            </a:r>
            <a:r>
              <a:rPr lang="en-US" sz="2800" dirty="0" err="1"/>
              <a:t>tesz</a:t>
            </a:r>
            <a:r>
              <a:rPr lang="en-US" sz="2800" dirty="0"/>
              <a:t> </a:t>
            </a:r>
            <a:r>
              <a:rPr lang="en-US" sz="2800" dirty="0" smtClean="0"/>
              <a:t>	</a:t>
            </a:r>
            <a:r>
              <a:rPr lang="en-US" sz="2800" dirty="0" err="1" smtClean="0"/>
              <a:t>minőségi</a:t>
            </a:r>
            <a:r>
              <a:rPr lang="en-US" sz="2800" dirty="0" smtClean="0"/>
              <a:t> </a:t>
            </a:r>
            <a:r>
              <a:rPr lang="en-US" sz="2800" dirty="0" err="1" smtClean="0"/>
              <a:t>képzésfejlesztéseket</a:t>
            </a:r>
            <a:r>
              <a:rPr lang="en-US" sz="2800" dirty="0"/>
              <a:t>. </a:t>
            </a:r>
            <a:endParaRPr lang="hu-HU" sz="2800" dirty="0"/>
          </a:p>
          <a:p>
            <a:pPr>
              <a:buFont typeface="Arial" pitchFamily="34" charset="0"/>
              <a:buChar char="•"/>
            </a:pPr>
            <a:endParaRPr lang="hu-HU" dirty="0"/>
          </a:p>
          <a:p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3068960"/>
            <a:ext cx="2088232" cy="1392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1556792"/>
            <a:ext cx="2432270" cy="136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231" t="-568" b="-1"/>
          <a:stretch/>
        </p:blipFill>
        <p:spPr>
          <a:xfrm>
            <a:off x="6372200" y="4653135"/>
            <a:ext cx="2438702" cy="190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5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115888"/>
            <a:ext cx="8640960" cy="655347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hu-HU" sz="2400" b="1" dirty="0" smtClean="0"/>
              <a:t>Az </a:t>
            </a:r>
            <a:r>
              <a:rPr lang="hu-HU" sz="2400" b="1" dirty="0" err="1"/>
              <a:t>SzKK</a:t>
            </a:r>
            <a:r>
              <a:rPr lang="hu-HU" sz="2400" b="1" dirty="0"/>
              <a:t> stratégiai célkitűzései: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hu-HU" sz="2400" b="1" dirty="0">
              <a:solidFill>
                <a:srgbClr val="CC0000"/>
              </a:solidFill>
            </a:endParaRP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/>
              <a:t>A „</a:t>
            </a:r>
            <a:r>
              <a:rPr lang="hu-HU" sz="1800" dirty="0" err="1"/>
              <a:t>Triple</a:t>
            </a:r>
            <a:r>
              <a:rPr lang="hu-HU" sz="1800" dirty="0"/>
              <a:t> </a:t>
            </a:r>
            <a:r>
              <a:rPr lang="hu-HU" sz="1800" dirty="0" err="1"/>
              <a:t>Helix</a:t>
            </a:r>
            <a:r>
              <a:rPr lang="hu-HU" sz="1800" dirty="0"/>
              <a:t>” modellnek megfelelően, előmozdítsa a régió gazdasági-társadalmi fejlődését, bekapcsolja a gazdaság vérkeringésébe az egyetemi </a:t>
            </a:r>
            <a:r>
              <a:rPr lang="hu-HU" sz="1800" smtClean="0"/>
              <a:t>K+F+I tevékenységet.</a:t>
            </a:r>
            <a:endParaRPr lang="hu-HU" sz="1800" dirty="0"/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/>
              <a:t>Kritikus tömeg létrehozása, a megfelelő hely, infrastruktúra, műszeres és kutatói koncentráció biztosítása, valamint ennek oktatási célokra történő felhasználási lehetőségeinek megteremtése, új képzési formák kidolgozása megvalósítása.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/>
              <a:t>Az egyetemi felfedező kutatások központja, egyben a kutatóegyetem jelképe.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/>
              <a:t>A kutatói utánpótlás nevelésének helyszíne. 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/>
              <a:t>A pályázati aktivitás növelése, K+F+I források vonzása, projektgeneráló hatások kiaknázása.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/>
              <a:t>Technológiai- és tudástranszfer, a régióban működő vállalkozások alapkutatási igényeinek kielégítése.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/>
              <a:t>A régió versenyképességének növelése: elismert, kiemelkedő tudományos potenciállal, erős akadémiai és ipari kapcsolatokkal rendelkező infrastrukturális és tudásbázis 	kialakítása.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/>
              <a:t>Vállalkozói, vállalkozási kapacitás, készségek és képességek bővítése, fejlesztése az </a:t>
            </a:r>
            <a:r>
              <a:rPr lang="hu-HU" sz="1800" dirty="0" err="1"/>
              <a:t>inter-</a:t>
            </a:r>
            <a:r>
              <a:rPr lang="hu-HU" sz="1800" dirty="0"/>
              <a:t>, és multidiszciplináris kutatások, innovációk, újítások feltárása, fejlesztése, ezek társadalmi-gazdasági hasznosulása érdekében.</a:t>
            </a:r>
          </a:p>
        </p:txBody>
      </p:sp>
    </p:spTree>
    <p:extLst>
      <p:ext uri="{BB962C8B-B14F-4D97-AF65-F5344CB8AC3E}">
        <p14:creationId xmlns:p14="http://schemas.microsoft.com/office/powerpoint/2010/main" val="308070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115888"/>
            <a:ext cx="8640960" cy="655347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hu-HU" sz="2400" b="1" dirty="0" smtClean="0"/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hu-HU" sz="2400" b="1" dirty="0" smtClean="0"/>
              <a:t>Az </a:t>
            </a:r>
            <a:r>
              <a:rPr lang="hu-HU" sz="2400" b="1" dirty="0" err="1"/>
              <a:t>SzKK</a:t>
            </a:r>
            <a:r>
              <a:rPr lang="hu-HU" sz="2400" b="1" dirty="0"/>
              <a:t> </a:t>
            </a:r>
            <a:r>
              <a:rPr lang="hu-HU" sz="2400" b="1" dirty="0" smtClean="0"/>
              <a:t>további céljai:</a:t>
            </a:r>
            <a:endParaRPr lang="hu-HU" sz="2400" b="1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hu-HU" sz="2400" b="1" dirty="0">
              <a:solidFill>
                <a:srgbClr val="CC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A PTE Magyarország első vállalkozó </a:t>
            </a:r>
            <a:r>
              <a:rPr lang="hu-HU" sz="2000" dirty="0" smtClean="0"/>
              <a:t>egyetemének a motorja kíván lenni a szervezet,</a:t>
            </a:r>
            <a:endParaRPr lang="hu-HU" sz="2000" dirty="0"/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A Szentágothai János Kutatási, Innovációs és Vállalkozásfejlesztési Központ kialakítása (K+F+I valamint vállalkozásfejlesztési területek egyetlen központba történő integrálása),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Vállalkozói, s innovációs kapacitásbővítés,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Régiós gazdasági szereplők egyetemi tevékenységbe történő beágyazása,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Gyakorlati szakemberek bevonása a kiemelt kutatásokba és a kapacitásteremtés folyamatába,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000" dirty="0"/>
              <a:t>Duális képzés támogatása és diákok vonzása a gazdasági szereplőkkel való együttműködés révén</a:t>
            </a:r>
            <a:r>
              <a:rPr lang="hu-HU" sz="2000" dirty="0" smtClean="0"/>
              <a:t>,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2506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7504" y="0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0" dirty="0" smtClean="0">
                <a:latin typeface="+mj-lt"/>
              </a:rPr>
              <a:t>Molekuláris biológiai klaszter</a:t>
            </a:r>
            <a:endParaRPr lang="hu-HU" sz="3600" b="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504" y="908720"/>
            <a:ext cx="2233388" cy="1808584"/>
          </a:xfrm>
          <a:prstGeom prst="rect">
            <a:avLst/>
          </a:prstGeom>
          <a:blipFill>
            <a:blip r:embed="rId2" cstate="print"/>
            <a:srcRect/>
            <a:stretch>
              <a:fillRect l="-5128" r="-13002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5" y="2708921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Funkcionális genomika</a:t>
            </a:r>
            <a:endParaRPr lang="hu-HU" sz="1400" b="0" dirty="0"/>
          </a:p>
        </p:txBody>
      </p:sp>
      <p:sp>
        <p:nvSpPr>
          <p:cNvPr id="5" name="object 3"/>
          <p:cNvSpPr/>
          <p:nvPr/>
        </p:nvSpPr>
        <p:spPr>
          <a:xfrm>
            <a:off x="2411760" y="908720"/>
            <a:ext cx="2016224" cy="1800200"/>
          </a:xfrm>
          <a:prstGeom prst="rect">
            <a:avLst/>
          </a:prstGeom>
          <a:blipFill>
            <a:blip r:embed="rId3" cstate="print"/>
            <a:srcRect/>
            <a:stretch>
              <a:fillRect l="2" r="-19929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270892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Humán genetika</a:t>
            </a:r>
            <a:endParaRPr lang="hu-HU" sz="1400" b="0" dirty="0"/>
          </a:p>
        </p:txBody>
      </p:sp>
      <p:sp>
        <p:nvSpPr>
          <p:cNvPr id="7" name="object 3"/>
          <p:cNvSpPr/>
          <p:nvPr/>
        </p:nvSpPr>
        <p:spPr>
          <a:xfrm>
            <a:off x="4499993" y="908720"/>
            <a:ext cx="1800200" cy="1800200"/>
          </a:xfrm>
          <a:prstGeom prst="rect">
            <a:avLst/>
          </a:prstGeom>
          <a:blipFill>
            <a:blip r:embed="rId4" cstate="print"/>
            <a:srcRect/>
            <a:stretch>
              <a:fillRect l="-27105" t="-1835" r="-19906" b="-2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270892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Lab-on-a-chip</a:t>
            </a:r>
            <a:endParaRPr lang="hu-HU" sz="1400" b="0" dirty="0"/>
          </a:p>
        </p:txBody>
      </p:sp>
      <p:sp>
        <p:nvSpPr>
          <p:cNvPr id="9" name="object 3"/>
          <p:cNvSpPr>
            <a:spLocks noChangeAspect="1"/>
          </p:cNvSpPr>
          <p:nvPr/>
        </p:nvSpPr>
        <p:spPr>
          <a:xfrm>
            <a:off x="611560" y="3558777"/>
            <a:ext cx="2808312" cy="17951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5373216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Mikrobiális biotechnológia</a:t>
            </a:r>
            <a:endParaRPr lang="hu-HU" sz="1400" b="0" dirty="0"/>
          </a:p>
        </p:txBody>
      </p:sp>
      <p:sp>
        <p:nvSpPr>
          <p:cNvPr id="11" name="object 3"/>
          <p:cNvSpPr/>
          <p:nvPr/>
        </p:nvSpPr>
        <p:spPr>
          <a:xfrm>
            <a:off x="3563888" y="3573017"/>
            <a:ext cx="2146497" cy="1800200"/>
          </a:xfrm>
          <a:prstGeom prst="rect">
            <a:avLst/>
          </a:prstGeom>
          <a:blipFill>
            <a:blip r:embed="rId6" cstate="print"/>
            <a:srcRect/>
            <a:stretch>
              <a:fillRect r="-30832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5373216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Növénybiológia</a:t>
            </a:r>
            <a:endParaRPr lang="hu-HU" sz="1400" b="0" dirty="0"/>
          </a:p>
        </p:txBody>
      </p:sp>
      <p:sp>
        <p:nvSpPr>
          <p:cNvPr id="13" name="object 3"/>
          <p:cNvSpPr/>
          <p:nvPr/>
        </p:nvSpPr>
        <p:spPr>
          <a:xfrm>
            <a:off x="5796136" y="3573017"/>
            <a:ext cx="3347864" cy="1800200"/>
          </a:xfrm>
          <a:prstGeom prst="rect">
            <a:avLst/>
          </a:prstGeom>
          <a:blipFill>
            <a:blip r:embed="rId7" cstate="print"/>
            <a:srcRect/>
            <a:stretch>
              <a:fillRect r="13608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6136" y="5373217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Virológia</a:t>
            </a:r>
            <a:endParaRPr lang="hu-HU" sz="1400" b="0" dirty="0"/>
          </a:p>
        </p:txBody>
      </p:sp>
      <p:sp>
        <p:nvSpPr>
          <p:cNvPr id="15" name="object 3"/>
          <p:cNvSpPr/>
          <p:nvPr/>
        </p:nvSpPr>
        <p:spPr>
          <a:xfrm>
            <a:off x="6407696" y="908721"/>
            <a:ext cx="2412776" cy="1800200"/>
          </a:xfrm>
          <a:prstGeom prst="rect">
            <a:avLst/>
          </a:prstGeom>
          <a:blipFill>
            <a:blip r:embed="rId8" cstate="print"/>
            <a:srcRect/>
            <a:stretch>
              <a:fillRect l="-16607" r="-11829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8" y="270892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/>
              <a:t>Jelátvitel (onkolízis)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19800"/>
            <a:ext cx="1238250" cy="8382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25" y="5895992"/>
            <a:ext cx="2260317" cy="1333333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36" y="6180887"/>
            <a:ext cx="2376264" cy="6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116632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0" dirty="0" smtClean="0">
                <a:latin typeface="+mj-lt"/>
              </a:rPr>
              <a:t>Idegtudományi klaszter</a:t>
            </a:r>
            <a:endParaRPr lang="hu-HU" sz="3600" b="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512" y="908720"/>
            <a:ext cx="2376264" cy="1872208"/>
          </a:xfrm>
          <a:prstGeom prst="rect">
            <a:avLst/>
          </a:prstGeom>
          <a:blipFill>
            <a:blip r:embed="rId2" cstate="print"/>
            <a:srcRect/>
            <a:stretch>
              <a:fillRect l="-21364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780929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Mikrocirkuláció</a:t>
            </a:r>
            <a:endParaRPr lang="hu-HU" sz="1400" b="0" dirty="0"/>
          </a:p>
        </p:txBody>
      </p:sp>
      <p:pic>
        <p:nvPicPr>
          <p:cNvPr id="5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855" r="2"/>
          <a:stretch/>
        </p:blipFill>
        <p:spPr>
          <a:xfrm>
            <a:off x="2627784" y="908720"/>
            <a:ext cx="2208326" cy="1865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783" y="2780928"/>
            <a:ext cx="2232249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Molekuláris neuroendokrinológia</a:t>
            </a:r>
            <a:endParaRPr lang="hu-HU" sz="1400" b="0" dirty="0"/>
          </a:p>
        </p:txBody>
      </p:sp>
      <p:sp>
        <p:nvSpPr>
          <p:cNvPr id="7" name="object 3"/>
          <p:cNvSpPr/>
          <p:nvPr/>
        </p:nvSpPr>
        <p:spPr>
          <a:xfrm>
            <a:off x="4860032" y="908720"/>
            <a:ext cx="1841107" cy="1845689"/>
          </a:xfrm>
          <a:prstGeom prst="rect">
            <a:avLst/>
          </a:prstGeom>
          <a:blipFill>
            <a:blip r:embed="rId4" cstate="print"/>
            <a:srcRect/>
            <a:stretch>
              <a:fillRect l="-32690" t="-1439" r="-21714" b="-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278092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Molekuláris farmakológia</a:t>
            </a:r>
            <a:endParaRPr lang="hu-HU" sz="1400" b="0" dirty="0"/>
          </a:p>
        </p:txBody>
      </p:sp>
      <p:sp>
        <p:nvSpPr>
          <p:cNvPr id="9" name="object 3"/>
          <p:cNvSpPr/>
          <p:nvPr/>
        </p:nvSpPr>
        <p:spPr>
          <a:xfrm>
            <a:off x="179512" y="3645024"/>
            <a:ext cx="2285128" cy="1859134"/>
          </a:xfrm>
          <a:prstGeom prst="rect">
            <a:avLst/>
          </a:prstGeom>
          <a:blipFill>
            <a:blip r:embed="rId5" cstate="print"/>
            <a:srcRect/>
            <a:stretch>
              <a:fillRect l="-16592" t="-1120" r="-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5517232"/>
            <a:ext cx="2304256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Neurobiológia</a:t>
            </a:r>
            <a:endParaRPr lang="hu-HU" sz="1400" b="0" dirty="0"/>
          </a:p>
        </p:txBody>
      </p:sp>
      <p:pic>
        <p:nvPicPr>
          <p:cNvPr id="11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45024"/>
            <a:ext cx="1656183" cy="19019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55776" y="558924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Idegi hálózatok</a:t>
            </a:r>
            <a:endParaRPr lang="hu-HU" sz="1400" b="0" dirty="0"/>
          </a:p>
        </p:txBody>
      </p:sp>
      <p:sp>
        <p:nvSpPr>
          <p:cNvPr id="13" name="object 3"/>
          <p:cNvSpPr/>
          <p:nvPr/>
        </p:nvSpPr>
        <p:spPr>
          <a:xfrm>
            <a:off x="4283968" y="3645024"/>
            <a:ext cx="2008480" cy="1917201"/>
          </a:xfrm>
          <a:prstGeom prst="rect">
            <a:avLst/>
          </a:prstGeom>
          <a:blipFill>
            <a:blip r:embed="rId7" cstate="print"/>
            <a:srcRect/>
            <a:stretch>
              <a:fillRect l="-15501" t="-1408" r="-20736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9" y="551723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Neurofiziológia</a:t>
            </a:r>
            <a:endParaRPr lang="hu-HU" sz="1400" b="0" dirty="0"/>
          </a:p>
        </p:txBody>
      </p:sp>
      <p:pic>
        <p:nvPicPr>
          <p:cNvPr id="15" name="Kép 3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5" t="4002" r="1" b="1"/>
          <a:stretch/>
        </p:blipFill>
        <p:spPr>
          <a:xfrm>
            <a:off x="6350342" y="3603127"/>
            <a:ext cx="2664398" cy="19141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72200" y="5589241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Neurotrauma</a:t>
            </a:r>
            <a:endParaRPr lang="hu-HU" sz="1400" b="0" dirty="0"/>
          </a:p>
        </p:txBody>
      </p:sp>
      <p:sp>
        <p:nvSpPr>
          <p:cNvPr id="17" name="object 3"/>
          <p:cNvSpPr/>
          <p:nvPr/>
        </p:nvSpPr>
        <p:spPr>
          <a:xfrm>
            <a:off x="6732240" y="908720"/>
            <a:ext cx="2323536" cy="1855536"/>
          </a:xfrm>
          <a:prstGeom prst="rect">
            <a:avLst/>
          </a:prstGeom>
          <a:blipFill>
            <a:blip r:embed="rId9" cstate="print"/>
            <a:srcRect/>
            <a:stretch>
              <a:fillRect l="-29751" t="-899" r="-25203" b="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2240" y="2780928"/>
            <a:ext cx="2354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Strukturális neurobiológia</a:t>
            </a:r>
            <a:endParaRPr lang="hu-HU" sz="1400" b="0" dirty="0"/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6" y="6331187"/>
            <a:ext cx="1881721" cy="24243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43" y="6331187"/>
            <a:ext cx="2381250" cy="2667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975648"/>
            <a:ext cx="2539682" cy="9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7504" y="4462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0" dirty="0" smtClean="0">
                <a:latin typeface="+mj-lt"/>
              </a:rPr>
              <a:t>Immunológiai klaszter</a:t>
            </a:r>
            <a:endParaRPr lang="hu-HU" sz="3600" b="0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552" y="980728"/>
            <a:ext cx="2736304" cy="2059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1" y="3068960"/>
            <a:ext cx="2736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Reproduktív és tumor immunológia</a:t>
            </a:r>
            <a:endParaRPr lang="hu-HU" sz="1400" b="0" dirty="0"/>
          </a:p>
        </p:txBody>
      </p:sp>
      <p:sp>
        <p:nvSpPr>
          <p:cNvPr id="5" name="object 3"/>
          <p:cNvSpPr/>
          <p:nvPr/>
        </p:nvSpPr>
        <p:spPr>
          <a:xfrm>
            <a:off x="5004048" y="980728"/>
            <a:ext cx="2736304" cy="2088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306896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0" dirty="0" smtClean="0"/>
              <a:t>WNT jelátvitel</a:t>
            </a:r>
            <a:endParaRPr lang="hu-HU" sz="1400" b="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5565316"/>
            <a:ext cx="3172268" cy="80973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91" y="5267873"/>
            <a:ext cx="3457817" cy="11071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98" y="3500687"/>
            <a:ext cx="2427508" cy="164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9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3524</TotalTime>
  <Words>429</Words>
  <Application>Microsoft Office PowerPoint</Application>
  <PresentationFormat>Diavetítés a képernyőre (4:3 oldalarány)</PresentationFormat>
  <Paragraphs>128</Paragraphs>
  <Slides>17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19" baseType="lpstr">
      <vt:lpstr>Alapértelmezett terv</vt:lpstr>
      <vt:lpstr>1_Alapértelmezett terv</vt:lpstr>
      <vt:lpstr>PowerPoint bemutató</vt:lpstr>
      <vt:lpstr>PowerPoint bemutató</vt:lpstr>
      <vt:lpstr>Szentágothai János Kutatóközpont </vt:lpstr>
      <vt:lpstr>Szentágothai János Kutatóközpont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Kutatási aktivitás számokban</vt:lpstr>
      <vt:lpstr>Humán klinikai vizsgálatok központ: PTE KK</vt:lpstr>
      <vt:lpstr>ECRIN-ERIC</vt:lpstr>
      <vt:lpstr>HECRIN  </vt:lpstr>
      <vt:lpstr>A HECRIN KONZORCIUM KÖZPONT: Szentágothai János Kutatóintézet </vt:lpstr>
      <vt:lpstr>PowerPoint bemutató</vt:lpstr>
    </vt:vector>
  </TitlesOfParts>
  <Company>PTE - Marketing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Glass Beáta</dc:creator>
  <cp:lastModifiedBy>Péter</cp:lastModifiedBy>
  <cp:revision>335</cp:revision>
  <dcterms:created xsi:type="dcterms:W3CDTF">2010-04-25T20:01:05Z</dcterms:created>
  <dcterms:modified xsi:type="dcterms:W3CDTF">2015-06-09T09:45:50Z</dcterms:modified>
</cp:coreProperties>
</file>