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0" r:id="rId3"/>
    <p:sldId id="363" r:id="rId4"/>
    <p:sldId id="309" r:id="rId5"/>
    <p:sldId id="331" r:id="rId6"/>
    <p:sldId id="333" r:id="rId7"/>
    <p:sldId id="327" r:id="rId8"/>
    <p:sldId id="312" r:id="rId9"/>
    <p:sldId id="314" r:id="rId10"/>
    <p:sldId id="289" r:id="rId11"/>
    <p:sldId id="300" r:id="rId12"/>
    <p:sldId id="283" r:id="rId13"/>
    <p:sldId id="334" r:id="rId14"/>
    <p:sldId id="335" r:id="rId15"/>
    <p:sldId id="292" r:id="rId16"/>
    <p:sldId id="337" r:id="rId17"/>
    <p:sldId id="338" r:id="rId18"/>
    <p:sldId id="353" r:id="rId19"/>
    <p:sldId id="316" r:id="rId20"/>
    <p:sldId id="339" r:id="rId21"/>
    <p:sldId id="341" r:id="rId22"/>
    <p:sldId id="360" r:id="rId23"/>
    <p:sldId id="362" r:id="rId24"/>
    <p:sldId id="357" r:id="rId25"/>
    <p:sldId id="358" r:id="rId26"/>
    <p:sldId id="370" r:id="rId27"/>
    <p:sldId id="343" r:id="rId28"/>
    <p:sldId id="345" r:id="rId29"/>
    <p:sldId id="359" r:id="rId30"/>
    <p:sldId id="346" r:id="rId31"/>
    <p:sldId id="347" r:id="rId32"/>
    <p:sldId id="348" r:id="rId33"/>
    <p:sldId id="365" r:id="rId34"/>
    <p:sldId id="364" r:id="rId35"/>
    <p:sldId id="369" r:id="rId36"/>
    <p:sldId id="366" r:id="rId37"/>
    <p:sldId id="349" r:id="rId38"/>
    <p:sldId id="350" r:id="rId39"/>
    <p:sldId id="372" r:id="rId40"/>
    <p:sldId id="367" r:id="rId41"/>
    <p:sldId id="373" r:id="rId42"/>
    <p:sldId id="351" r:id="rId43"/>
    <p:sldId id="352" r:id="rId44"/>
    <p:sldId id="354" r:id="rId45"/>
    <p:sldId id="355" r:id="rId46"/>
    <p:sldId id="356" r:id="rId47"/>
    <p:sldId id="258" r:id="rId4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TOP prioritások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83804802177532E-4"/>
          <c:y val="0.12344147953728012"/>
          <c:w val="0.4166743219597554"/>
          <c:h val="0.83334864391951036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TOP prioritások</c:v>
                </c:pt>
              </c:strCache>
            </c:strRef>
          </c:tx>
          <c:explosion val="6"/>
          <c:dPt>
            <c:idx val="6"/>
            <c:bubble3D val="0"/>
            <c:explosion val="3"/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Munka1!$A$2:$A$8</c:f>
              <c:strCache>
                <c:ptCount val="7"/>
                <c:pt idx="0">
                  <c:v>1. Térségi gazdasági környezet fejlesztése a foglalkoztatás elősegítésére</c:v>
                </c:pt>
                <c:pt idx="1">
                  <c:v>2. Vállalkozásbarát, népességmegtartó településfejlesztés</c:v>
                </c:pt>
                <c:pt idx="2">
                  <c:v>3. Alacsony széndioxid kibocsátású gazdaságra való áttérés kiemelten a városi területeken</c:v>
                </c:pt>
                <c:pt idx="3">
                  <c:v>4. A helyi közösségi szolgáltatások  fejlesztése és a társadalmi együttműködés erősítése</c:v>
                </c:pt>
                <c:pt idx="4">
                  <c:v>5. Megyei és helyi emberi erőforrás fejlesztések, foglalkoztatás-ösztönzés  és társadalmi együttműködés</c:v>
                </c:pt>
                <c:pt idx="5">
                  <c:v>6. Fenntartható  városfejlesztés a megyei jogú városokban</c:v>
                </c:pt>
                <c:pt idx="6">
                  <c:v>7. CLLD</c:v>
                </c:pt>
              </c:strCache>
            </c:strRef>
          </c:cat>
          <c:val>
            <c:numRef>
              <c:f>Munka1!$B$2:$B$8</c:f>
              <c:numCache>
                <c:formatCode>_(* #,##0.00_);_(* \(#,##0.00\);_(* "-"??_);_(@_)</c:formatCode>
                <c:ptCount val="7"/>
                <c:pt idx="0">
                  <c:v>298.45049812650922</c:v>
                </c:pt>
                <c:pt idx="1">
                  <c:v>147.78507728092504</c:v>
                </c:pt>
                <c:pt idx="2">
                  <c:v>200.98574075932021</c:v>
                </c:pt>
                <c:pt idx="3">
                  <c:v>61.769141519376674</c:v>
                </c:pt>
                <c:pt idx="4">
                  <c:v>89.691485553852033</c:v>
                </c:pt>
                <c:pt idx="5">
                  <c:v>387.0421506821346</c:v>
                </c:pt>
                <c:pt idx="6">
                  <c:v>45.644259764526296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3522692635291266"/>
          <c:y val="0.12257023427627112"/>
          <c:w val="0.55551389351800451"/>
          <c:h val="0.87742976572372899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5990-C5B7-415C-8213-1E872676D999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6023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B21E-7CAC-4FE5-AD24-2970C55439E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16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2699D-E29E-46D3-9449-8E1A0D2391A9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3A78-C37F-457D-BAA7-EF535DA1CF3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3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95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3369-3F04-4B22-9D4A-A5A6E050A5DF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0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7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5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6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784"/>
            <a:ext cx="4419600" cy="2592288"/>
          </a:xfrm>
        </p:spPr>
        <p:txBody>
          <a:bodyPr/>
          <a:lstStyle/>
          <a:p>
            <a:r>
              <a:rPr lang="hu-HU" sz="2400" dirty="0" smtClean="0"/>
              <a:t>A Terület- és Településfejlesztési Operatív Program fejlesztési irányai 2014–2020 között</a:t>
            </a:r>
            <a:endParaRPr lang="en-US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4077072"/>
            <a:ext cx="4572000" cy="1368152"/>
          </a:xfrm>
        </p:spPr>
        <p:txBody>
          <a:bodyPr>
            <a:noAutofit/>
          </a:bodyPr>
          <a:lstStyle/>
          <a:p>
            <a:r>
              <a:rPr lang="hu-HU" sz="1050" b="1" dirty="0" smtClean="0"/>
              <a:t>Kovács Zoltán</a:t>
            </a:r>
          </a:p>
          <a:p>
            <a:r>
              <a:rPr lang="hu-HU" sz="1050" i="1" cap="none" dirty="0"/>
              <a:t>f</a:t>
            </a:r>
            <a:r>
              <a:rPr lang="hu-HU" sz="1050" i="1" cap="none" dirty="0" smtClean="0"/>
              <a:t>ejlesztési igazgató</a:t>
            </a:r>
            <a:endParaRPr lang="en-US" sz="1050" i="1" cap="none" dirty="0"/>
          </a:p>
          <a:p>
            <a:endParaRPr lang="hu-HU" sz="1050" b="1" dirty="0"/>
          </a:p>
          <a:p>
            <a:r>
              <a:rPr lang="hu-HU" sz="1050" b="1" dirty="0" smtClean="0"/>
              <a:t>Dél-Dunántúli Regionális Fejlesztési Ügynökség </a:t>
            </a:r>
            <a:r>
              <a:rPr lang="hu-HU" sz="1050" b="1" dirty="0" err="1" smtClean="0"/>
              <a:t>Nkft</a:t>
            </a:r>
            <a:endParaRPr lang="hu-HU" sz="1050" b="1" dirty="0"/>
          </a:p>
          <a:p>
            <a:endParaRPr lang="hu-HU" sz="1050" dirty="0"/>
          </a:p>
          <a:p>
            <a:endParaRPr lang="en-US" sz="1050" i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IH szerepe a végrehajtási rendszerben </a:t>
            </a:r>
            <a:b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272/2014. (XI. 5.) Korm. Rendelet</a:t>
            </a:r>
            <a:endParaRPr lang="hu-HU" sz="22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075240" cy="45316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Közösségi alapelv: az irányító hatóság viseli a felelősséget az alapok eredményes és hatékony végrehajtása vonatkozásában </a:t>
            </a:r>
            <a:endParaRPr lang="hu-H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szakpolitikai felelős és a területi szereplő bevonásával elkészíti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az éves fejlesztési keret alapján a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felhívást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amelynek során vizsgálja a felhívásnak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Az operatív programhoz való illeszkedését,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az európai uniós és nemzeti elszámolhatósági,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költséghatékonysági, adminisztratív terhek, szabályozási kötöttségek, végrehajtási költségek csökkentésére,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szinergia biztosítására vonatkozó szempontokat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előkészíti a felhívás módosítását vagy visszavonását, ha a forrásfelhasználás nem megfelelően halad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feladatkörében kapcsolatot tart az Európai Bizottsággal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kialakítja a program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irányítási és kontroll rendszerét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a területi szereplők által kezdeményezett 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ITP módosítást jóváhagyja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amennyiben a módosítás nem érinti az ITP elfogadását rögzítő kormányhatározatban foglaltakat (…)</a:t>
            </a:r>
          </a:p>
          <a:p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 Közreműködő szervezet (KSZ) szerepe a végrehajtási rendszerben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Az IH az európai uniós források felhasználásáért felelős miniszterrel egyetértésben javaslatot tesz 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közreműködő szervezet kijelölésére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az NFK részére</a:t>
            </a:r>
          </a:p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Közreműködő szervezet kijelölése esetén a 272/2014. Korm. rendeletben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irányító hatóság feladataként meghatározott tevékenységek közül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közreműködő szervezettel történt megállapodás szerint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meghatározott tevékenységeket a közreműködő szervezet látja el </a:t>
            </a:r>
          </a:p>
          <a:p>
            <a:pPr algn="just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just">
              <a:buFont typeface="Symbol"/>
              <a:buChar char="®"/>
            </a:pPr>
            <a:r>
              <a:rPr lang="hu-HU" sz="2000" b="1" dirty="0" smtClean="0">
                <a:latin typeface="Arial" pitchFamily="34" charset="0"/>
                <a:cs typeface="Arial" pitchFamily="34" charset="0"/>
                <a:sym typeface="Symbol"/>
              </a:rPr>
              <a:t>TOP esetében Magyar Államkincstár</a:t>
            </a:r>
          </a:p>
          <a:p>
            <a:pPr algn="just">
              <a:buFont typeface="Symbol"/>
              <a:buChar char="®"/>
            </a:pPr>
            <a:endParaRPr lang="hu-HU" sz="26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just">
              <a:buFont typeface="Symbol"/>
              <a:buChar char="®"/>
            </a:pPr>
            <a:endParaRPr lang="hu-HU" sz="26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0" indent="0" algn="just">
              <a:buNone/>
            </a:pPr>
            <a:endParaRPr lang="hu-HU" sz="2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szereplő szerepe a végrehajtási rendszerben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területi szereplő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272/2014. (XI. 5.) Korm. rendelet alapján: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Összeállítja az </a:t>
            </a:r>
            <a:r>
              <a:rPr lang="hu-HU" sz="2600" b="1" dirty="0" smtClean="0">
                <a:latin typeface="Arial" pitchFamily="34" charset="0"/>
                <a:cs typeface="Arial" pitchFamily="34" charset="0"/>
              </a:rPr>
              <a:t>integrált területi programot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és kezdeményezi annak módosítását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Közreműködik a </a:t>
            </a:r>
            <a:r>
              <a:rPr lang="hu-HU" sz="2600" b="1" dirty="0" smtClean="0">
                <a:latin typeface="Arial" pitchFamily="34" charset="0"/>
                <a:cs typeface="Arial" pitchFamily="34" charset="0"/>
              </a:rPr>
              <a:t>felhívások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előkészítésében</a:t>
            </a:r>
          </a:p>
          <a:p>
            <a:r>
              <a:rPr lang="hu-HU" sz="2600" b="1" dirty="0" smtClean="0">
                <a:latin typeface="Arial" pitchFamily="34" charset="0"/>
                <a:cs typeface="Arial" pitchFamily="34" charset="0"/>
              </a:rPr>
              <a:t>Adatot szolgáltat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az irányító hatóság részére a többéves nemzeti keret és az éves fejlesztési keret összeállításához</a:t>
            </a:r>
          </a:p>
          <a:p>
            <a:r>
              <a:rPr lang="hu-HU" sz="2600" b="1" dirty="0" smtClean="0">
                <a:latin typeface="Arial" pitchFamily="34" charset="0"/>
                <a:cs typeface="Arial" pitchFamily="34" charset="0"/>
              </a:rPr>
              <a:t>Végrehajtja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az integrált területi programot</a:t>
            </a:r>
          </a:p>
          <a:p>
            <a:pPr marL="914400" lvl="1" indent="-914400">
              <a:buNone/>
            </a:pPr>
            <a:endParaRPr lang="hu-HU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914400">
              <a:buNone/>
            </a:pPr>
            <a:r>
              <a:rPr lang="hu-H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Tervezési jogkörbe utalt források rögzítése:</a:t>
            </a:r>
          </a:p>
          <a:p>
            <a:pPr lvl="0"/>
            <a:r>
              <a:rPr lang="hu-HU" sz="2600" b="1" dirty="0" smtClean="0">
                <a:latin typeface="Arial" pitchFamily="34" charset="0"/>
                <a:cs typeface="Arial" pitchFamily="34" charset="0"/>
              </a:rPr>
              <a:t>TOP: 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1702/2014. (XII. 3.) Korm. határozat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forrásallokáció a </a:t>
            </a:r>
            <a:r>
              <a:rPr lang="hu-HU" sz="2800" b="1" cap="all" dirty="0" err="1" smtClean="0">
                <a:solidFill>
                  <a:prstClr val="white"/>
                </a:solidFill>
                <a:latin typeface="Arial"/>
                <a:cs typeface="Arial"/>
              </a:rPr>
              <a:t>TOP-ban</a:t>
            </a:r>
            <a: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b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000" b="1" i="1" cap="all" dirty="0" smtClean="0">
                <a:solidFill>
                  <a:prstClr val="white"/>
                </a:solidFill>
                <a:latin typeface="Arial"/>
                <a:cs typeface="Arial"/>
              </a:rPr>
              <a:t>megyék szerinti bontás</a:t>
            </a:r>
            <a:endParaRPr lang="hu-HU" sz="2800" b="1" i="1" cap="all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2770" name="Picture 2" descr="http://www.terport.hu/webfm_send/2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916" y="1916832"/>
            <a:ext cx="4027084" cy="2520280"/>
          </a:xfrm>
          <a:prstGeom prst="rect">
            <a:avLst/>
          </a:prstGeom>
          <a:noFill/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Tartalom helye 4"/>
          <p:cNvGraphicFramePr>
            <a:graphicFrameLocks/>
          </p:cNvGraphicFramePr>
          <p:nvPr/>
        </p:nvGraphicFramePr>
        <p:xfrm>
          <a:off x="457200" y="1556792"/>
          <a:ext cx="46188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22"/>
                <a:gridCol w="2421349"/>
                <a:gridCol w="1656184"/>
              </a:tblGrid>
              <a:tr h="34857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1400" dirty="0"/>
                        <a:t>Megye</a:t>
                      </a:r>
                      <a:endParaRPr lang="hu-H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1400" dirty="0"/>
                        <a:t>Forrás (M Ft)</a:t>
                      </a:r>
                      <a:endParaRPr lang="hu-HU" sz="44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 smtClean="0"/>
                        <a:t>1.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Bács-Kiskun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63,23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2.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/>
                        <a:t>Baranya</a:t>
                      </a:r>
                      <a:endParaRPr lang="hu-HU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38,02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3.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Békés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57,94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4.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Borsod-Abaúj-Zemplén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93,05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5.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Csongrád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29,19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6.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Fejér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32,10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7.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Győr-Moson-Sopron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23,35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8.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Hajdú-Bihar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49,62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9.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Heves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41,69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10.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Jász-Nagykun-Szolnok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53,78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11.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Komárom-Esztergom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25,94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12.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Nógrád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41,13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13.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Somogy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43,45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14.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/>
                        <a:t>Szabolcs-Szatmár-Bereg</a:t>
                      </a:r>
                      <a:endParaRPr lang="hu-HU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89,28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15.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/>
                        <a:t>Tolna</a:t>
                      </a:r>
                      <a:endParaRPr lang="hu-HU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27,55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16.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/>
                        <a:t>Vas</a:t>
                      </a:r>
                      <a:endParaRPr lang="hu-HU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21,14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17.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Veszprém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45,17</a:t>
                      </a:r>
                      <a:endParaRPr lang="hu-HU" sz="2800" dirty="0"/>
                    </a:p>
                  </a:txBody>
                  <a:tcPr anchor="ctr"/>
                </a:tc>
              </a:tr>
              <a:tr h="246907">
                <a:tc>
                  <a:txBody>
                    <a:bodyPr/>
                    <a:lstStyle/>
                    <a:p>
                      <a:pPr indent="0" algn="ctr"/>
                      <a:r>
                        <a:rPr lang="hu-HU" sz="1100" dirty="0"/>
                        <a:t>18.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hu-HU" sz="1100" dirty="0"/>
                        <a:t>Zala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hu-HU" sz="1100" dirty="0" smtClean="0"/>
                        <a:t>23,05</a:t>
                      </a:r>
                      <a:endParaRPr lang="hu-H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forrásallokáció a </a:t>
            </a:r>
            <a:r>
              <a:rPr lang="hu-HU" sz="2800" b="1" cap="all" dirty="0" err="1" smtClean="0">
                <a:solidFill>
                  <a:prstClr val="white"/>
                </a:solidFill>
                <a:latin typeface="Arial"/>
                <a:cs typeface="Arial"/>
              </a:rPr>
              <a:t>TOP-ban</a:t>
            </a:r>
            <a: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br>
              <a:rPr lang="hu-HU" sz="2800" b="1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400" b="1" i="1" cap="all" dirty="0" err="1" smtClean="0">
                <a:solidFill>
                  <a:prstClr val="white"/>
                </a:solidFill>
                <a:latin typeface="Arial"/>
                <a:cs typeface="Arial"/>
              </a:rPr>
              <a:t>MJV-k</a:t>
            </a:r>
            <a:r>
              <a:rPr lang="hu-HU" sz="2400" b="1" i="1" cap="all" dirty="0" smtClean="0">
                <a:solidFill>
                  <a:prstClr val="white"/>
                </a:solidFill>
                <a:latin typeface="Arial"/>
                <a:cs typeface="Arial"/>
              </a:rPr>
              <a:t> szerinti bontás</a:t>
            </a:r>
            <a:endParaRPr lang="hu-HU" sz="2800" b="1" i="1" cap="all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3796" name="Picture 4" descr="http://www.terport.hu/webfm_send/3162"/>
          <p:cNvPicPr>
            <a:picLocks noChangeAspect="1" noChangeArrowheads="1"/>
          </p:cNvPicPr>
          <p:nvPr/>
        </p:nvPicPr>
        <p:blipFill>
          <a:blip r:embed="rId2"/>
          <a:srcRect l="5382"/>
          <a:stretch>
            <a:fillRect/>
          </a:stretch>
        </p:blipFill>
        <p:spPr bwMode="auto">
          <a:xfrm>
            <a:off x="5029200" y="1628800"/>
            <a:ext cx="4114800" cy="307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3808614"/>
              </p:ext>
            </p:extLst>
          </p:nvPr>
        </p:nvGraphicFramePr>
        <p:xfrm>
          <a:off x="457200" y="1268760"/>
          <a:ext cx="4572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1800200"/>
                <a:gridCol w="1825352"/>
              </a:tblGrid>
              <a:tr h="216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Megyei jogú város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Forrás (</a:t>
                      </a:r>
                      <a:r>
                        <a:rPr lang="hu-HU" sz="900" dirty="0" smtClean="0"/>
                        <a:t>Mrd </a:t>
                      </a:r>
                      <a:r>
                        <a:rPr lang="hu-HU" sz="900" dirty="0"/>
                        <a:t>Ft)</a:t>
                      </a:r>
                      <a:endParaRPr lang="hu-HU" sz="24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hu-H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Békéscsaba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13,23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2.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Debrecen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43,32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3.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Dunaújváros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7,43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4.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Eger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11,08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5.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Győr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21,60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6.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Hódmezővásárhely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9,48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7.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Kaposvár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14,75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8.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Kecskemét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23,11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9.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Miskolc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35,26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10.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Nagykanizsa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7,94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11.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Nyíregyháza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24,63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12.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Pécs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31,40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13.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Salgótarján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9,20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14.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Sopron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10,81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15.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Szeged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33,87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16.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Székesfehérvár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17,06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17.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Szekszárd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6,86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18.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Szolnok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15,19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19.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Szombathely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14,53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20.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Tatabánya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13,17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21.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Veszprém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11,54</a:t>
                      </a:r>
                      <a:endParaRPr lang="hu-HU" sz="18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/>
                        <a:t>22.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/>
                        <a:t>Zalaegerszeg</a:t>
                      </a:r>
                      <a:endParaRPr lang="hu-H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hu-HU" sz="900" dirty="0" smtClean="0"/>
                        <a:t>11,20</a:t>
                      </a:r>
                      <a:endParaRPr lang="hu-H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Eljárásrend kialakítása: Kiindulási pont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TOP esetében a megyei jogú városok az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integrált területi programjaikon (ITP) keresztül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valósítják meg az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OP célokat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területi programok adott intézkedései végrehajtásához ún.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területi kiválasztási rendszer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eljárásrend került bevezetésre, amelyhez a 272/2014. (XI. 5.) Korm. rendelet egyedi intézkedéseket rendelt.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5" name="Kép helye 4" descr="iranytu-es-regi-terkep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444" r="19444"/>
          <a:stretch>
            <a:fillRect/>
          </a:stretch>
        </p:blipFill>
        <p:spPr/>
      </p:pic>
      <p:sp>
        <p:nvSpPr>
          <p:cNvPr id="6" name="Lefelé nyíl 5"/>
          <p:cNvSpPr/>
          <p:nvPr/>
        </p:nvSpPr>
        <p:spPr>
          <a:xfrm>
            <a:off x="2123728" y="278092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085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I.</a:t>
            </a:r>
            <a:b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Integrált Területi Programok (ITP)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42108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megyei és megyei jogú városi önkormányzatok (MJV)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integrált területi programokat (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ITP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dolgoznak ki az indikatív, tervezési keretük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terhére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Az ITP olyan dokumentum, amely a helyi igényekkel összhangban a rendelkezésre álló TOP forráskeretek felhasználásának szerkezetét, elvárt eredményeit és ütemezését támasztja alá.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TOP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esetén az integrált területi programok lefedik a teljes operatív programot (kivéve CLLD)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ITP tartalmi elemei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 megnevezése (NFK döntés)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ITP-t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végrehajtó területi szereplő megnevezése (NFK döntés)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ITP teljes 7 éves forráskerete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ITP-ben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megtett indikátor vállalások 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Az intézkedése, valamint tematikus célkitűzés szerinti forrásallokációt 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(NFK döntés)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Forrás-felhasználási módok</a:t>
            </a:r>
          </a:p>
          <a:p>
            <a:pPr algn="just">
              <a:buFont typeface="Wingdings" pitchFamily="2" charset="2"/>
              <a:buChar char="Ø"/>
            </a:pPr>
            <a:endParaRPr lang="hu-HU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3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II.</a:t>
            </a:r>
            <a:b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Integrált Területi Programok (ITP)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114800"/>
          </a:xfrm>
        </p:spPr>
        <p:txBody>
          <a:bodyPr/>
          <a:lstStyle/>
          <a:p>
            <a:pPr>
              <a:buNone/>
            </a:pPr>
            <a:r>
              <a:rPr lang="hu-HU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Forrás-felhasználási módok</a:t>
            </a:r>
          </a:p>
          <a:p>
            <a:r>
              <a:rPr lang="hu-H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Megyék esetében: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megye kiemelt fejlesztési célterületének kerete (egy v. több földrajzi terület)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megye kiemelt fejlesztési céljaira fordított kerete (tematikák)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Kiemelt </a:t>
            </a:r>
            <a:r>
              <a:rPr lang="hu-H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kedvezményezetti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csoportra vonatkozó keret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Egyéb, megyei szereplők által felhasználható keret</a:t>
            </a:r>
          </a:p>
          <a:p>
            <a:r>
              <a:rPr lang="hu-H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Megyei jogú városok esetében: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MJV önkormányzat fejlesztéseire fordított keret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MJV önkormányzat által felhasználható tartalék keret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Kiemelt </a:t>
            </a:r>
            <a:r>
              <a:rPr lang="hu-H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kedvezményezetti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csoport(ok)</a:t>
            </a:r>
            <a:r>
              <a:rPr lang="hu-H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vonatkozó keret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Egyéb (nem MJV önkormányzat) általános, helyi szereplők által felhasználható keret</a:t>
            </a:r>
          </a:p>
        </p:txBody>
      </p:sp>
    </p:spTree>
    <p:extLst>
      <p:ext uri="{BB962C8B-B14F-4D97-AF65-F5344CB8AC3E}">
        <p14:creationId xmlns:p14="http://schemas.microsoft.com/office/powerpoint/2010/main" val="163820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Kiválasztási Rendszer (TKR) III.</a:t>
            </a:r>
            <a:b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Indikátorvállalások </a:t>
            </a:r>
            <a:r>
              <a:rPr lang="hu-HU" sz="2000" b="1" cap="all" dirty="0">
                <a:solidFill>
                  <a:prstClr val="white"/>
                </a:solidFill>
                <a:latin typeface="Arial"/>
                <a:cs typeface="Arial"/>
              </a:rPr>
              <a:t>szerepe </a:t>
            </a:r>
            <a:r>
              <a:rPr lang="hu-HU" sz="2000" b="1" cap="all" dirty="0" smtClean="0">
                <a:solidFill>
                  <a:prstClr val="white"/>
                </a:solidFill>
                <a:latin typeface="Arial"/>
                <a:cs typeface="Arial"/>
              </a:rPr>
              <a:t>2014-2020-ban</a:t>
            </a:r>
            <a:endParaRPr lang="hu-HU" sz="24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Hangsúlyosabb,mint a 2007-2013-as időszakban</a:t>
            </a:r>
          </a:p>
          <a:p>
            <a:pPr algn="just"/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Eredményességmérési keretben szereplő indikátorok nem teljesítése pénzügyi szankciót von maga után </a:t>
            </a:r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hu-HU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2018-as célérték!</a:t>
            </a:r>
            <a:endParaRPr lang="hu-HU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ITP szinten: Főszabály szerint forrásarányos indikátorvállalás </a:t>
            </a:r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eltérés esetén megfelelő indoklás szükséges (NFK hagyja jóvá!)</a:t>
            </a:r>
          </a:p>
          <a:p>
            <a:pPr algn="just"/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Projekt szinten: ha a projekt a </a:t>
            </a:r>
            <a:r>
              <a:rPr lang="hu-HU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TSZ-ben</a:t>
            </a:r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rögzített indikátor érték 75%-át nem éri el támogatási összeg csökkentése vagy visszafizetési kötelezettség (272/2014. (XI. 5.) Korm. </a:t>
            </a:r>
            <a:r>
              <a:rPr lang="hu-H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Rendelet </a:t>
            </a:r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88.§)</a:t>
            </a:r>
            <a:endParaRPr lang="hu-HU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Indikátorok OP-ban rögzítve, azon kívül szakpolitikai mutatók </a:t>
            </a:r>
            <a:r>
              <a:rPr lang="hu-H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nem teljesítése nem szankcionálható</a:t>
            </a:r>
            <a:endParaRPr lang="hu-HU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2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Területi Kiválasztási Rendszer (TKR) IV.</a:t>
            </a:r>
            <a:b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Integrált területi programok elfogadása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8363272" cy="4114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 területi szereplők elkészítik az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Integrált Területi Programokat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Benyújtás helye: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Nemzetgazdasági Minisztérium, RFP HÁT (IH)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Az elkészült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ITP-ket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irányító hatóság döntésre felterjeszti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NFK-nak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NFK döntés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tartalma: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elfogadott ITP megnevezését,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ITP-t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végrehajtó területi szereplő megnevezését,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ITP teljes 7 éves forráskeretét,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ITP-ben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megtett indikátorvállalásokat,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intézkedés, valamint tematikus célkitűzés szerinti forrásallokációt.</a:t>
            </a:r>
          </a:p>
          <a:p>
            <a:pPr lvl="1"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ITP felülvizsgálata esetén amennyiben a tervezett módosítás érinti a fent megjelölt tartalmakat, abban az esetben az ITP módosításához 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NFK jóváhagyás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szükséges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4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 területi programok eljárásrendi keretei a 2014-2020 programozási időszakban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4210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TOP-ot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érintő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szabályozási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környezet és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eljárásrend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bemutatása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>
                <a:latin typeface="Arial" pitchFamily="34" charset="0"/>
                <a:cs typeface="Arial" pitchFamily="34" charset="0"/>
              </a:rPr>
              <a:t>2014-2020 programozási időszak végrehajtásának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nemzeti szabályozása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végrehajtási rendszer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szereplői a 2014-2020 közötti programozási időszakban 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TOP végrehajtási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logikája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A TOP intézkedések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szakmai tartalmának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bemutatása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TOP végrehajtásának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várható ütemezése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Területi Kiválasztási Rendszer (TKR)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V.</a:t>
            </a:r>
            <a:endParaRPr lang="hu-HU" sz="22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</a:t>
            </a:r>
            <a:r>
              <a:rPr lang="hu-HU" sz="1800" dirty="0" err="1" smtClean="0">
                <a:solidFill>
                  <a:prstClr val="black"/>
                </a:solidFill>
                <a:latin typeface="Arial"/>
              </a:rPr>
              <a:t>ITP-k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 végrehajtása a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TKR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 eljárásrend keretében történik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szabályozás: a 2014-2020 programozási időszakban az egyes európai uniós alapokból származó támogatások felhasználásának rendjéről szóló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272/2014. (XI. 5.) Korm. Rendelet</a:t>
            </a:r>
          </a:p>
          <a:p>
            <a:pPr marL="0" lvl="0" indent="0" algn="just">
              <a:spcBef>
                <a:spcPts val="1800"/>
              </a:spcBef>
              <a:buNone/>
            </a:pPr>
            <a:r>
              <a:rPr lang="hu-HU" sz="2000" b="1" u="sng" dirty="0" smtClean="0">
                <a:solidFill>
                  <a:prstClr val="black"/>
                </a:solidFill>
                <a:latin typeface="Arial"/>
              </a:rPr>
              <a:t>Megyék esetében: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IH felelős a területi szereplő és a szakpolitikai felelős bevonásával a felhívások elkészítéséért, a felhívásokra beérkező támogatási kérelmek befogadásáért és értékeléséért,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az IH döntés-előkészítő bizottságot (DEB) hív össze </a:t>
            </a:r>
            <a:r>
              <a:rPr lang="hu-HU" sz="180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 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 megyei közgyűlés által delegált személy is tagja,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egy projekt kizárólag akkor támogatható, ha </a:t>
            </a:r>
            <a:r>
              <a:rPr lang="hu-HU" sz="1800" b="1" dirty="0" smtClean="0">
                <a:solidFill>
                  <a:prstClr val="black"/>
                </a:solidFill>
                <a:latin typeface="Arial"/>
              </a:rPr>
              <a:t>az IH és a megye által delegált tag is támogatja</a:t>
            </a:r>
            <a:r>
              <a:rPr lang="hu-HU" sz="1800" dirty="0" smtClean="0">
                <a:solidFill>
                  <a:prstClr val="black"/>
                </a:solidFill>
                <a:latin typeface="Arial"/>
              </a:rPr>
              <a:t> azt,</a:t>
            </a:r>
          </a:p>
          <a:p>
            <a:pPr lvl="0" algn="just">
              <a:buFont typeface="Wingdings" pitchFamily="2" charset="2"/>
              <a:buChar char="Ø"/>
            </a:pPr>
            <a:r>
              <a:rPr lang="hu-HU" sz="1800" dirty="0" smtClean="0">
                <a:solidFill>
                  <a:prstClr val="black"/>
                </a:solidFill>
                <a:latin typeface="Arial"/>
              </a:rPr>
              <a:t>a támogatási kérelmekről a DEB javaslatát figyelembe véve az IH vezetője dönt.</a:t>
            </a:r>
          </a:p>
          <a:p>
            <a:pPr marL="0" indent="0" algn="just">
              <a:buNone/>
            </a:pPr>
            <a:r>
              <a:rPr lang="hu-HU" sz="2100" b="1" u="sng" dirty="0">
                <a:solidFill>
                  <a:prstClr val="black"/>
                </a:solidFill>
                <a:latin typeface="Arial"/>
              </a:rPr>
              <a:t>TOP </a:t>
            </a:r>
            <a:r>
              <a:rPr lang="hu-HU" sz="2100" b="1" u="sng" dirty="0" err="1">
                <a:solidFill>
                  <a:prstClr val="black"/>
                </a:solidFill>
                <a:latin typeface="Arial"/>
              </a:rPr>
              <a:t>MJV-k</a:t>
            </a:r>
            <a:r>
              <a:rPr lang="hu-HU" sz="2100" b="1" u="sng" dirty="0">
                <a:solidFill>
                  <a:prstClr val="black"/>
                </a:solidFill>
                <a:latin typeface="Arial"/>
              </a:rPr>
              <a:t> esetében: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>
                <a:solidFill>
                  <a:prstClr val="black"/>
                </a:solidFill>
                <a:latin typeface="Arial"/>
              </a:rPr>
              <a:t>1301/2013/EU rendelet (ERFA rendelet) 7. cikk szerinti fenntartható városfejlesztés rendelkezései alapján speciális eljárásrendi lépések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err="1">
                <a:solidFill>
                  <a:prstClr val="black"/>
                </a:solidFill>
                <a:latin typeface="Arial"/>
              </a:rPr>
              <a:t>TOP-on</a:t>
            </a:r>
            <a:r>
              <a:rPr lang="hu-HU" sz="1800" dirty="0">
                <a:solidFill>
                  <a:prstClr val="black"/>
                </a:solidFill>
                <a:latin typeface="Arial"/>
              </a:rPr>
              <a:t> belül 6. prioritás elkülönítetten tartalmazza az </a:t>
            </a:r>
            <a:r>
              <a:rPr lang="hu-HU" sz="1800" dirty="0" err="1">
                <a:solidFill>
                  <a:prstClr val="black"/>
                </a:solidFill>
                <a:latin typeface="Arial"/>
              </a:rPr>
              <a:t>MJV-k</a:t>
            </a:r>
            <a:r>
              <a:rPr lang="hu-HU" sz="1800" dirty="0">
                <a:solidFill>
                  <a:prstClr val="black"/>
                </a:solidFill>
                <a:latin typeface="Arial"/>
              </a:rPr>
              <a:t> fejlesztéseit</a:t>
            </a:r>
          </a:p>
          <a:p>
            <a:pPr lvl="0" algn="just">
              <a:buFont typeface="Wingdings" pitchFamily="2" charset="2"/>
              <a:buChar char="Ø"/>
            </a:pPr>
            <a:endParaRPr lang="hu-HU" sz="1800" dirty="0" smtClean="0">
              <a:solidFill>
                <a:prstClr val="black"/>
              </a:solidFill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96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AZ ITP VÉGREHAJTÁSA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sz="half" idx="1"/>
          </p:nvPr>
        </p:nvSpPr>
        <p:spPr>
          <a:xfrm>
            <a:off x="457200" y="1677374"/>
            <a:ext cx="3606636" cy="4362871"/>
          </a:xfrm>
        </p:spPr>
        <p:txBody>
          <a:bodyPr>
            <a:normAutofit fontScale="85000" lnSpcReduction="20000"/>
          </a:bodyPr>
          <a:lstStyle/>
          <a:p>
            <a:pPr marL="182563" indent="-182563"/>
            <a:r>
              <a:rPr lang="hu-HU" sz="2400" dirty="0" smtClean="0">
                <a:latin typeface="Arial" pitchFamily="34" charset="0"/>
                <a:cs typeface="Arial" pitchFamily="34" charset="0"/>
              </a:rPr>
              <a:t>Jogszabály által meghatározott feladatok:</a:t>
            </a:r>
          </a:p>
          <a:p>
            <a:pPr marL="266700" lvl="2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összeállítja az integrált területi programot és kezdeményezheti annak módosítását,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266700" lvl="2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véleményezi az irányító hatóság által megküldött felhívást,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266700" lvl="2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adatot szolgáltat az irányító hatóság részére a többéves nemzeti keret és az éves fejlesztési keret összeállításához,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269875" indent="-182563">
              <a:buFont typeface="Wingdings" pitchFamily="2" charset="2"/>
              <a:buChar char="Ø"/>
              <a:tabLst>
                <a:tab pos="269875" algn="l"/>
              </a:tabLst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végrehajtja az integrált területi programot</a:t>
            </a:r>
          </a:p>
          <a:p>
            <a:pPr marL="269875" indent="-182563">
              <a:tabLst>
                <a:tab pos="269875" algn="l"/>
              </a:tabLst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Végrehajtói feladatkör:</a:t>
            </a:r>
          </a:p>
          <a:p>
            <a:pPr lvl="0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közreműködés a felhívások elkészítésében,</a:t>
            </a:r>
          </a:p>
          <a:p>
            <a:pPr lvl="0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részvétel az értékelés és a döntési javaslat elkészítésének folyamatában,</a:t>
            </a:r>
          </a:p>
          <a:p>
            <a:pPr lvl="0"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a végrehajtás nyomon követése,</a:t>
            </a:r>
          </a:p>
          <a:p>
            <a:pPr>
              <a:buFont typeface="Wingdings" pitchFamily="2" charset="2"/>
              <a:buChar char="Ø"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a forrásfelhasználás nyomon követése</a:t>
            </a:r>
            <a:endParaRPr lang="hu-HU" sz="21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196752"/>
            <a:ext cx="767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A területi szereplő feladatai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17" y="1638280"/>
            <a:ext cx="46386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Projektfejlesztés, projektmegvalósítás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23528" y="1339624"/>
            <a:ext cx="8568952" cy="437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Stratégiai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cél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kedvezményezettek terheinek csökkentése</a:t>
            </a:r>
          </a:p>
          <a:p>
            <a:pPr marL="631825" lvl="1" indent="-174625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Költséges és időigényes projektfejlesztés támogatása</a:t>
            </a:r>
          </a:p>
          <a:p>
            <a:pPr marL="631825" lvl="1" indent="-174625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Költséges projekt-előkészítésből adódó 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kockázatok, likviditási problémák mérséklése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 </a:t>
            </a:r>
            <a:r>
              <a:rPr kumimoji="0" lang="hu-H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kedvezményezetti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oldalon</a:t>
            </a:r>
          </a:p>
          <a:p>
            <a:pPr marL="631825" lvl="1" indent="-174625" defTabSz="914400">
              <a:spcBef>
                <a:spcPct val="20000"/>
              </a:spcBef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631825" lvl="1" indent="-174625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Támogatási szerződések 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minél korábbi megkötése 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 támogatási </a:t>
            </a:r>
            <a:r>
              <a:rPr kumimoji="0" lang="hu-H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kérel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benyújtása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alacsonyabb műszaki tartalommal</a:t>
            </a:r>
            <a:endParaRPr kumimoji="0" lang="hu-H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31825" lvl="1" indent="-174625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Mérföldkövek, ütemezés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vállalása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kedvezményezetti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oldalról a támogatási szerződés keretében → ütemterv tartása érdekében</a:t>
            </a:r>
          </a:p>
          <a:p>
            <a:pPr marL="174625" indent="-174625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2015 munkaterv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előreláthatóan két évnyi kötelezettségvállalást szükséges tenni 3-4 hónap alatt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→ az eredményességhez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komoly elköteleződés szükséges mind az intézményrendszer, mind a területi szereplők oldaláról</a:t>
            </a:r>
            <a:endParaRPr kumimoji="0" lang="hu-H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4625" indent="-174625" defTabSz="9144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defTabSz="9144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2912192" y="2780928"/>
            <a:ext cx="360040" cy="4129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5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TERVEZETT MENETREND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74537"/>
              </p:ext>
            </p:extLst>
          </p:nvPr>
        </p:nvGraphicFramePr>
        <p:xfrm>
          <a:off x="683568" y="1268760"/>
          <a:ext cx="7704856" cy="45673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36504"/>
                <a:gridCol w="3168352"/>
              </a:tblGrid>
              <a:tr h="513086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A kiválasztási kritériumrendszer kidolgozása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2015. március első hete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Az </a:t>
                      </a:r>
                      <a:r>
                        <a:rPr lang="hu-HU" sz="1800" dirty="0" err="1" smtClean="0">
                          <a:latin typeface="Arial" pitchFamily="34" charset="0"/>
                          <a:cs typeface="Arial" pitchFamily="34" charset="0"/>
                        </a:rPr>
                        <a:t>ITP-k</a:t>
                      </a: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 első körös benyújtása az Irányító Hatósághoz minőségbiztosításra</a:t>
                      </a:r>
                      <a:endParaRPr lang="hu-H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2015. április első hete</a:t>
                      </a:r>
                      <a:endParaRPr lang="hu-H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Monitoring Bizottsági ülések</a:t>
                      </a:r>
                      <a:endParaRPr lang="hu-H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2015. április vége</a:t>
                      </a:r>
                      <a:endParaRPr lang="hu-H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7189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Az </a:t>
                      </a:r>
                      <a:r>
                        <a:rPr lang="hu-HU" sz="1800" dirty="0" err="1" smtClean="0">
                          <a:latin typeface="Arial" pitchFamily="34" charset="0"/>
                          <a:cs typeface="Arial" pitchFamily="34" charset="0"/>
                        </a:rPr>
                        <a:t>ITP-k</a:t>
                      </a: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 IH általi minőségbiztosítása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folyamatosan,</a:t>
                      </a:r>
                      <a:r>
                        <a:rPr lang="hu-HU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2015. április végéig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86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Az </a:t>
                      </a:r>
                      <a:r>
                        <a:rPr lang="hu-HU" sz="1800" dirty="0" err="1" smtClean="0">
                          <a:latin typeface="Arial" pitchFamily="34" charset="0"/>
                          <a:cs typeface="Arial" pitchFamily="34" charset="0"/>
                        </a:rPr>
                        <a:t>ITP-k</a:t>
                      </a:r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 benyújtása NFK általi elfogadásra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2015. május vége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2068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NFK általi elfogadás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rial" pitchFamily="34" charset="0"/>
                          <a:cs typeface="Arial" pitchFamily="34" charset="0"/>
                        </a:rPr>
                        <a:t>várhatóan 2015. június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206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Felhívások meghirdetése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várhatóan 2015. június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A TOP intézkedések szakmai tartalmának bemutatása</a:t>
            </a:r>
            <a:endParaRPr lang="hu-H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0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59632"/>
            <a:ext cx="8229600" cy="4617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600" b="1" u="sng" dirty="0">
                <a:latin typeface="Arial" pitchFamily="34" charset="0"/>
                <a:cs typeface="Arial" pitchFamily="34" charset="0"/>
              </a:rPr>
              <a:t>3 beavatkozási terület: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300" b="1" dirty="0">
                <a:latin typeface="Arial" pitchFamily="34" charset="0"/>
                <a:cs typeface="Arial" pitchFamily="34" charset="0"/>
              </a:rPr>
              <a:t>Ipari parkok, iparterületek fejlesztése</a:t>
            </a:r>
          </a:p>
          <a:p>
            <a:pPr marL="400050" lvl="1" indent="0">
              <a:buNone/>
            </a:pPr>
            <a:r>
              <a:rPr lang="hu-HU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3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 elsősorban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a meglévő kapacitásokhoz kapcsolódó szolgáltatások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	körének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bővítése és minőségének javítása. 	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meglévő kapacitások és szolgáltatások minőségi fejlesztése, 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a még szükséges infrastrukturális háttér kiépítése, 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indokolt esetekben új üzleti infrastruktúra, elsősorban iparterületek kialakítása, 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a barnamezős területek ipari, gazdasági funkcióval történő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hasznosítása </a:t>
            </a:r>
            <a:r>
              <a:rPr lang="hu-HU" sz="2300" dirty="0">
                <a:latin typeface="Arial" pitchFamily="34" charset="0"/>
                <a:cs typeface="Arial" pitchFamily="34" charset="0"/>
              </a:rPr>
              <a:t>(beleértve a terület ehhez szükséges előkészítését), </a:t>
            </a:r>
          </a:p>
          <a:p>
            <a:pPr marL="971550" lvl="1" indent="-571500">
              <a:buFont typeface="Wingdings" pitchFamily="2" charset="2"/>
              <a:buChar char="Ø"/>
            </a:pPr>
            <a:r>
              <a:rPr lang="hu-HU" sz="2300" dirty="0">
                <a:latin typeface="Arial" pitchFamily="34" charset="0"/>
                <a:cs typeface="Arial" pitchFamily="34" charset="0"/>
              </a:rPr>
              <a:t>az iparterületek elérhetőségét és feltárását segítő vonalas infrastruktúrák, kapcsolódó közlekedési útvonalak </a:t>
            </a:r>
            <a:r>
              <a:rPr lang="hu-HU" sz="2300" dirty="0" smtClean="0">
                <a:latin typeface="Arial" pitchFamily="34" charset="0"/>
                <a:cs typeface="Arial" pitchFamily="34" charset="0"/>
              </a:rPr>
              <a:t>fejlesztése.</a:t>
            </a:r>
          </a:p>
          <a:p>
            <a:pPr marL="400050" lvl="1" indent="0">
              <a:buNone/>
            </a:pPr>
            <a:r>
              <a:rPr lang="hu-HU" sz="2300" dirty="0" smtClean="0">
                <a:latin typeface="Arial" pitchFamily="34" charset="0"/>
                <a:cs typeface="Arial" pitchFamily="34" charset="0"/>
              </a:rPr>
              <a:t>2. 	 Önkormányzat vagy önkormányzati tulajdonú gazdasági társaság</a:t>
            </a:r>
          </a:p>
          <a:p>
            <a:pPr marL="400050" lvl="1" indent="0">
              <a:buNone/>
            </a:pPr>
            <a:r>
              <a:rPr lang="hu-HU" sz="2300" dirty="0" smtClean="0">
                <a:latin typeface="Arial" pitchFamily="34" charset="0"/>
                <a:cs typeface="Arial" pitchFamily="34" charset="0"/>
              </a:rPr>
              <a:t>3. 	 </a:t>
            </a:r>
            <a:r>
              <a:rPr lang="hu-HU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Nincs </a:t>
            </a:r>
            <a:r>
              <a:rPr lang="hu-HU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közvetlen KKV támogatás!</a:t>
            </a:r>
          </a:p>
          <a:p>
            <a:pPr marL="400050" lvl="1" indent="0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hu-HU" sz="2300" b="1" dirty="0">
                <a:latin typeface="Arial" pitchFamily="34" charset="0"/>
                <a:cs typeface="Arial" pitchFamily="34" charset="0"/>
              </a:rPr>
              <a:t>Inkubátorházak </a:t>
            </a:r>
            <a:r>
              <a:rPr lang="hu-HU" sz="2300" b="1" dirty="0" smtClean="0">
                <a:latin typeface="Arial" pitchFamily="34" charset="0"/>
                <a:cs typeface="Arial" pitchFamily="34" charset="0"/>
              </a:rPr>
              <a:t>fejlesztése</a:t>
            </a:r>
            <a:endParaRPr lang="hu-HU" sz="23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74146" y="116632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1.1. 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és </a:t>
            </a:r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6.1.1. Üzleti infrastruktúra és kapcsolódó szolgáltatások fejlesztése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400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III.   Helyi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gazdaságfejlesztés</a:t>
            </a:r>
          </a:p>
          <a:p>
            <a:pPr marL="971550" lvl="1" indent="-571500">
              <a:buFont typeface="+mj-lt"/>
              <a:buAutoNum type="arabicPeriod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Vidékfejlesztési Program (VP) intézkedéseivel összhangban</a:t>
            </a:r>
          </a:p>
          <a:p>
            <a:pPr marL="971550" lvl="1" indent="-571500">
              <a:buFont typeface="+mj-lt"/>
              <a:buAutoNum type="arabicPeriod"/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Nem vidéki térségekben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(10.000 főnél magasabb lakosságszám és a népsűrűség 120 fő/km2)</a:t>
            </a:r>
          </a:p>
          <a:p>
            <a:pPr marL="971550" lvl="1" indent="-571500">
              <a:buFont typeface="+mj-lt"/>
              <a:buAutoNum type="arabicPeriod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települési önkormányzatok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saját közétkeztetési feladatai ellátásának helyi alapanyagokra alapozott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továbbfejlesztéséhez szükséges infrastruktúra és eszköz fejlesztése valósulhat meg</a:t>
            </a:r>
          </a:p>
          <a:p>
            <a:pPr marL="971550" lvl="1" indent="-571500">
              <a:buFont typeface="+mj-lt"/>
              <a:buAutoNum type="arabicPeriod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tárolás, hűtés, válogatás, mosás, csomagolás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74146" y="116632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1.1. </a:t>
            </a: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és </a:t>
            </a:r>
            <a:r>
              <a:rPr lang="hu-HU" sz="2200" b="1" kern="1200" cap="all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6.1.1. Üzleti infrastruktúra és kapcsolódó szolgáltatások fejlesztése</a:t>
            </a:r>
            <a:endParaRPr lang="hu-HU" sz="2200" b="1" kern="1200" cap="all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3" name="Kép helye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2826"/>
          <a:stretch>
            <a:fillRect/>
          </a:stretch>
        </p:blipFill>
        <p:spPr>
          <a:xfrm>
            <a:off x="5148064" y="1600200"/>
            <a:ext cx="3538736" cy="4114800"/>
          </a:xfrm>
        </p:spPr>
      </p:pic>
    </p:spTree>
    <p:extLst>
      <p:ext uri="{BB962C8B-B14F-4D97-AF65-F5344CB8AC3E}">
        <p14:creationId xmlns:p14="http://schemas.microsoft.com/office/powerpoint/2010/main" val="135138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1.2. és 6.1.2. Társadalmi és környezeti szempontból fenntartható turizmusfejlesztés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4596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térségi szintű, turisztikai termékcsomagok és tematikus turisztikai fejlesztések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támogatása.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Fejlesztési igény: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helyi,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illetve térségi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jelentőségű, amely nem tagja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országos vagy nemzetközi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hálózatoknak,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elsősorban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helyi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ökoturisztikai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fejlesztések, kulturális látványosságok, turisztikai célú kerékpárutak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ráhordó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szakaszai.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kiválasztásnál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fontos alapelv 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más turisztikai szolgáltatásokhoz, már létező attrakciókhoz, vagy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GINOP-ban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megvalósuló turisztikai fejlesztésekhez való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kapcsolódás.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1.2. és 6.1.2. Társadalmi és környezeti szempontból fenntartható turizmusfejlesztés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Feltételek, amelyeket érdemes figyelembe venni már a projektötletek tervezése folyamán:</a:t>
            </a:r>
          </a:p>
          <a:p>
            <a:pPr>
              <a:lnSpc>
                <a:spcPct val="80000"/>
              </a:lnSpc>
              <a:buNone/>
            </a:pPr>
            <a:endParaRPr lang="hu-HU" sz="22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innovatív, </a:t>
            </a:r>
            <a:r>
              <a:rPr lang="hu-H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egyediségre épülő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turisztikai célú fejlesztés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10.000 fő/év látogatószám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turisták </a:t>
            </a:r>
            <a:r>
              <a:rPr lang="hu-H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költésének növekedése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a fejlesztett attrakciókhoz kapcsolódóan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támogatott létesítményeknek egész évben, de </a:t>
            </a:r>
            <a:r>
              <a:rPr lang="hu-H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legalább az év 270 napján nyitva kell tartaniuk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endParaRPr lang="hu-H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Projektméret: 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. 5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millió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euró (UNESCO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örökségi helyszínek esetén 10 millió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euró) 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endParaRPr lang="hu-H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949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1.3. </a:t>
            </a:r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és </a:t>
            </a:r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6.1.3. A </a:t>
            </a:r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gazdaságfejlesztést és a munkaerő mobilitás ösztönzését szolgáló közlekedésfejlesztés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	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297363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TEN-T hálózaton kívüli jellemzően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alacsonyabb rendű utak felújítása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fejlesztése annak érdekében, hogy a települések gazdasági területei jól megközelíthetők legyenek a vállalkozások és a munkavállalók számára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beavatkozások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integráltan,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közvetlen gazdaságfejlesztési és foglalkoztatási kapcsolódással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valósulhatnak meg.</a:t>
            </a:r>
          </a:p>
          <a:p>
            <a:pPr marL="0" indent="0" algn="just">
              <a:buNone/>
            </a:pPr>
            <a:r>
              <a:rPr lang="hu-HU" sz="1800" u="sng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5 számjegyű utak fejlesztése,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felújítása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Országhatárhoz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vezető alsóbbrendű utak fejlesztése, felújítása,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építése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Városok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gazdasági övezeteit feltáró elkerülő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utak kialakítása, fejlesztése</a:t>
            </a:r>
          </a:p>
          <a:p>
            <a:pPr marL="0" indent="0" algn="just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20804"/>
              </p:ext>
            </p:extLst>
          </p:nvPr>
        </p:nvGraphicFramePr>
        <p:xfrm>
          <a:off x="2123728" y="4437112"/>
          <a:ext cx="4438650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560"/>
                <a:gridCol w="1376045"/>
                <a:gridCol w="1376045"/>
              </a:tblGrid>
              <a:tr h="43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 kimeneti mutatók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TOP-1.3.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TOP-6.1.3.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43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 felújított vagy korszerűsített utak teljes hossza (km)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3600" dirty="0" err="1" smtClean="0">
                <a:latin typeface="Arial" pitchFamily="34" charset="0"/>
                <a:cs typeface="Arial" pitchFamily="34" charset="0"/>
              </a:rPr>
              <a:t>TOP-ot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 érintő szabályozási 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környezet és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eljárásrend bemutatása</a:t>
            </a:r>
            <a:r>
              <a:rPr 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dirty="0">
                <a:latin typeface="Arial" pitchFamily="34" charset="0"/>
                <a:cs typeface="Arial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2629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1.4. és 6.2. Családbarát, munkába állást segítő intézmények, közszolgáltatások fejlesztése</a:t>
            </a:r>
            <a:r>
              <a:rPr lang="hu-HU" sz="2400" cap="small" dirty="0">
                <a:latin typeface="+mj-lt"/>
              </a:rPr>
              <a:t/>
            </a:r>
            <a:br>
              <a:rPr lang="hu-HU" sz="2400" cap="small" dirty="0">
                <a:latin typeface="+mj-lt"/>
              </a:rPr>
            </a:br>
            <a:endParaRPr lang="hu-HU" sz="2400" cap="small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kisgyermeket nevelők munkavállalásának támogatása, a családok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segítése.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Bölcsődék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, családi napközik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esetében döntően </a:t>
            </a:r>
            <a:r>
              <a:rPr lang="hu-H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kapacitásbővítés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Óvodák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esetében jellemzően a szolgáltatások minőségének és a rendelkezésre álló infrastruktúrának a fejlesztése.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Önállóan támogatható tevékenységek:</a:t>
            </a:r>
          </a:p>
          <a:p>
            <a:pPr lvl="1"/>
            <a:r>
              <a:rPr lang="hu-HU" sz="1400" dirty="0" smtClean="0">
                <a:latin typeface="Arial" pitchFamily="34" charset="0"/>
                <a:cs typeface="Arial" pitchFamily="34" charset="0"/>
              </a:rPr>
              <a:t>férőhelybővítés;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400" dirty="0" smtClean="0">
                <a:latin typeface="Arial" pitchFamily="34" charset="0"/>
                <a:cs typeface="Arial" pitchFamily="34" charset="0"/>
              </a:rPr>
              <a:t>átalakítás, felújítás, állapotjavítás, akadálymentesítés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(főzőkonyha és melegítőkonyha fejlesztése is);</a:t>
            </a:r>
          </a:p>
          <a:p>
            <a:pPr lvl="1"/>
            <a:r>
              <a:rPr lang="hu-HU" sz="1400" dirty="0">
                <a:latin typeface="Arial" pitchFamily="34" charset="0"/>
                <a:cs typeface="Arial" pitchFamily="34" charset="0"/>
              </a:rPr>
              <a:t>új telephely/szolgáltatás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létesítés; 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400" dirty="0">
                <a:latin typeface="Arial" pitchFamily="34" charset="0"/>
                <a:cs typeface="Arial" pitchFamily="34" charset="0"/>
              </a:rPr>
              <a:t>eszköz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beszerzés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közvetlenül a szolgáltatáshoz kapcsolódóan;</a:t>
            </a:r>
          </a:p>
          <a:p>
            <a:pPr lvl="1"/>
            <a:r>
              <a:rPr lang="hu-HU" sz="1400" dirty="0">
                <a:latin typeface="Arial" pitchFamily="34" charset="0"/>
                <a:cs typeface="Arial" pitchFamily="34" charset="0"/>
              </a:rPr>
              <a:t>udvar, játszóudvar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felújítás;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400" dirty="0">
                <a:latin typeface="Arial" pitchFamily="34" charset="0"/>
                <a:cs typeface="Arial" pitchFamily="34" charset="0"/>
              </a:rPr>
              <a:t>informatikai eszközök, berendezések,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IKT-eszközök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vezeték nélküli (ún.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wireless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) technológiák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beszerzése;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igényelhető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támogatás összege: minimum 1 millió Ft, maximum 300 millió Ft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Újonnan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felvett dolgozók foglalkoztatása,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képzése a TOP 5.1 (megye) és TOP 6.8 (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mjv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 intézkedés, míg a már állományban lévő dolgozók képzése az EFOP keretében támogatható.</a:t>
            </a:r>
          </a:p>
          <a:p>
            <a:endParaRPr lang="hu-HU" sz="2400" dirty="0" smtClean="0">
              <a:latin typeface="+mj-lt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1.4. és 6.2. Családbarát, munkába állást segítő intézmények, közszolgáltatások fejlesztése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97260"/>
              </p:ext>
            </p:extLst>
          </p:nvPr>
        </p:nvGraphicFramePr>
        <p:xfrm>
          <a:off x="1835696" y="1484784"/>
          <a:ext cx="4438650" cy="2694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560"/>
                <a:gridCol w="1376045"/>
                <a:gridCol w="137604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 kimeneti mutatók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TOP-1.4.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TOP-6.2.</a:t>
                      </a:r>
                      <a:endParaRPr lang="hu-H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Bölcsőde/családi napközi újonnan létrehozott férőhelyek száma</a:t>
                      </a:r>
                      <a:endParaRPr lang="hu-H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4250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Bölcsőde/családi napközi fejlesztett férőhelyek száma</a:t>
                      </a:r>
                      <a:endParaRPr lang="hu-H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12500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5250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Óvoda újonnan létrehozott férőhelyek száma</a:t>
                      </a:r>
                      <a:endParaRPr lang="hu-H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Óvoda fejlesztett férőhelyek száma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14750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11500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5576" y="4365104"/>
            <a:ext cx="424847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Fajlagos költségkorlátok projekt szinten:</a:t>
            </a:r>
          </a:p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Újonnan létrehozott</a:t>
            </a:r>
          </a:p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Bölcsőde: </a:t>
            </a:r>
            <a:r>
              <a:rPr lang="hu-HU" sz="1700" b="1" dirty="0" smtClean="0">
                <a:latin typeface="Arial" pitchFamily="34" charset="0"/>
                <a:cs typeface="Arial" pitchFamily="34" charset="0"/>
              </a:rPr>
              <a:t>5 700 000 Ft/férőhely</a:t>
            </a:r>
          </a:p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Családi napközi: </a:t>
            </a:r>
            <a:r>
              <a:rPr lang="hu-HU" sz="1700" b="1" dirty="0" smtClean="0">
                <a:latin typeface="Arial" pitchFamily="34" charset="0"/>
                <a:cs typeface="Arial" pitchFamily="34" charset="0"/>
              </a:rPr>
              <a:t>1 200 000 Ft/férőhely</a:t>
            </a:r>
          </a:p>
          <a:p>
            <a:r>
              <a:rPr lang="hu-HU" sz="1700" dirty="0" smtClean="0">
                <a:latin typeface="Arial" pitchFamily="34" charset="0"/>
                <a:cs typeface="Arial" pitchFamily="34" charset="0"/>
              </a:rPr>
              <a:t>Óvoda: </a:t>
            </a:r>
            <a:r>
              <a:rPr lang="hu-HU" sz="1700" b="1" dirty="0" smtClean="0">
                <a:latin typeface="Arial" pitchFamily="34" charset="0"/>
                <a:cs typeface="Arial" pitchFamily="34" charset="0"/>
              </a:rPr>
              <a:t>2 700 000 Ft/férőhely</a:t>
            </a:r>
          </a:p>
          <a:p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4788024" y="4365104"/>
            <a:ext cx="42484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>
                <a:latin typeface="Arial" pitchFamily="34" charset="0"/>
                <a:cs typeface="Arial" pitchFamily="34" charset="0"/>
              </a:rPr>
              <a:t>Fejlesztéssel érintett</a:t>
            </a:r>
          </a:p>
          <a:p>
            <a:r>
              <a:rPr lang="hu-HU" sz="1700" dirty="0">
                <a:latin typeface="Arial" pitchFamily="34" charset="0"/>
                <a:cs typeface="Arial" pitchFamily="34" charset="0"/>
              </a:rPr>
              <a:t>Bölcsőde: </a:t>
            </a:r>
            <a:r>
              <a:rPr lang="hu-HU" sz="1700" b="1" dirty="0">
                <a:latin typeface="Arial" pitchFamily="34" charset="0"/>
                <a:cs typeface="Arial" pitchFamily="34" charset="0"/>
              </a:rPr>
              <a:t>1 000 </a:t>
            </a:r>
            <a:r>
              <a:rPr lang="hu-HU" sz="1700" b="1" dirty="0" err="1">
                <a:latin typeface="Arial" pitchFamily="34" charset="0"/>
                <a:cs typeface="Arial" pitchFamily="34" charset="0"/>
              </a:rPr>
              <a:t>000</a:t>
            </a:r>
            <a:r>
              <a:rPr lang="hu-HU" sz="1700" b="1" dirty="0">
                <a:latin typeface="Arial" pitchFamily="34" charset="0"/>
                <a:cs typeface="Arial" pitchFamily="34" charset="0"/>
              </a:rPr>
              <a:t> Ft/férőhely</a:t>
            </a:r>
          </a:p>
          <a:p>
            <a:r>
              <a:rPr lang="hu-HU" sz="1700" dirty="0">
                <a:latin typeface="Arial" pitchFamily="34" charset="0"/>
                <a:cs typeface="Arial" pitchFamily="34" charset="0"/>
              </a:rPr>
              <a:t>Családi napközi: </a:t>
            </a:r>
            <a:r>
              <a:rPr lang="hu-HU" sz="1700" b="1" dirty="0">
                <a:latin typeface="Arial" pitchFamily="34" charset="0"/>
                <a:cs typeface="Arial" pitchFamily="34" charset="0"/>
              </a:rPr>
              <a:t>650 000 Ft/férőhely</a:t>
            </a:r>
          </a:p>
          <a:p>
            <a:r>
              <a:rPr lang="hu-HU" sz="1700" dirty="0">
                <a:latin typeface="Arial" pitchFamily="34" charset="0"/>
                <a:cs typeface="Arial" pitchFamily="34" charset="0"/>
              </a:rPr>
              <a:t>Óvoda: </a:t>
            </a:r>
            <a:r>
              <a:rPr lang="hu-HU" sz="1700" b="1" dirty="0">
                <a:latin typeface="Arial" pitchFamily="34" charset="0"/>
                <a:cs typeface="Arial" pitchFamily="34" charset="0"/>
              </a:rPr>
              <a:t>1 000 </a:t>
            </a:r>
            <a:r>
              <a:rPr lang="hu-HU" sz="1700" b="1" dirty="0" err="1">
                <a:latin typeface="Arial" pitchFamily="34" charset="0"/>
                <a:cs typeface="Arial" pitchFamily="34" charset="0"/>
              </a:rPr>
              <a:t>000</a:t>
            </a:r>
            <a:r>
              <a:rPr lang="hu-HU" sz="1700" b="1" dirty="0">
                <a:latin typeface="Arial" pitchFamily="34" charset="0"/>
                <a:cs typeface="Arial" pitchFamily="34" charset="0"/>
              </a:rPr>
              <a:t> Ft/férőhely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9288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2.1. és 6.3. Gazdaságélénkítő és népességmegtartó településfejlesztés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5095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3 beavatkozási terület:</a:t>
            </a:r>
          </a:p>
          <a:p>
            <a:pPr marL="514350" indent="-514350" algn="just">
              <a:buAutoNum type="romanUcPeriod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Gazdaságélénkítő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településfejlesztés, gazdasági, környezeti és társadalmi szempontból fenntartható városszerkezet és vonzó környezet kialakítása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00050" lvl="1" indent="0" algn="just"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16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vállalkozások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megtelepedését, 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már meglévők helyben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tartását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ösztönző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	térszerkezet kialakítása, 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népesség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megtartása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barnamezős területek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rehabilitációja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;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városszövetbe ágyazódó gazdasági funkciók infrastrukturális feltételeinek javítása,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városközpontok gazdasági funkciónak megerősítése,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újjáélesztése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a városi közterületek környezettudatos, család- és klímabarát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megújítása („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slow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city” megközelítés)</a:t>
            </a:r>
          </a:p>
          <a:p>
            <a:pPr marL="0" lvl="1" indent="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II. Települési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környezetvédelmi infrastruktúra-fejlesztések;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csapadékvíz elvezetése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hulladékgazdálkodás	</a:t>
            </a: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III. Szemléletformáló akciók, képzések</a:t>
            </a:r>
          </a:p>
        </p:txBody>
      </p:sp>
    </p:spTree>
    <p:extLst>
      <p:ext uri="{BB962C8B-B14F-4D97-AF65-F5344CB8AC3E}">
        <p14:creationId xmlns:p14="http://schemas.microsoft.com/office/powerpoint/2010/main" val="35484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2482" cy="429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olyan, a fenntartható közlekedés feltételeit megteremtő és erősítő közlekedésfejlesztési intézkedések valósuljanak meg településeken és települések között, amelyek hozzájárulnak az éghajlatváltozás mérsékléséhez,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CO2 kibocsátás csökkentéséhez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az élhető városi környezet kialakulásához, valamint az EU2020 és a Nemzeti Közlekedési Stratégiában megfogalmazott fenntartható fejlődésre és közlekedésre vonatkozó célok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teljesüléséhez</a:t>
            </a:r>
          </a:p>
          <a:p>
            <a:pPr marL="0" indent="0" algn="just"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Kerékpárosbarát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fejlesztés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Forgalomcsillapítás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közlekedésbiztonság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akadálymentesítés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Közúti közösségi közlekedés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Szemléletformáló akciók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008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cap="all" dirty="0" smtClean="0">
                <a:solidFill>
                  <a:schemeClr val="bg1"/>
                </a:solidFill>
                <a:latin typeface="Arial"/>
                <a:cs typeface="Arial"/>
              </a:rPr>
              <a:t>3.1. és 6.4. Fenntartható települési/városi közlekedésfejlesztés</a:t>
            </a:r>
            <a:r>
              <a:rPr lang="hu-HU" sz="2400" cap="small" dirty="0" smtClean="0">
                <a:solidFill>
                  <a:srgbClr val="FF0000"/>
                </a:solidFill>
              </a:rPr>
              <a:t/>
            </a:r>
            <a:br>
              <a:rPr lang="hu-HU" sz="2400" cap="small" dirty="0" smtClean="0">
                <a:solidFill>
                  <a:srgbClr val="FF0000"/>
                </a:solidFill>
              </a:rPr>
            </a:br>
            <a:endParaRPr lang="hu-HU" sz="2400" cap="small" dirty="0">
              <a:solidFill>
                <a:srgbClr val="FF0000"/>
              </a:solidFill>
            </a:endParaRPr>
          </a:p>
        </p:txBody>
      </p:sp>
      <p:pic>
        <p:nvPicPr>
          <p:cNvPr id="7" name="Kép hely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2923"/>
          <a:stretch>
            <a:fillRect/>
          </a:stretch>
        </p:blipFill>
        <p:spPr>
          <a:xfrm>
            <a:off x="6516216" y="3356992"/>
            <a:ext cx="1758280" cy="2157889"/>
          </a:xfrm>
        </p:spPr>
      </p:pic>
    </p:spTree>
    <p:extLst>
      <p:ext uri="{BB962C8B-B14F-4D97-AF65-F5344CB8AC3E}">
        <p14:creationId xmlns:p14="http://schemas.microsoft.com/office/powerpoint/2010/main" val="411912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3.2. és 6.5. Önkormányzatok energiahatékonyságának és a megújuló energia-felhasználás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arányának növelése </a:t>
            </a:r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b="1" u="sng" dirty="0">
                <a:latin typeface="Arial" pitchFamily="34" charset="0"/>
                <a:cs typeface="Arial" pitchFamily="34" charset="0"/>
              </a:rPr>
              <a:t>4 beavatkozási terület: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önkormányzati tulajdonú épületek, intézmények, infrastruktúra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energiahatékonyság-központú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rehabilitációja, az épületek hőszigetelésének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javítása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kazánházak felújítása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,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hőtermelők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korszerű nagy hatásfokú berendezésekre történő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cseréje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,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 err="1">
                <a:latin typeface="Arial" pitchFamily="34" charset="0"/>
                <a:cs typeface="Arial" pitchFamily="34" charset="0"/>
              </a:rPr>
              <a:t>hőleadó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rendszerek és épülethatároló szerkezetek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korszerűsítése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,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épületek hőszigetelésének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javítása</a:t>
            </a: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önkormányzati tulajdonú épületek intézmények és infrastruktúra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energetikai korszerűsítése, megújuló energiaforrások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alkalmazása</a:t>
            </a: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önkormányzati tulajdonú épületállomány fűtésenergia szükségletének megújuló energiaforrásokkal történő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ellátása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megújuló energia alkalmazásával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önkormányzati intézmények saját villamos energiaszükségletének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kielégítése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megújuló energia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alkalmazásával (Napelemek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telepítése </a:t>
            </a:r>
            <a:r>
              <a:rPr lang="hu-HU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hu-HU" sz="1600" b="1" dirty="0">
                <a:latin typeface="Arial" pitchFamily="34" charset="0"/>
                <a:cs typeface="Arial" pitchFamily="34" charset="0"/>
              </a:rPr>
              <a:t>közcéllal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, elsődlegesen </a:t>
            </a:r>
            <a:r>
              <a:rPr lang="hu-HU" sz="1600" b="1" dirty="0">
                <a:latin typeface="Arial" pitchFamily="34" charset="0"/>
                <a:cs typeface="Arial" pitchFamily="34" charset="0"/>
              </a:rPr>
              <a:t>saját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>
                <a:latin typeface="Arial" pitchFamily="34" charset="0"/>
                <a:cs typeface="Arial" pitchFamily="34" charset="0"/>
              </a:rPr>
              <a:t>villamosenergia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igény kielégítésének céljából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támogatja)</a:t>
            </a: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épületek világítási rendszereinek korszerűsítése </a:t>
            </a:r>
            <a:r>
              <a:rPr lang="hu-H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DE! Közvilágítási rendszerek </a:t>
            </a:r>
            <a:r>
              <a:rPr lang="hu-H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felújítása nem támogatható!</a:t>
            </a:r>
          </a:p>
        </p:txBody>
      </p:sp>
    </p:spTree>
    <p:extLst>
      <p:ext uri="{BB962C8B-B14F-4D97-AF65-F5344CB8AC3E}">
        <p14:creationId xmlns:p14="http://schemas.microsoft.com/office/powerpoint/2010/main" val="2669085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III. Önkormányzat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által vezérelt, a helyi adottságokhoz illeszkedő, megújuló energiaforrások kiaknázására irányuló energiaellátás megvalósítása komplex fejlesztési programok keretében </a:t>
            </a:r>
            <a:endParaRPr lang="hu-HU" sz="21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szükséges térségi és települési jelentőségű, de kisebb léptékű, települési és településközi koordinációt igénylő, a saját (közcélú) energiaigény kielégítésére szolgáló megújuló energiaforrásokból nyert energia termelését és helyi felhasználását célzó komplex projektek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támogatása</a:t>
            </a:r>
          </a:p>
          <a:p>
            <a:pPr lvl="1" algn="just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hu-HU" sz="2100" dirty="0" smtClean="0">
                <a:latin typeface="Arial" pitchFamily="34" charset="0"/>
                <a:cs typeface="Arial" pitchFamily="34" charset="0"/>
              </a:rPr>
              <a:t>IV. Önkormányzatok </a:t>
            </a:r>
            <a:r>
              <a:rPr lang="hu-HU" sz="2100" dirty="0">
                <a:latin typeface="Arial" pitchFamily="34" charset="0"/>
                <a:cs typeface="Arial" pitchFamily="34" charset="0"/>
              </a:rPr>
              <a:t>Fenntartható Energia Akcióprogramjai (SEAP) elkészítésének támogatása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45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3.2. és 6.5. Önkormányzatok energiahatékonyságának és a megújuló energia-felhasználás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arányának növelése </a:t>
            </a:r>
            <a:r>
              <a:rPr lang="hu-HU" sz="2200" dirty="0"/>
              <a:t>	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078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4.1. és 6.6.1. Egészségügyi alapellátás infrastrukturális fejlesztése </a:t>
            </a:r>
            <a:r>
              <a:rPr lang="hu-HU" sz="2000" dirty="0"/>
              <a:t>	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szolgáltatások színvonalának és a munkafeltételek minőségének javítása korszerű infrastruktúra-fejlesztéssel és eszközbeszerzéssel, figyelembe véve a környezettudatos gondolkodásmódot, a környezetbarát technológiák és anyagok alkalmazását. 	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Célcsoportok: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háziorvosi, házi gyermekorvosi ellátás;</a:t>
            </a: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fogorvosi alapellátás;</a:t>
            </a: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alapellátáshoz kapcsolódó ügyeleti ellátás;</a:t>
            </a: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védőnői ellátás;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iskola-egészségügyi ellátás. 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16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4.2. és 6.6.2. A szociális alapszolgáltatások infrastruktúrájának bővítése, fejlesztése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2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a társadalmi leszakadás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mérséklése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támogatandó </a:t>
            </a:r>
            <a:r>
              <a:rPr lang="hu-HU" sz="2200" b="1" u="sng" dirty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200" b="1" u="sng" dirty="0" smtClean="0">
                <a:latin typeface="Arial" pitchFamily="34" charset="0"/>
                <a:cs typeface="Arial" pitchFamily="34" charset="0"/>
              </a:rPr>
              <a:t>alapszolgáltatások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étkeztetés,</a:t>
            </a:r>
            <a:r>
              <a:rPr lang="hu-HU" sz="2200" i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jelzőrendszeres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házi segítségnyújtás,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közösségi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ellátások,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támogató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szolgáltatás,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utcai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szociális munka,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nappali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ellátások.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támogatandó </a:t>
            </a:r>
            <a:r>
              <a:rPr lang="hu-HU" sz="2200" b="1" u="sng" dirty="0">
                <a:latin typeface="Arial" pitchFamily="34" charset="0"/>
                <a:cs typeface="Arial" pitchFamily="34" charset="0"/>
              </a:rPr>
              <a:t>gyermekjóléti alapellátások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gyermekjóléti szolgálat</a:t>
            </a:r>
          </a:p>
          <a:p>
            <a:pPr marL="1971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marL="1971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Átmeneti </a:t>
            </a:r>
            <a:r>
              <a:rPr lang="hu-HU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otthonok fejlesztése </a:t>
            </a:r>
            <a:r>
              <a:rPr lang="hu-HU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EFOP keretében  </a:t>
            </a:r>
            <a:r>
              <a:rPr lang="hu-H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DE!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Bentlakásos intézmények fejlesztése nem támogatható a 2014-2020-as időszakban! </a:t>
            </a:r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0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4.3. és 6.7. Leromlott városi területek 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29600" cy="4086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leszakadó vagy leszakadással fenyegetett városrészeken koncentráltan megnyilvánuló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társadalmi-fizikai-gazdasági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problémák komplex módon való kezelése a területen élők társadalmi integrációjának elősegítésének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érdekében.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izárólag 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városi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jogállású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településeken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akcióterület kijelölése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olyan területen történhet, amelyen található a 314/2015. (XI. 8.) Korm. rendelet 10. mellékletében foglalt kritériumoknak megfelelő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szegregált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vagy szegregációval veszélyeztetett terület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infrastrukturális beavatkozásokat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programok (ESZA) a TOP-5.2.1 (megye),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illetve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TOP-6.9.1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mjv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intézkedés finanszíroz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417638"/>
            <a:ext cx="4032448" cy="46371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b="1" u="sng" dirty="0">
                <a:latin typeface="Arial" pitchFamily="34" charset="0"/>
                <a:cs typeface="Arial" pitchFamily="34" charset="0"/>
              </a:rPr>
              <a:t>Tevékenységek: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Lakófunkciót erősítő tevékenységek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Közösségi és szociális funkciót szolgáló tevékenységek, célzottan az alacsony társadalmi státuszú lakosság felzárkóztatása, beilleszkedésének elősegítése, készségfejlesztése érdekében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Közbiztonsági funkció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Foglalkoztatást elősegítő funkció 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4.3. és 6.7. Leromlott városi területek rehabilitációja</a:t>
            </a:r>
            <a:r>
              <a:rPr lang="hu-HU" sz="2400" cap="small" dirty="0"/>
              <a:t/>
            </a:r>
            <a:br>
              <a:rPr lang="hu-HU" sz="2400" cap="small" dirty="0"/>
            </a:br>
            <a:endParaRPr lang="hu-HU" sz="2400" cap="small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07824"/>
              </p:ext>
            </p:extLst>
          </p:nvPr>
        </p:nvGraphicFramePr>
        <p:xfrm>
          <a:off x="4430617" y="1340768"/>
          <a:ext cx="4280138" cy="432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330"/>
                <a:gridCol w="1326904"/>
                <a:gridCol w="1326904"/>
              </a:tblGrid>
              <a:tr h="60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 kimeneti mutatók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TOP-4.3.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TOP-6.7.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23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Helyreállított lakóegységek városi területeken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459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Városi területeken épített vagy renovált köz- vagy kereskedelmi épületek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1330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74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Városi területeken létrehozott vagy helyreállított nyitott terek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139000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56130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0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Integrált városfejlesztési stratégiákba bevont területek lakossága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1564000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1664620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0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Szociális célú </a:t>
                      </a:r>
                      <a:r>
                        <a:rPr lang="hu-HU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városrehabilitációval</a:t>
                      </a: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érintett akcióterületen élő lakosság száma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267000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57000</a:t>
                      </a:r>
                      <a:endParaRPr lang="hu-H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5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2014-2020 operatív programok közösségi irányelvei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1303/2013/EU rendelet a közös rendelkezésekről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1301/2013/EU rendelet: ERFA </a:t>
            </a:r>
            <a:r>
              <a:rPr lang="hu-HU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Fenntartható városfejlesztésre vonatkozó speciális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szabályok</a:t>
            </a:r>
          </a:p>
          <a:p>
            <a:pPr marL="0" indent="0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1304/2013/EU rendelet: ESZA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43808" y="3142709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Elkülönített prioritás </a:t>
            </a:r>
            <a:r>
              <a:rPr lang="hu-HU" dirty="0" smtClean="0"/>
              <a:t>a </a:t>
            </a:r>
            <a:r>
              <a:rPr lang="hu-HU" dirty="0" err="1" smtClean="0"/>
              <a:t>TOP-ban</a:t>
            </a:r>
            <a:r>
              <a:rPr lang="hu-HU" dirty="0" smtClean="0"/>
              <a:t>  az </a:t>
            </a:r>
            <a:r>
              <a:rPr lang="hu-HU" dirty="0" err="1" smtClean="0"/>
              <a:t>MJV-k</a:t>
            </a:r>
            <a:r>
              <a:rPr lang="hu-HU" dirty="0" smtClean="0"/>
              <a:t> részére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43808" y="3795630"/>
            <a:ext cx="38164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MJV specifikus </a:t>
            </a:r>
            <a:r>
              <a:rPr lang="hu-HU" dirty="0" smtClean="0"/>
              <a:t>eljárásrend kialakítása a területi kiválasztási rendszeren belül</a:t>
            </a:r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>
            <a:off x="1439652" y="3471594"/>
            <a:ext cx="792088" cy="6480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6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5.1. és 6.8. Foglalkoztatás-növelést célzó megyei és helyi foglalkoztatási együttműködések (paktumok) </a:t>
            </a:r>
            <a:r>
              <a:rPr lang="hu-HU" sz="2200" dirty="0"/>
              <a:t>	</a:t>
            </a:r>
            <a:br>
              <a:rPr lang="hu-HU" sz="2200" dirty="0"/>
            </a:b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 megyei és helyi foglalkoztatási együttműködések 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paktumok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létrehozásának és működésének támogatása, tevékenységi körük, eredményességük, hatékonyságuk növelése, továbbá a foglalkoztatás helyi szintű akciótervek megvalósításával való bővítése,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álláskeresők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munkához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juttatása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Megyei szintű foglalkoztatási megállapodások, foglalkoztatási-gazdaságfejlesztési együttműködések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megyei foglalkoztatási stratégia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tervezés,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partnerség és az együttműködést szervező szervezet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kialakítása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működtetése,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 1.1 és TOP 6.1.1. intézkedésekhez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kapcsolódó megyei szintű képzési, foglalkoztatási, egyéb ESZA típusú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tevékenységek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képzési-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bértámogatás</a:t>
            </a:r>
          </a:p>
        </p:txBody>
      </p:sp>
    </p:spTree>
    <p:extLst>
      <p:ext uri="{BB962C8B-B14F-4D97-AF65-F5344CB8AC3E}">
        <p14:creationId xmlns:p14="http://schemas.microsoft.com/office/powerpoint/2010/main" val="992935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29600" cy="4158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Helyi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foglalkoztatási együttműködések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helyi gazdaságfejlesztési – foglalkoztatási program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tervezése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helyi partnerség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kialakítása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működtetése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TOP 1.1 és TOP 6.1.1. intézkedésekhez kapcsolódó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helyi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szintű képzési, foglalkoztatási, egyéb ESZA típusú tevékenységek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képzési- 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bértámogatás.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Gyermekellátási szolgáltatások munkavállalóinak foglalkoztatási és képzési támogatása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gyermekellátási kapacitások humánerőforrás szükségleteinek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5.1. és 6.8. Foglalkoztatás-növelést célzó megyei és helyi foglalkoztatási együttműködések (paktumok) </a:t>
            </a:r>
            <a:r>
              <a:rPr lang="hu-HU" sz="2200" dirty="0" smtClean="0"/>
              <a:t>	</a:t>
            </a:r>
            <a:br>
              <a:rPr lang="hu-HU" sz="2200" dirty="0" smtClean="0"/>
            </a:b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042570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5.2. és 6.9.1. A társadalmi együttműködés erősítését szolgáló helyi szintű komplex programok </a:t>
            </a:r>
            <a:r>
              <a:rPr lang="hu-HU" sz="2400" cap="small" dirty="0">
                <a:latin typeface="Arial" pitchFamily="34" charset="0"/>
                <a:cs typeface="Arial" pitchFamily="34" charset="0"/>
              </a:rPr>
              <a:t/>
            </a:r>
            <a:br>
              <a:rPr lang="hu-HU" sz="2400" cap="small" dirty="0">
                <a:latin typeface="Arial" pitchFamily="34" charset="0"/>
                <a:cs typeface="Arial" pitchFamily="34" charset="0"/>
              </a:rPr>
            </a:br>
            <a:endParaRPr lang="hu-HU" sz="24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szociális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városrehabilitációs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intézkedéshez kapcsolódva a szegénység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 társadalmi és a munkaerő-piaci hátrányok újratermelődésének megállítása, valamint a közösségi és egyéni szintű társadalmi integráció feltételeinek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megteremtése.</a:t>
            </a:r>
          </a:p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alulról építkező társadalmi felzárkózást célzó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tevékenységek, 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közösségfejlesztő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formális oktatáson kívüli fejlesztő és oktatási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programok, 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egészségügyi, mentálhigiénés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lakhatás legalizálását és adósságkezelést szorgalmazó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társadalmi befogadást célzó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programok.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5.3. és </a:t>
            </a:r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6.9.2. </a:t>
            </a:r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Helyi közösségi programok megvalósítása</a:t>
            </a:r>
            <a:r>
              <a:rPr lang="hu-HU" sz="2400" cap="small" dirty="0">
                <a:latin typeface="Arial" pitchFamily="34" charset="0"/>
                <a:cs typeface="Arial" pitchFamily="34" charset="0"/>
              </a:rPr>
              <a:t/>
            </a:r>
            <a:br>
              <a:rPr lang="hu-HU" sz="2400" cap="small" dirty="0">
                <a:latin typeface="Arial" pitchFamily="34" charset="0"/>
                <a:cs typeface="Arial" pitchFamily="34" charset="0"/>
              </a:rPr>
            </a:br>
            <a:endParaRPr lang="hu-HU" sz="24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helyi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közösségek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fejlesztése a közösségi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társadalmi bevonást megvalósító projektek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megvalósításán keresztül.</a:t>
            </a:r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Támogatható tevékenységek:</a:t>
            </a:r>
          </a:p>
          <a:p>
            <a:pPr marL="54000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helyi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közösséget és identitást erősítő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akciók,</a:t>
            </a:r>
          </a:p>
          <a:p>
            <a:pPr marL="54000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helyi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közösségfejlesztési programok megvalósítása,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54000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helyi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partnerségi együttműködések szervezése, erősítése, </a:t>
            </a:r>
          </a:p>
          <a:p>
            <a:pPr marL="54000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bűnmegelőzést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közlekedésbiztonság és közbiztonság javítását segítő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intézkedések.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Közösségi szinten irányított városi helyi fejlesztések (TOP CLLD)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41148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TOP 7. prioritása keretében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Területi fókusz: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alulról szerveződő városi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közösségek,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10 ezer főnél népesebb városok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esetében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helyi közösségek képviselői a helyi akciócsoportok (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HACS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egyesületi forma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u="sng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HACS-ok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feladata: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helyi fejlesztési stratégia (HFS)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kidolgozása,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HFS kiválasztási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bizottsághoz való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benyújtása,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stratégia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végrehajtása.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Közösségi szinten irányított városi helyi fejlesztések (TOP CLLD)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A végrehajtás tervezett lépései: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Pályázati felhívás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megjelentetése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HACS megalakítására és HFS összeállítására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 err="1">
                <a:latin typeface="Arial" pitchFamily="34" charset="0"/>
                <a:cs typeface="Arial" pitchFamily="34" charset="0"/>
              </a:rPr>
              <a:t>HACS-ok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regisztrációja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HFS tervezési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fázis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 támogatásra javasolt városi helyi akciócsoportok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kiválasztása: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kísérleti jelleggel mintegy 20-30 városi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HACS kiválasztása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Szerződéskötés, majd HFS végrehajtása folyamatos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mentorálás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mellett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hu-HU" sz="2000" b="1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u-HU" sz="20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53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  <a:t>7.1 Kulturális és közösségi terek infrastrukturális fejlesztése</a:t>
            </a:r>
            <a:br>
              <a:rPr lang="hu-HU" sz="2200" b="1" cap="all" dirty="0">
                <a:solidFill>
                  <a:prstClr val="white"/>
                </a:solidFill>
                <a:latin typeface="Arial"/>
                <a:cs typeface="Arial"/>
              </a:rPr>
            </a:br>
            <a:endParaRPr lang="hu-HU" sz="2200" b="1" cap="all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Az intézkedés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kísérleti jelleggel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korlátozott számú, szakmai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alapon kiválasztott városban valósul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 (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CLLD-t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nagyobb számban a korábbi LEADER mintájára a Vidékfejlesztési Program támogat).</a:t>
            </a:r>
          </a:p>
          <a:p>
            <a:pPr marL="0" indent="0" algn="just">
              <a:buNone/>
            </a:pP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Cél: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társadalom összetartozásának erősítése és helyi gazdasági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fellendülés elősegítése</a:t>
            </a:r>
          </a:p>
          <a:p>
            <a:pPr marL="0" indent="0" algn="just">
              <a:buNone/>
            </a:pPr>
            <a:r>
              <a:rPr lang="hu-HU" sz="1800" b="1" u="sng" dirty="0">
                <a:latin typeface="Arial" pitchFamily="34" charset="0"/>
                <a:cs typeface="Arial" pitchFamily="34" charset="0"/>
              </a:rPr>
              <a:t>F</a:t>
            </a: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őbb </a:t>
            </a:r>
            <a:r>
              <a:rPr lang="hu-HU" sz="1800" b="1" u="sng" dirty="0">
                <a:latin typeface="Arial" pitchFamily="34" charset="0"/>
                <a:cs typeface="Arial" pitchFamily="34" charset="0"/>
              </a:rPr>
              <a:t>fejlesztési </a:t>
            </a: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irányok: 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projekt-előkészítési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tevékenység,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Innovatív, területi közösségi szolgáltatást biztosító városi kulturális intézmények felújítása, illetve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eszközfejlesztése,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Városrészi közösségi terek infrastrukturális felújítása, bővítése, eszközfejlesztése, kreatív, új szolgáltatások befogadására alkalmas térré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alakítása,</a:t>
            </a:r>
          </a:p>
          <a:p>
            <a:pPr marL="540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Közterek „közösségi tér funkcióinak”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bővítése.</a:t>
            </a:r>
          </a:p>
          <a:p>
            <a:pPr marL="0" indent="0"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CLLD ESZA elemei a 7.2 intézkedés keretében támogatható.</a:t>
            </a:r>
            <a:r>
              <a:rPr lang="hu-HU" sz="18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18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A TOP tervezési és végrehajtási alapelvei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4114800"/>
          </a:xfrm>
        </p:spPr>
        <p:txBody>
          <a:bodyPr>
            <a:normAutofit fontScale="70000" lnSpcReduction="20000"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Nemzeti elköteleződés: források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60%-át gazdaságfejlesztésre </a:t>
            </a:r>
            <a:r>
              <a:rPr lang="hu-HU" dirty="0">
                <a:latin typeface="Arial" pitchFamily="34" charset="0"/>
                <a:cs typeface="Arial" pitchFamily="34" charset="0"/>
              </a:rPr>
              <a:t>szükséges fordítani → A területi operatív programok ezen gazdaságélénkítő csomag részét képezik.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Közszférában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versenyeztetés helyett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fejlesztési igényekre történő fókuszálás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Ne legyen versenyeztetés, ahol nem szükséges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Költséges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finanszírozása → struktúraváltás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900" dirty="0">
                <a:latin typeface="Arial" pitchFamily="34" charset="0"/>
                <a:cs typeface="Arial" pitchFamily="34" charset="0"/>
              </a:rPr>
              <a:t>Alulról 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felfelé </a:t>
            </a:r>
            <a:r>
              <a:rPr lang="hu-HU" sz="2900" dirty="0">
                <a:latin typeface="Arial" pitchFamily="34" charset="0"/>
                <a:cs typeface="Arial" pitchFamily="34" charset="0"/>
              </a:rPr>
              <a:t>történő 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építkezés („</a:t>
            </a:r>
            <a:r>
              <a:rPr lang="hu-HU" sz="2900" dirty="0" err="1" smtClean="0">
                <a:latin typeface="Arial" pitchFamily="34" charset="0"/>
                <a:cs typeface="Arial" pitchFamily="34" charset="0"/>
              </a:rPr>
              <a:t>Bottom-up</a:t>
            </a:r>
            <a:r>
              <a:rPr lang="hu-HU" sz="2900" dirty="0" smtClean="0">
                <a:latin typeface="Arial" pitchFamily="34" charset="0"/>
                <a:cs typeface="Arial" pitchFamily="34" charset="0"/>
              </a:rPr>
              <a:t>”) a tervezés során</a:t>
            </a:r>
            <a:endParaRPr lang="hu-HU" sz="2900" dirty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Integrált Területi Beruházás helyett olyan eljárásrend biztosítása, amely garantálja a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területi alapú és helyi fejlesztési igényekre épülő forrásfelhasználást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Integrált Területi Programok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→ MJV és megyék hajtják végre</a:t>
            </a:r>
          </a:p>
          <a:p>
            <a:pPr lvl="1"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Területi Kiválasztási Rendszer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→ új eljárásrendi elem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CLLD eszköz használata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TOP-ban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(is)</a:t>
            </a:r>
          </a:p>
        </p:txBody>
      </p:sp>
    </p:spTree>
    <p:extLst>
      <p:ext uri="{BB962C8B-B14F-4D97-AF65-F5344CB8AC3E}">
        <p14:creationId xmlns:p14="http://schemas.microsoft.com/office/powerpoint/2010/main" val="27978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168" y="116632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TOP fejlesztési irányai</a:t>
            </a:r>
            <a:b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</a:br>
            <a:r>
              <a:rPr lang="hu-HU" sz="2200" b="1" kern="1200" cap="all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Forrásfelosztás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182239"/>
              </p:ext>
            </p:extLst>
          </p:nvPr>
        </p:nvGraphicFramePr>
        <p:xfrm>
          <a:off x="338428" y="1135628"/>
          <a:ext cx="8424936" cy="474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6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 TOP intézkedéseinek forrásallokációja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770491"/>
              </p:ext>
            </p:extLst>
          </p:nvPr>
        </p:nvGraphicFramePr>
        <p:xfrm>
          <a:off x="-36511" y="0"/>
          <a:ext cx="9180512" cy="660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760"/>
                <a:gridCol w="1036626"/>
                <a:gridCol w="1073126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TOP intézkedések</a:t>
                      </a:r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támogatás </a:t>
                      </a:r>
                      <a:b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(Mrd HUF</a:t>
                      </a:r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)*</a:t>
                      </a:r>
                      <a:endParaRPr lang="hu-H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Teljes támogatási összeg </a:t>
                      </a:r>
                      <a:b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(Mrd HUF</a:t>
                      </a:r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)**</a:t>
                      </a:r>
                      <a:endParaRPr lang="hu-HU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Térségi gazdasági környezet fejlesztése a foglalkoztatás elősegítésére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253,683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298,450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1.1. Helyi gazdasági infrastruktúra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97,201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114,354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Társadalmi és környezeti szempontból fenntartható turizmusfejlesztés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60,629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71,328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A gazdaságfejlesztést és a munkaerő mobilitás ösztönzését szolgáló közlekedésfejlesztés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43,457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51,126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1.4. A foglalkoztatás segítése és az életminőség javítása családbarát, munkába állást segítő intézmények, közszolgáltatások fejlesztésével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52,396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61,642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 Vállalkozásbarát, népességmegtartó településfejlesztés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125,617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147,785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2.1. Gazdaságélénkítő és népességmegtartó településfejlesztés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125,617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147,785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 Alacsony széndioxid kibocsátású gazdaságra való áttérés kiemelten a városi területeken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170,838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200,986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Fenntartható települési közlekedésfejlesztés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63,984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75,276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Önkormányzatok energiahatékonyságának és a megújuló energia-felhasználás arányának növelése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106,854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125,710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 A helyi közösségi szolgáltatások  fejlesztése és a társadalmi együttműködés erősítése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52,504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61,769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Egészségügyi alapellátás infrastrukturális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18,283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21,510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A szociális alapszolgáltatások infrastruktúrájának bővítése,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14,526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17,089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Leromlott városi területek rehabilitációja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19,695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23,170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 Megyei és helyi emberi erőforrás fejlesztések, foglalkoztatás-ösztönzés  és társadalmi együttműködés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76,238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89,691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5.1. Foglalkoztatás-növelést célzó megyei és helyi foglalkoztatási együttműködések (paktumok)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56,331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66,271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5.2. A társadalmi együttműködés erősítését szolgáló helyi szintű komplex programok 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7,329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8,622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5.3. Helyi közösségi programok megvalósítása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12,578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14,798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6. Fenntartható  városfejlesztés a megyei jogú városokban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328,986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387,042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6.1 Gazdaságfejlesztés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98,107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115,420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6.2 Családbarát, munkába állást segítő intézmények, közszolgáltatások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25,538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30,044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6.3 Gazdaságélénkítő és népességmegtartó városfejlesztés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61,226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72,030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6.4 Fenntartható városi közlekedésfejlesztés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29,287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34,455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6.5 Önkormányzatok energiahatékonyságának és a megújuló energia-felhasználás arányának növelése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52,080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61,271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6.6 Városi közszolgáltatások fejlesztése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17,785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20,924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 Leromlott városi területek rehabilitációja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7,805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9,182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6.8 Gazdaságfejlesztéshez kapcsolódó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foglalkoztatásfejlesztés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27,455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32,300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6.9 Társadalmi kohéziót célzó helyi programok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9,703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11,415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7.Közösségi szinten irányított városi helyi fejlesztések (CLLD)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43,362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45,644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7.1. Kulturális és közösségi terek infrastrukturális fejlesztése (ERFA)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29,026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30,554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7.2 Helyi közösségszervezés a városi helyi fejlesztési stratégiához kapcsolódva (ESZA)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14,336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15,090</a:t>
                      </a:r>
                    </a:p>
                  </a:txBody>
                  <a:tcPr marL="9525" marR="9525" marT="9525" marB="0" anchor="ctr">
                    <a:solidFill>
                      <a:srgbClr val="E6EDF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Végösszeg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hu-HU" sz="11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051,23 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11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1 231,37    </a:t>
                      </a:r>
                      <a:endParaRPr lang="hu-HU" sz="11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683471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Arial" pitchFamily="34" charset="0"/>
                <a:cs typeface="Arial" pitchFamily="34" charset="0"/>
              </a:rPr>
              <a:t>*310,1 €/Ft árfolyamra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korrigálva; **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Hazai társfinanszírozást is tartalmaz</a:t>
            </a:r>
            <a:endParaRPr lang="hu-H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b="1" cap="all" dirty="0" smtClean="0">
                <a:solidFill>
                  <a:prstClr val="white"/>
                </a:solidFill>
                <a:latin typeface="Arial"/>
                <a:cs typeface="Arial"/>
              </a:rPr>
              <a:t>A 2014-2020 programozási időszak végrehajtásának nemzeti szabályozása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A nemzeti szabályozás alapja: </a:t>
            </a:r>
          </a:p>
          <a:p>
            <a:pPr algn="ctr">
              <a:buNone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a 2014-2020 programozási időszakban az egyes európai uniós alapokból származó támogatások felhasználási rendjéről szóló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272/2014. (XI. 5.) Korm. Rendelet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(módosítás alatt)</a:t>
            </a:r>
          </a:p>
          <a:p>
            <a:pPr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	Mellékletei: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Egységes Működési Kézikönyv (EMK)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Szakpolitikai felelősök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Irányító hatóságok és közreműködő szervezetek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kifizetési igénylésben benyújtandó, elszámolható költségek valódiságát igazoló alátámasztó dokumentumok köre (Mátrix)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Nemzeti szabályozás az elszámolható költségekről</a:t>
            </a:r>
          </a:p>
        </p:txBody>
      </p:sp>
    </p:spTree>
    <p:extLst>
      <p:ext uri="{BB962C8B-B14F-4D97-AF65-F5344CB8AC3E}">
        <p14:creationId xmlns:p14="http://schemas.microsoft.com/office/powerpoint/2010/main" val="22866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A végrehajtási rendszer szereplői a </a:t>
            </a:r>
            <a:r>
              <a:rPr lang="hu-HU" sz="2400" b="1" cap="all" dirty="0" smtClean="0">
                <a:solidFill>
                  <a:prstClr val="white"/>
                </a:solidFill>
                <a:latin typeface="Arial"/>
                <a:cs typeface="Arial"/>
              </a:rPr>
              <a:t>2014-2020 közötti </a:t>
            </a:r>
            <a:r>
              <a:rPr lang="hu-HU" sz="2400" b="1" cap="all" dirty="0">
                <a:solidFill>
                  <a:prstClr val="white"/>
                </a:solidFill>
                <a:latin typeface="Arial"/>
                <a:cs typeface="Arial"/>
              </a:rPr>
              <a:t>programozási időszakban </a:t>
            </a:r>
            <a:r>
              <a:rPr 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dirty="0">
                <a:latin typeface="Arial" pitchFamily="34" charset="0"/>
                <a:cs typeface="Arial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Kormány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Nemzeti Fejlesztési Kormánybizottság (NFK)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Fejlesztéspolitikai Koordinációs Bizottság (FKB)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európai uniós források felhasználásáért felelős miniszter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államháztartásért felelős miniszter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Audit hatóság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Igazoló hatóság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Szakpolitikai felelős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Irányító hatóság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Közreműködő szervezet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– TOP esetében a MÁK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Területi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szereplő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(megyék és megyei jogú városok)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4837</TotalTime>
  <Words>3587</Words>
  <Application>Microsoft Office PowerPoint</Application>
  <PresentationFormat>Diavetítés a képernyőre (4:3 oldalarány)</PresentationFormat>
  <Paragraphs>639</Paragraphs>
  <Slides>47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</vt:lpstr>
      <vt:lpstr>Symbol</vt:lpstr>
      <vt:lpstr>Wingdings</vt:lpstr>
      <vt:lpstr>Office-téma</vt:lpstr>
      <vt:lpstr>A Terület- és Településfejlesztési Operatív Program fejlesztési irányai 2014–2020 között</vt:lpstr>
      <vt:lpstr>A területi programok eljárásrendi keretei a 2014-2020 programozási időszakban</vt:lpstr>
      <vt:lpstr>A TOP-ot érintő szabályozási környezet és eljárásrend bemutatása </vt:lpstr>
      <vt:lpstr>2014-2020 operatív programok közösségi irányelvei</vt:lpstr>
      <vt:lpstr>A TOP tervezési és végrehajtási alapelvei</vt:lpstr>
      <vt:lpstr>TOP fejlesztési irányai Forrásfelosztás</vt:lpstr>
      <vt:lpstr>A TOP intézkedéseinek forrásallokációja</vt:lpstr>
      <vt:lpstr>A 2014-2020 programozási időszak végrehajtásának nemzeti szabályozása</vt:lpstr>
      <vt:lpstr>A végrehajtási rendszer szereplői a 2014-2020 közötti programozási időszakban  </vt:lpstr>
      <vt:lpstr>IH szerepe a végrehajtási rendszerben  272/2014. (XI. 5.) Korm. Rendelet</vt:lpstr>
      <vt:lpstr>A Közreműködő szervezet (KSZ) szerepe a végrehajtási rendszerben</vt:lpstr>
      <vt:lpstr>Területi szereplő szerepe a végrehajtási rendszerben</vt:lpstr>
      <vt:lpstr>Területi forrásallokáció a TOP-ban  megyék szerinti bontás</vt:lpstr>
      <vt:lpstr>Területi forrásallokáció a TOP-ban  MJV-k szerinti bontás</vt:lpstr>
      <vt:lpstr>Eljárásrend kialakítása: Kiindulási pont</vt:lpstr>
      <vt:lpstr>Területi Kiválasztási Rendszer (TKR) I. Integrált Területi Programok (ITP)</vt:lpstr>
      <vt:lpstr>Területi Kiválasztási Rendszer (TKR) II. Integrált Területi Programok (ITP)</vt:lpstr>
      <vt:lpstr>Területi Kiválasztási Rendszer (TKR) III. Indikátorvállalások szerepe 2014-2020-ban</vt:lpstr>
      <vt:lpstr>Területi Kiválasztási Rendszer (TKR) IV. Integrált területi programok elfogadása</vt:lpstr>
      <vt:lpstr>Területi Kiválasztási Rendszer (TKR) V.</vt:lpstr>
      <vt:lpstr>AZ ITP VÉGREHAJTÁSA</vt:lpstr>
      <vt:lpstr>Projektfejlesztés, projektmegvalósítás</vt:lpstr>
      <vt:lpstr>TERVEZETT MENETREND</vt:lpstr>
      <vt:lpstr>A TOP intézkedések szakmai tartalmának bemutatása</vt:lpstr>
      <vt:lpstr>1.1. és 6.1.1. Üzleti infrastruktúra és kapcsolódó szolgáltatások fejlesztése</vt:lpstr>
      <vt:lpstr>1.1. és 6.1.1. Üzleti infrastruktúra és kapcsolódó szolgáltatások fejlesztése</vt:lpstr>
      <vt:lpstr>1.2. és 6.1.2. Társadalmi és környezeti szempontból fenntartható turizmusfejlesztés</vt:lpstr>
      <vt:lpstr>1.2. és 6.1.2. Társadalmi és környezeti szempontból fenntartható turizmusfejlesztés</vt:lpstr>
      <vt:lpstr> 1.3. és 6.1.3. A gazdaságfejlesztést és a munkaerő mobilitás ösztönzését szolgáló közlekedésfejlesztés    </vt:lpstr>
      <vt:lpstr>1.4. és 6.2. Családbarát, munkába állást segítő intézmények, közszolgáltatások fejlesztése </vt:lpstr>
      <vt:lpstr>1.4. és 6.2. Családbarát, munkába állást segítő intézmények, közszolgáltatások fejlesztése</vt:lpstr>
      <vt:lpstr>2.1. és 6.3. Gazdaságélénkítő és népességmegtartó településfejlesztés </vt:lpstr>
      <vt:lpstr>PowerPoint bemutató</vt:lpstr>
      <vt:lpstr>3.2. és 6.5. Önkormányzatok energiahatékonyságának és a megújuló energia-felhasználás arányának növelése   </vt:lpstr>
      <vt:lpstr>3.2. és 6.5. Önkormányzatok energiahatékonyságának és a megújuló energia-felhasználás arányának növelése   </vt:lpstr>
      <vt:lpstr>4.1. és 6.6.1. Egészségügyi alapellátás infrastrukturális fejlesztése   </vt:lpstr>
      <vt:lpstr>4.2. és 6.6.2. A szociális alapszolgáltatások infrastruktúrájának bővítése, fejlesztése </vt:lpstr>
      <vt:lpstr>4.3. és 6.7. Leromlott városi területek rehabilitációja </vt:lpstr>
      <vt:lpstr>4.3. és 6.7. Leromlott városi területek rehabilitációja </vt:lpstr>
      <vt:lpstr>5.1. és 6.8. Foglalkoztatás-növelést célzó megyei és helyi foglalkoztatási együttműködések (paktumok)   </vt:lpstr>
      <vt:lpstr>PowerPoint bemutató</vt:lpstr>
      <vt:lpstr>5.2. és 6.9.1. A társadalmi együttműködés erősítését szolgáló helyi szintű komplex programok  </vt:lpstr>
      <vt:lpstr>5.3. és 6.9.2. Helyi közösségi programok megvalósítása </vt:lpstr>
      <vt:lpstr>Közösségi szinten irányított városi helyi fejlesztések (TOP CLLD) I.</vt:lpstr>
      <vt:lpstr>Közösségi szinten irányított városi helyi fejlesztések (TOP CLLD) II.</vt:lpstr>
      <vt:lpstr>7.1 Kulturális és közösségi terek infrastrukturális fejlesztése </vt:lpstr>
      <vt:lpstr>  KÖSZÖNÖM A FIGYELMET!  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Kovács Zoltán</cp:lastModifiedBy>
  <cp:revision>508</cp:revision>
  <dcterms:created xsi:type="dcterms:W3CDTF">2014-03-03T11:13:53Z</dcterms:created>
  <dcterms:modified xsi:type="dcterms:W3CDTF">2015-04-23T15:14:23Z</dcterms:modified>
</cp:coreProperties>
</file>