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08" r:id="rId2"/>
    <p:sldMasterId id="2147483740" r:id="rId3"/>
  </p:sldMasterIdLst>
  <p:notesMasterIdLst>
    <p:notesMasterId r:id="rId14"/>
  </p:notesMasterIdLst>
  <p:sldIdLst>
    <p:sldId id="274" r:id="rId4"/>
    <p:sldId id="280" r:id="rId5"/>
    <p:sldId id="286" r:id="rId6"/>
    <p:sldId id="287" r:id="rId7"/>
    <p:sldId id="282" r:id="rId8"/>
    <p:sldId id="283" r:id="rId9"/>
    <p:sldId id="284" r:id="rId10"/>
    <p:sldId id="285" r:id="rId11"/>
    <p:sldId id="288" r:id="rId12"/>
    <p:sldId id="269" r:id="rId13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113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BCC4E7-B983-48D2-97F5-2C16AA07BE8D}" type="datetimeFigureOut">
              <a:rPr lang="hu-HU" smtClean="0"/>
              <a:t>2015.04.24.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3D66CA-4264-40F1-87BF-59E52B41AF7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80895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49448-F6D5-4A0E-BA3B-A979310BDC26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2015.04.24.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392F-423A-4B2F-819A-04E49CF4C52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732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49448-F6D5-4A0E-BA3B-A979310BDC26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2015.04.24.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392F-423A-4B2F-819A-04E49CF4C52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5504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49448-F6D5-4A0E-BA3B-A979310BDC26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2015.04.24.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392F-423A-4B2F-819A-04E49CF4C52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006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rezentacio_2020_borito_bg_ME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5" y="0"/>
            <a:ext cx="9142569" cy="6857999"/>
          </a:xfrm>
          <a:prstGeom prst="rect">
            <a:avLst/>
          </a:prstGeom>
        </p:spPr>
      </p:pic>
      <p:sp>
        <p:nvSpPr>
          <p:cNvPr id="14" name="Title 8"/>
          <p:cNvSpPr>
            <a:spLocks noGrp="1"/>
          </p:cNvSpPr>
          <p:nvPr>
            <p:ph type="title" hasCustomPrompt="1"/>
          </p:nvPr>
        </p:nvSpPr>
        <p:spPr>
          <a:xfrm>
            <a:off x="4495800" y="2286000"/>
            <a:ext cx="4419600" cy="1143000"/>
          </a:xfrm>
        </p:spPr>
        <p:txBody>
          <a:bodyPr anchor="t">
            <a:noAutofit/>
          </a:bodyPr>
          <a:lstStyle>
            <a:lvl1pPr algn="l">
              <a:defRPr sz="4400" b="1" cap="all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hu-HU" dirty="0" smtClean="0"/>
              <a:t>Prezentáció Címe</a:t>
            </a:r>
            <a:endParaRPr lang="en-US" dirty="0"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4495800" y="3886200"/>
            <a:ext cx="4343400" cy="914400"/>
          </a:xfrm>
        </p:spPr>
        <p:txBody>
          <a:bodyPr wrap="square" anchor="t"/>
          <a:lstStyle>
            <a:lvl1pPr marL="514350" indent="-514350" algn="l">
              <a:spcAft>
                <a:spcPts val="600"/>
              </a:spcAft>
              <a:buFontTx/>
              <a:buNone/>
              <a:defRPr cap="all" baseline="0">
                <a:solidFill>
                  <a:srgbClr val="FFFFFF"/>
                </a:solidFill>
                <a:latin typeface="Arial"/>
                <a:cs typeface="Arial"/>
              </a:defRPr>
            </a:lvl1pPr>
            <a:lvl2pPr>
              <a:buNone/>
              <a:defRPr/>
            </a:lvl2pPr>
          </a:lstStyle>
          <a:p>
            <a:pPr lvl="0"/>
            <a:r>
              <a:rPr lang="hu-HU" dirty="0" smtClean="0"/>
              <a:t>Click to edit Alcím</a:t>
            </a:r>
          </a:p>
          <a:p>
            <a:pPr lvl="0"/>
            <a:endParaRPr lang="hu-HU" dirty="0" smtClean="0"/>
          </a:p>
        </p:txBody>
      </p:sp>
    </p:spTree>
    <p:extLst>
      <p:ext uri="{BB962C8B-B14F-4D97-AF65-F5344CB8AC3E}">
        <p14:creationId xmlns:p14="http://schemas.microsoft.com/office/powerpoint/2010/main" val="20325400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/>
          <a:lstStyle/>
          <a:p>
            <a:r>
              <a:rPr lang="hu-HU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1174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524000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4142871-7357-434F-A8F3-CECC6D136A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4/24/2015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02C4939-F161-2245-8138-B1FA9F0D34C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457200" y="381000"/>
            <a:ext cx="8229600" cy="609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457200">
              <a:spcBef>
                <a:spcPct val="0"/>
              </a:spcBef>
              <a:defRPr/>
            </a:pPr>
            <a:r>
              <a:rPr lang="hu-HU" sz="2400" b="1" cap="all" smtClean="0">
                <a:solidFill>
                  <a:srgbClr val="FFFFFF"/>
                </a:solidFill>
                <a:latin typeface="Arial"/>
                <a:cs typeface="Arial"/>
              </a:rPr>
              <a:t>Click to edit Master title style</a:t>
            </a:r>
            <a:endParaRPr lang="en-US" sz="2400" b="1" cap="all" smtClean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790452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49448-F6D5-4A0E-BA3B-A979310BDC26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2015.04.24.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392F-423A-4B2F-819A-04E49CF4C52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6991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49448-F6D5-4A0E-BA3B-A979310BDC26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2015.04.24.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392F-423A-4B2F-819A-04E49CF4C52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0779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49448-F6D5-4A0E-BA3B-A979310BDC26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2015.04.24.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392F-423A-4B2F-819A-04E49CF4C52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584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49448-F6D5-4A0E-BA3B-A979310BDC26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2015.04.24.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392F-423A-4B2F-819A-04E49CF4C52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8931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49448-F6D5-4A0E-BA3B-A979310BDC26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2015.04.24.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392F-423A-4B2F-819A-04E49CF4C52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941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49448-F6D5-4A0E-BA3B-A979310BDC26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2015.04.24.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392F-423A-4B2F-819A-04E49CF4C52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045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49448-F6D5-4A0E-BA3B-A979310BDC26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2015.04.24.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392F-423A-4B2F-819A-04E49CF4C52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1608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49448-F6D5-4A0E-BA3B-A979310BDC26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2015.04.24.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392F-423A-4B2F-819A-04E49CF4C52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8886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49448-F6D5-4A0E-BA3B-A979310BDC26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2015.04.24.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392F-423A-4B2F-819A-04E49CF4C52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362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49448-F6D5-4A0E-BA3B-A979310BDC26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2015.04.24.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392F-423A-4B2F-819A-04E49CF4C52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4556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49448-F6D5-4A0E-BA3B-A979310BDC26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2015.04.24.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392F-423A-4B2F-819A-04E49CF4C52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145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49448-F6D5-4A0E-BA3B-A979310BDC26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2015.04.24.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392F-423A-4B2F-819A-04E49CF4C52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3406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rezentacio_2020_borito_bg_ME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5" y="0"/>
            <a:ext cx="9142569" cy="6857999"/>
          </a:xfrm>
          <a:prstGeom prst="rect">
            <a:avLst/>
          </a:prstGeom>
        </p:spPr>
      </p:pic>
      <p:sp>
        <p:nvSpPr>
          <p:cNvPr id="14" name="Title 8"/>
          <p:cNvSpPr>
            <a:spLocks noGrp="1"/>
          </p:cNvSpPr>
          <p:nvPr>
            <p:ph type="title" hasCustomPrompt="1"/>
          </p:nvPr>
        </p:nvSpPr>
        <p:spPr>
          <a:xfrm>
            <a:off x="4495800" y="2286000"/>
            <a:ext cx="4419600" cy="1143000"/>
          </a:xfrm>
        </p:spPr>
        <p:txBody>
          <a:bodyPr anchor="t">
            <a:noAutofit/>
          </a:bodyPr>
          <a:lstStyle>
            <a:lvl1pPr algn="l">
              <a:defRPr sz="4400" b="1" cap="all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hu-HU" dirty="0" smtClean="0"/>
              <a:t>Prezentáció Címe</a:t>
            </a:r>
            <a:endParaRPr lang="en-US" dirty="0"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4495800" y="3886200"/>
            <a:ext cx="4343400" cy="914400"/>
          </a:xfrm>
        </p:spPr>
        <p:txBody>
          <a:bodyPr wrap="square" anchor="t"/>
          <a:lstStyle>
            <a:lvl1pPr marL="514350" indent="-514350" algn="l">
              <a:spcAft>
                <a:spcPts val="600"/>
              </a:spcAft>
              <a:buFontTx/>
              <a:buNone/>
              <a:defRPr cap="all" baseline="0">
                <a:solidFill>
                  <a:srgbClr val="FFFFFF"/>
                </a:solidFill>
                <a:latin typeface="Arial"/>
                <a:cs typeface="Arial"/>
              </a:defRPr>
            </a:lvl1pPr>
            <a:lvl2pPr>
              <a:buNone/>
              <a:defRPr/>
            </a:lvl2pPr>
          </a:lstStyle>
          <a:p>
            <a:pPr lvl="0"/>
            <a:r>
              <a:rPr lang="hu-HU" dirty="0" smtClean="0"/>
              <a:t>Click to edit Alcím</a:t>
            </a:r>
          </a:p>
          <a:p>
            <a:pPr lvl="0"/>
            <a:endParaRPr lang="hu-HU" dirty="0" smtClean="0"/>
          </a:p>
        </p:txBody>
      </p:sp>
    </p:spTree>
    <p:extLst>
      <p:ext uri="{BB962C8B-B14F-4D97-AF65-F5344CB8AC3E}">
        <p14:creationId xmlns:p14="http://schemas.microsoft.com/office/powerpoint/2010/main" val="5731978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/>
          <a:lstStyle/>
          <a:p>
            <a:r>
              <a:rPr lang="hu-HU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4669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524000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4142871-7357-434F-A8F3-CECC6D136A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4/24/2015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02C4939-F161-2245-8138-B1FA9F0D34C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457200" y="381000"/>
            <a:ext cx="8229600" cy="609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457200">
              <a:spcBef>
                <a:spcPct val="0"/>
              </a:spcBef>
              <a:defRPr/>
            </a:pPr>
            <a:r>
              <a:rPr lang="hu-HU" sz="2400" b="1" cap="all" smtClean="0">
                <a:solidFill>
                  <a:srgbClr val="FFFFFF"/>
                </a:solidFill>
                <a:latin typeface="Arial"/>
                <a:cs typeface="Arial"/>
              </a:rPr>
              <a:t>Click to edit Master title style</a:t>
            </a:r>
            <a:endParaRPr lang="en-US" sz="2400" b="1" cap="all" smtClean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431945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572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dirty="0" smtClean="0"/>
              <a:t>Click to edit Master text styles</a:t>
            </a:r>
          </a:p>
          <a:p>
            <a:pPr lvl="1"/>
            <a:r>
              <a:rPr lang="hu-HU" dirty="0" smtClean="0"/>
              <a:t>Second level</a:t>
            </a:r>
          </a:p>
          <a:p>
            <a:pPr lvl="2"/>
            <a:r>
              <a:rPr lang="hu-HU" dirty="0" smtClean="0"/>
              <a:t>Third level</a:t>
            </a:r>
          </a:p>
          <a:p>
            <a:pPr lvl="3"/>
            <a:r>
              <a:rPr lang="hu-HU" dirty="0" smtClean="0"/>
              <a:t>Fourth level</a:t>
            </a:r>
          </a:p>
          <a:p>
            <a:pPr lvl="4"/>
            <a:r>
              <a:rPr lang="hu-HU" dirty="0" smtClean="0"/>
              <a:t>Fifth level</a:t>
            </a:r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5334000" y="1600200"/>
            <a:ext cx="3352800" cy="4114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723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49448-F6D5-4A0E-BA3B-A979310BDC26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2015.04.24.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392F-423A-4B2F-819A-04E49CF4C52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01418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49448-F6D5-4A0E-BA3B-A979310BDC26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2015.04.24.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392F-423A-4B2F-819A-04E49CF4C52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2290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49448-F6D5-4A0E-BA3B-A979310BDC26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2015.04.24.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392F-423A-4B2F-819A-04E49CF4C52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1327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49448-F6D5-4A0E-BA3B-A979310BDC26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2015.04.24.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392F-423A-4B2F-819A-04E49CF4C52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6712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49448-F6D5-4A0E-BA3B-A979310BDC26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2015.04.24.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392F-423A-4B2F-819A-04E49CF4C52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8954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49448-F6D5-4A0E-BA3B-A979310BDC26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2015.04.24.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392F-423A-4B2F-819A-04E49CF4C52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724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49448-F6D5-4A0E-BA3B-A979310BDC26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2015.04.24.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392F-423A-4B2F-819A-04E49CF4C52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70256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49448-F6D5-4A0E-BA3B-A979310BDC26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2015.04.24.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392F-423A-4B2F-819A-04E49CF4C52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6713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49448-F6D5-4A0E-BA3B-A979310BDC26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2015.04.24.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392F-423A-4B2F-819A-04E49CF4C52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92877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49448-F6D5-4A0E-BA3B-A979310BDC26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2015.04.24.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392F-423A-4B2F-819A-04E49CF4C52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16388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49448-F6D5-4A0E-BA3B-A979310BDC26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2015.04.24.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392F-423A-4B2F-819A-04E49CF4C52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847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49448-F6D5-4A0E-BA3B-A979310BDC26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2015.04.24.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392F-423A-4B2F-819A-04E49CF4C52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9822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49448-F6D5-4A0E-BA3B-A979310BDC26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2015.04.24.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392F-423A-4B2F-819A-04E49CF4C52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70242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rezentacio_2020_borito_bg_ME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5" y="0"/>
            <a:ext cx="9142569" cy="6857999"/>
          </a:xfrm>
          <a:prstGeom prst="rect">
            <a:avLst/>
          </a:prstGeom>
        </p:spPr>
      </p:pic>
      <p:sp>
        <p:nvSpPr>
          <p:cNvPr id="14" name="Title 8"/>
          <p:cNvSpPr>
            <a:spLocks noGrp="1"/>
          </p:cNvSpPr>
          <p:nvPr>
            <p:ph type="title" hasCustomPrompt="1"/>
          </p:nvPr>
        </p:nvSpPr>
        <p:spPr>
          <a:xfrm>
            <a:off x="4495800" y="2286000"/>
            <a:ext cx="4419600" cy="1143000"/>
          </a:xfrm>
        </p:spPr>
        <p:txBody>
          <a:bodyPr anchor="t">
            <a:noAutofit/>
          </a:bodyPr>
          <a:lstStyle>
            <a:lvl1pPr algn="l">
              <a:defRPr sz="4400" b="1" cap="all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hu-HU" dirty="0" smtClean="0"/>
              <a:t>Prezentáció Címe</a:t>
            </a:r>
            <a:endParaRPr lang="en-US" dirty="0"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4495800" y="3886200"/>
            <a:ext cx="4343400" cy="914400"/>
          </a:xfrm>
        </p:spPr>
        <p:txBody>
          <a:bodyPr wrap="square" anchor="t"/>
          <a:lstStyle>
            <a:lvl1pPr marL="514350" indent="-514350" algn="l">
              <a:spcAft>
                <a:spcPts val="600"/>
              </a:spcAft>
              <a:buFontTx/>
              <a:buNone/>
              <a:defRPr cap="all" baseline="0">
                <a:solidFill>
                  <a:srgbClr val="FFFFFF"/>
                </a:solidFill>
                <a:latin typeface="Arial"/>
                <a:cs typeface="Arial"/>
              </a:defRPr>
            </a:lvl1pPr>
            <a:lvl2pPr>
              <a:buNone/>
              <a:defRPr/>
            </a:lvl2pPr>
          </a:lstStyle>
          <a:p>
            <a:pPr lvl="0"/>
            <a:r>
              <a:rPr lang="hu-HU" dirty="0" smtClean="0"/>
              <a:t>Click to edit Alcím</a:t>
            </a:r>
          </a:p>
          <a:p>
            <a:pPr lvl="0"/>
            <a:endParaRPr lang="hu-HU" dirty="0" smtClean="0"/>
          </a:p>
        </p:txBody>
      </p:sp>
    </p:spTree>
    <p:extLst>
      <p:ext uri="{BB962C8B-B14F-4D97-AF65-F5344CB8AC3E}">
        <p14:creationId xmlns:p14="http://schemas.microsoft.com/office/powerpoint/2010/main" val="240333738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/>
          <a:lstStyle/>
          <a:p>
            <a:r>
              <a:rPr lang="hu-HU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12063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524000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4142871-7357-434F-A8F3-CECC6D136A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4/24/2015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02C4939-F161-2245-8138-B1FA9F0D34C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457200" y="381000"/>
            <a:ext cx="8229600" cy="609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457200">
              <a:spcBef>
                <a:spcPct val="0"/>
              </a:spcBef>
              <a:defRPr/>
            </a:pPr>
            <a:r>
              <a:rPr lang="hu-HU" sz="2400" b="1" cap="all" smtClean="0">
                <a:solidFill>
                  <a:srgbClr val="FFFFFF"/>
                </a:solidFill>
                <a:latin typeface="Arial"/>
                <a:cs typeface="Arial"/>
              </a:rPr>
              <a:t>Click to edit Master title style</a:t>
            </a:r>
            <a:endParaRPr lang="en-US" sz="2400" b="1" cap="all" smtClean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283533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első oldal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281107"/>
            <a:ext cx="7772400" cy="504819"/>
          </a:xfrm>
        </p:spPr>
        <p:txBody>
          <a:bodyPr anchor="t">
            <a:normAutofit/>
          </a:bodyPr>
          <a:lstStyle>
            <a:lvl1pPr algn="ctr">
              <a:defRPr sz="1800" b="0" cap="none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hu-HU" dirty="0"/>
          </a:p>
        </p:txBody>
      </p:sp>
      <p:sp>
        <p:nvSpPr>
          <p:cNvPr id="8" name="Content Placeholder 4"/>
          <p:cNvSpPr>
            <a:spLocks noGrp="1"/>
          </p:cNvSpPr>
          <p:nvPr>
            <p:ph idx="13"/>
          </p:nvPr>
        </p:nvSpPr>
        <p:spPr bwMode="auto">
          <a:xfrm>
            <a:off x="785786" y="4786322"/>
            <a:ext cx="7572428" cy="1500198"/>
          </a:xfrm>
          <a:noFill/>
          <a:ln>
            <a:miter lim="800000"/>
            <a:headEnd/>
            <a:tailEnd/>
          </a:ln>
        </p:spPr>
        <p:txBody>
          <a:bodyPr>
            <a:normAutofit/>
          </a:bodyPr>
          <a:lstStyle>
            <a:lvl1pPr>
              <a:buNone/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endParaRPr lang="hu-HU" dirty="0" smtClean="0"/>
          </a:p>
        </p:txBody>
      </p:sp>
      <p:sp>
        <p:nvSpPr>
          <p:cNvPr id="9" name="Tartalom helye 2"/>
          <p:cNvSpPr>
            <a:spLocks noGrp="1"/>
          </p:cNvSpPr>
          <p:nvPr>
            <p:ph idx="14"/>
          </p:nvPr>
        </p:nvSpPr>
        <p:spPr>
          <a:xfrm>
            <a:off x="908566" y="1928803"/>
            <a:ext cx="3601290" cy="2696464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/>
            </a:lvl1pPr>
          </a:lstStyle>
          <a:p>
            <a:pPr lvl="0"/>
            <a:endParaRPr lang="hu-HU" dirty="0"/>
          </a:p>
        </p:txBody>
      </p:sp>
      <p:sp>
        <p:nvSpPr>
          <p:cNvPr id="12" name="Tartalom helye 2"/>
          <p:cNvSpPr>
            <a:spLocks noGrp="1"/>
          </p:cNvSpPr>
          <p:nvPr>
            <p:ph idx="15"/>
          </p:nvPr>
        </p:nvSpPr>
        <p:spPr>
          <a:xfrm>
            <a:off x="4643438" y="1928803"/>
            <a:ext cx="3601290" cy="2696464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/>
            </a:lvl1pPr>
          </a:lstStyle>
          <a:p>
            <a:pPr lvl="0"/>
            <a:endParaRPr lang="hu-HU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52DF7-0248-4D07-92F3-3A4534F7F7DF}" type="datetimeFigureOut">
              <a:rPr lang="hu-H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2015.04.24.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54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49448-F6D5-4A0E-BA3B-A979310BDC26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2015.04.24.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392F-423A-4B2F-819A-04E49CF4C52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694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49448-F6D5-4A0E-BA3B-A979310BDC26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2015.04.24.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392F-423A-4B2F-819A-04E49CF4C52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446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49448-F6D5-4A0E-BA3B-A979310BDC26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2015.04.24.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392F-423A-4B2F-819A-04E49CF4C52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511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49448-F6D5-4A0E-BA3B-A979310BDC26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2015.04.24.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392F-423A-4B2F-819A-04E49CF4C52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931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49448-F6D5-4A0E-BA3B-A979310BDC26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2015.04.24.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E392F-423A-4B2F-819A-04E49CF4C52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792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16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31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B1049448-F6D5-4A0E-BA3B-A979310BDC26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 defTabSz="457200"/>
              <a:t>2015.04.24.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300E392F-423A-4B2F-819A-04E49CF4C52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8" descr="prezentacio_2020_beliv_bg_ME.jpg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715" y="0"/>
            <a:ext cx="9142569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493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B1049448-F6D5-4A0E-BA3B-A979310BDC26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 defTabSz="457200"/>
              <a:t>2015.04.24.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300E392F-423A-4B2F-819A-04E49CF4C52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8" descr="prezentacio_2020_beliv_bg_ME.jpg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715" y="0"/>
            <a:ext cx="9142569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374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B1049448-F6D5-4A0E-BA3B-A979310BDC26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 defTabSz="457200"/>
              <a:t>2015.04.24.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300E392F-423A-4B2F-819A-04E49CF4C52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8" descr="prezentacio_2020_beliv_bg_ME.jpg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715" y="0"/>
            <a:ext cx="9142569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91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  <p:sldLayoutId id="2147483753" r:id="rId13"/>
    <p:sldLayoutId id="2147483754" r:id="rId14"/>
    <p:sldLayoutId id="2147483755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naszvadi.balazs@tolnamegye.hu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355976" y="476672"/>
            <a:ext cx="4788024" cy="5616624"/>
          </a:xfrm>
        </p:spPr>
        <p:txBody>
          <a:bodyPr/>
          <a:lstStyle/>
          <a:p>
            <a:r>
              <a:rPr lang="hu-HU" sz="3500" dirty="0" smtClean="0">
                <a:latin typeface="Calibri Light" pitchFamily="34" charset="0"/>
                <a:cs typeface="Arial" charset="0"/>
              </a:rPr>
              <a:t/>
            </a:r>
            <a:br>
              <a:rPr lang="hu-HU" sz="3500" dirty="0" smtClean="0">
                <a:latin typeface="Calibri Light" pitchFamily="34" charset="0"/>
                <a:cs typeface="Arial" charset="0"/>
              </a:rPr>
            </a:br>
            <a:r>
              <a:rPr lang="hu-HU" sz="2600" dirty="0" smtClean="0">
                <a:latin typeface="Calibri Light" pitchFamily="34" charset="0"/>
                <a:cs typeface="Arial" charset="0"/>
              </a:rPr>
              <a:t>A paksi bővítés lehetséges hatásai Tolna megyére: </a:t>
            </a:r>
            <a:br>
              <a:rPr lang="hu-HU" sz="2600" dirty="0" smtClean="0">
                <a:latin typeface="Calibri Light" pitchFamily="34" charset="0"/>
                <a:cs typeface="Arial" charset="0"/>
              </a:rPr>
            </a:br>
            <a:r>
              <a:rPr lang="hu-HU" sz="2600" dirty="0">
                <a:latin typeface="Calibri Light" pitchFamily="34" charset="0"/>
                <a:cs typeface="Arial" charset="0"/>
              </a:rPr>
              <a:t/>
            </a:r>
            <a:br>
              <a:rPr lang="hu-HU" sz="2600" dirty="0">
                <a:latin typeface="Calibri Light" pitchFamily="34" charset="0"/>
                <a:cs typeface="Arial" charset="0"/>
              </a:rPr>
            </a:br>
            <a:r>
              <a:rPr lang="hu-HU" sz="2600" dirty="0" smtClean="0">
                <a:latin typeface="Calibri Light" pitchFamily="34" charset="0"/>
                <a:cs typeface="Arial" charset="0"/>
              </a:rPr>
              <a:t>kapcsolódási pontok, együttműködések </a:t>
            </a:r>
            <a:br>
              <a:rPr lang="hu-HU" sz="2600" dirty="0" smtClean="0">
                <a:latin typeface="Calibri Light" pitchFamily="34" charset="0"/>
                <a:cs typeface="Arial" charset="0"/>
              </a:rPr>
            </a:br>
            <a:r>
              <a:rPr lang="hu-HU" sz="2600" dirty="0" smtClean="0">
                <a:latin typeface="Calibri Light" pitchFamily="34" charset="0"/>
                <a:cs typeface="Arial" charset="0"/>
              </a:rPr>
              <a:t>a Teller-Lévai Projektekhez</a:t>
            </a:r>
            <a:r>
              <a:rPr lang="hu-HU" sz="2400" dirty="0">
                <a:latin typeface="Calibri Light" pitchFamily="34" charset="0"/>
                <a:cs typeface="Arial" charset="0"/>
              </a:rPr>
              <a:t/>
            </a:r>
            <a:br>
              <a:rPr lang="hu-HU" sz="2400" dirty="0">
                <a:latin typeface="Calibri Light" pitchFamily="34" charset="0"/>
                <a:cs typeface="Arial" charset="0"/>
              </a:rPr>
            </a:br>
            <a:r>
              <a:rPr lang="hu-HU" sz="3500" dirty="0" smtClean="0">
                <a:latin typeface="Calibri Light" pitchFamily="34" charset="0"/>
                <a:cs typeface="Arial" charset="0"/>
              </a:rPr>
              <a:t/>
            </a:r>
            <a:br>
              <a:rPr lang="hu-HU" sz="3500" dirty="0" smtClean="0">
                <a:latin typeface="Calibri Light" pitchFamily="34" charset="0"/>
                <a:cs typeface="Arial" charset="0"/>
              </a:rPr>
            </a:br>
            <a:r>
              <a:rPr lang="hu-HU" sz="3500" dirty="0" smtClean="0">
                <a:latin typeface="Calibri Light" pitchFamily="34" charset="0"/>
                <a:cs typeface="Arial" charset="0"/>
              </a:rPr>
              <a:t>         </a:t>
            </a:r>
            <a:r>
              <a:rPr lang="hu-HU" sz="1800" dirty="0" err="1" smtClean="0">
                <a:latin typeface="Calibri Light" pitchFamily="34" charset="0"/>
              </a:rPr>
              <a:t>Naszvadi</a:t>
            </a:r>
            <a:r>
              <a:rPr lang="hu-HU" sz="1800" dirty="0" smtClean="0">
                <a:latin typeface="Calibri Light" pitchFamily="34" charset="0"/>
              </a:rPr>
              <a:t> Balázs</a:t>
            </a:r>
            <a:r>
              <a:rPr lang="hu-HU" sz="1800" dirty="0">
                <a:latin typeface="Calibri Light" pitchFamily="34" charset="0"/>
              </a:rPr>
              <a:t/>
            </a:r>
            <a:br>
              <a:rPr lang="hu-HU" sz="1800" dirty="0">
                <a:latin typeface="Calibri Light" pitchFamily="34" charset="0"/>
              </a:rPr>
            </a:br>
            <a:r>
              <a:rPr lang="hu-HU" sz="1800" dirty="0" smtClean="0">
                <a:latin typeface="Calibri Light" pitchFamily="34" charset="0"/>
              </a:rPr>
              <a:t>területfejlesztési osztályvezető</a:t>
            </a:r>
            <a:r>
              <a:rPr lang="hu-HU" sz="1800" dirty="0">
                <a:latin typeface="Calibri Light" pitchFamily="34" charset="0"/>
              </a:rPr>
              <a:t/>
            </a:r>
            <a:br>
              <a:rPr lang="hu-HU" sz="1800" dirty="0">
                <a:latin typeface="Calibri Light" pitchFamily="34" charset="0"/>
              </a:rPr>
            </a:br>
            <a:r>
              <a:rPr lang="hu-HU" sz="1800" dirty="0" smtClean="0">
                <a:latin typeface="Calibri Light" pitchFamily="34" charset="0"/>
              </a:rPr>
              <a:t/>
            </a:r>
            <a:br>
              <a:rPr lang="hu-HU" sz="1800" dirty="0" smtClean="0">
                <a:latin typeface="Calibri Light" pitchFamily="34" charset="0"/>
              </a:rPr>
            </a:br>
            <a:r>
              <a:rPr lang="hu-HU" sz="1800" dirty="0"/>
              <a:t/>
            </a:r>
            <a:br>
              <a:rPr lang="hu-HU" sz="1800" dirty="0"/>
            </a:br>
            <a:r>
              <a:rPr lang="hu-HU" sz="1800" dirty="0" smtClean="0">
                <a:latin typeface="Calibri Light" pitchFamily="34" charset="0"/>
              </a:rPr>
              <a:t>Paks   2015. április 24.</a:t>
            </a:r>
            <a:r>
              <a:rPr lang="hu-HU" sz="1800" dirty="0">
                <a:latin typeface="Calibri Light" pitchFamily="34" charset="0"/>
              </a:rPr>
              <a:t/>
            </a:r>
            <a:br>
              <a:rPr lang="hu-HU" sz="1800" dirty="0">
                <a:latin typeface="Calibri Light" pitchFamily="34" charset="0"/>
              </a:rPr>
            </a:br>
            <a:r>
              <a:rPr lang="hu-HU" sz="1800" dirty="0">
                <a:latin typeface="Calibri Light" pitchFamily="34" charset="0"/>
              </a:rPr>
              <a:t/>
            </a:r>
            <a:br>
              <a:rPr lang="hu-HU" sz="1800" dirty="0">
                <a:latin typeface="Calibri Light" pitchFamily="34" charset="0"/>
              </a:rPr>
            </a:br>
            <a:r>
              <a:rPr lang="hu-HU" sz="1800" dirty="0" smtClean="0">
                <a:latin typeface="Calibri Light" pitchFamily="34" charset="0"/>
              </a:rPr>
              <a:t>tolna megyei önkormányzati hivatal</a:t>
            </a:r>
            <a:r>
              <a:rPr lang="hu-HU" sz="1800" dirty="0">
                <a:latin typeface="Calibri Light" pitchFamily="34" charset="0"/>
              </a:rPr>
              <a:t/>
            </a:r>
            <a:br>
              <a:rPr lang="hu-HU" sz="1800" dirty="0">
                <a:latin typeface="Calibri Light" pitchFamily="34" charset="0"/>
              </a:rPr>
            </a:br>
            <a:r>
              <a:rPr lang="hu-HU" sz="1800" dirty="0">
                <a:latin typeface="Calibri Light" pitchFamily="34" charset="0"/>
              </a:rPr>
              <a:t>Területfejlesztési </a:t>
            </a:r>
            <a:r>
              <a:rPr lang="hu-HU" sz="1800" dirty="0" smtClean="0">
                <a:latin typeface="Calibri Light" pitchFamily="34" charset="0"/>
              </a:rPr>
              <a:t>osztály</a:t>
            </a:r>
            <a:r>
              <a:rPr lang="hu-HU" sz="1800" dirty="0">
                <a:latin typeface="Calibri Light" pitchFamily="34" charset="0"/>
              </a:rPr>
              <a:t/>
            </a:r>
            <a:br>
              <a:rPr lang="hu-HU" sz="1800" dirty="0">
                <a:latin typeface="Calibri Light" pitchFamily="34" charset="0"/>
              </a:rPr>
            </a:br>
            <a:r>
              <a:rPr lang="hu-HU" sz="3500" dirty="0" smtClean="0">
                <a:latin typeface="Calibri Light" pitchFamily="34" charset="0"/>
                <a:cs typeface="Arial" charset="0"/>
              </a:rPr>
              <a:t/>
            </a:r>
            <a:br>
              <a:rPr lang="hu-HU" sz="3500" dirty="0" smtClean="0">
                <a:latin typeface="Calibri Light" pitchFamily="34" charset="0"/>
                <a:cs typeface="Arial" charset="0"/>
              </a:rPr>
            </a:br>
            <a:endParaRPr lang="en-US" sz="3500" dirty="0"/>
          </a:p>
        </p:txBody>
      </p:sp>
      <p:pic>
        <p:nvPicPr>
          <p:cNvPr id="1026" name="Kép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0470" y="3463753"/>
            <a:ext cx="1041860" cy="199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Kép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5643" y="3695936"/>
            <a:ext cx="1251513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217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7984" y="2102061"/>
            <a:ext cx="4176464" cy="1872208"/>
          </a:xfrm>
        </p:spPr>
        <p:txBody>
          <a:bodyPr>
            <a:normAutofit fontScale="90000"/>
          </a:bodyPr>
          <a:lstStyle/>
          <a:p>
            <a:r>
              <a:rPr lang="hu-H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KÖSZÖNÖM A FIGYELMET</a:t>
            </a:r>
            <a:br>
              <a:rPr lang="hu-H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u-H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hu-HU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aszvadi</a:t>
            </a:r>
            <a:r>
              <a:rPr lang="hu-H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Balázs</a:t>
            </a:r>
            <a:br>
              <a:rPr lang="hu-H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u-H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területfejlesztési osztályvezető</a:t>
            </a:r>
            <a:br>
              <a:rPr lang="hu-H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u-H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E-mail: </a:t>
            </a:r>
            <a:r>
              <a:rPr lang="hu-HU" sz="1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naszvadi.balazs</a:t>
            </a:r>
            <a:r>
              <a:rPr lang="hu-HU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@</a:t>
            </a:r>
            <a:r>
              <a:rPr lang="hu-HU" sz="1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tolnamegye.hu</a:t>
            </a:r>
            <a:r>
              <a:rPr lang="hu-HU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u-HU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Tel: 74/505-630</a:t>
            </a:r>
            <a:br>
              <a:rPr lang="hu-H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Fax: 74/505-611</a:t>
            </a:r>
            <a:br>
              <a:rPr lang="hu-H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Mobil: 20/516-4199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99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A paksi bővítés jelentősége a várható bekerülési költsége alapján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9512" y="1340768"/>
            <a:ext cx="8712968" cy="452596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hu-HU" dirty="0"/>
              <a:t>A 2014-2020 közötti fejlesztési ciklusban 10 ezer 500 milliárd forint fejlesztési forrás érkezik Magyarországra európai uniós </a:t>
            </a:r>
            <a:r>
              <a:rPr lang="hu-HU" dirty="0" smtClean="0"/>
              <a:t>forrásokból</a:t>
            </a:r>
          </a:p>
          <a:p>
            <a:pPr marL="0" indent="0" algn="just">
              <a:buNone/>
            </a:pPr>
            <a:endParaRPr lang="hu-HU" dirty="0" smtClean="0"/>
          </a:p>
          <a:p>
            <a:pPr algn="just"/>
            <a:r>
              <a:rPr lang="hu-HU" dirty="0"/>
              <a:t>Tolna megyébe érkező dedikált </a:t>
            </a:r>
            <a:r>
              <a:rPr lang="hu-HU" dirty="0" err="1"/>
              <a:t>eu-s</a:t>
            </a:r>
            <a:r>
              <a:rPr lang="hu-HU" dirty="0"/>
              <a:t> forrás hazai társfinanszírozással együtt  40 milliárd </a:t>
            </a:r>
            <a:r>
              <a:rPr lang="hu-HU" dirty="0" smtClean="0"/>
              <a:t>forint</a:t>
            </a:r>
            <a:endParaRPr lang="hu-HU" dirty="0" smtClean="0"/>
          </a:p>
          <a:p>
            <a:pPr marL="0" indent="0" algn="just">
              <a:buNone/>
            </a:pPr>
            <a:endParaRPr lang="hu-HU" dirty="0" smtClean="0"/>
          </a:p>
          <a:p>
            <a:pPr algn="just"/>
            <a:r>
              <a:rPr lang="hu-HU" b="1" dirty="0" smtClean="0"/>
              <a:t>A paksi bővítés bekerülési költsége 2014-2020 között Tolna megyébe érkező európai uniós dedikált forrás 100-szorosa</a:t>
            </a:r>
            <a:r>
              <a:rPr lang="hu-HU" dirty="0" smtClean="0"/>
              <a:t>, </a:t>
            </a:r>
            <a:r>
              <a:rPr lang="hu-HU" b="1" dirty="0" smtClean="0"/>
              <a:t>Magyarországra érkező összes </a:t>
            </a:r>
            <a:r>
              <a:rPr lang="hu-HU" b="1" dirty="0" err="1" smtClean="0"/>
              <a:t>eu-s</a:t>
            </a:r>
            <a:r>
              <a:rPr lang="hu-HU" b="1" dirty="0" smtClean="0"/>
              <a:t> forrás egyharmada</a:t>
            </a:r>
          </a:p>
          <a:p>
            <a:pPr algn="just"/>
            <a:endParaRPr lang="hu-HU" dirty="0"/>
          </a:p>
          <a:p>
            <a:pPr algn="just"/>
            <a:endParaRPr lang="hu-HU" dirty="0"/>
          </a:p>
          <a:p>
            <a:pPr algn="just"/>
            <a:endParaRPr lang="hu-HU" dirty="0" smtClean="0"/>
          </a:p>
          <a:p>
            <a:pPr algn="just"/>
            <a:endParaRPr lang="hu-HU" dirty="0" smtClean="0"/>
          </a:p>
          <a:p>
            <a:endParaRPr lang="hu-HU" dirty="0" smtClean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621615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95536" y="3427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A paksi bővítés a megyei tervezés tükrében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 smtClean="0"/>
              <a:t>a tervezés elejétől kiemelt együttműködés, a bővítéssel kapcsolatos információk folyamatos nyomon követése</a:t>
            </a:r>
          </a:p>
          <a:p>
            <a:r>
              <a:rPr lang="hu-HU" dirty="0"/>
              <a:t>v</a:t>
            </a:r>
            <a:r>
              <a:rPr lang="hu-HU" dirty="0" smtClean="0"/>
              <a:t>alamennyi megyei területfejlesztési dokumentumban kiemelt beruházásként </a:t>
            </a:r>
            <a:r>
              <a:rPr lang="hu-HU" smtClean="0"/>
              <a:t>szerepel Paks </a:t>
            </a:r>
            <a:r>
              <a:rPr lang="hu-HU" dirty="0" smtClean="0"/>
              <a:t>5, Paks 6 megépítése</a:t>
            </a:r>
          </a:p>
          <a:p>
            <a:r>
              <a:rPr lang="hu-HU" dirty="0" smtClean="0"/>
              <a:t>Forrásokat rendelünk a kapcsolódó fejlesztésekhez (Tolna Megyei Integrált Területi Program)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26464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Autofit/>
          </a:bodyPr>
          <a:lstStyle/>
          <a:p>
            <a:r>
              <a:rPr lang="hu-HU" sz="3200" b="1" dirty="0" smtClean="0"/>
              <a:t>Atomerőmű, hőerőmű, napelem-park, szélerőmű, biogáz üzem?</a:t>
            </a:r>
            <a:endParaRPr lang="hu-HU" sz="3200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268760"/>
            <a:ext cx="6785551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églalap 3"/>
          <p:cNvSpPr/>
          <p:nvPr/>
        </p:nvSpPr>
        <p:spPr>
          <a:xfrm>
            <a:off x="1115616" y="5157192"/>
            <a:ext cx="69127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2000" dirty="0"/>
              <a:t>A Mátrai Hőerőmű – a bal felső sarokban </a:t>
            </a:r>
            <a:r>
              <a:rPr lang="hu-HU" sz="2000" dirty="0" smtClean="0"/>
              <a:t>egy </a:t>
            </a:r>
            <a:r>
              <a:rPr lang="hu-HU" sz="2000" dirty="0"/>
              <a:t>napelem-park látványterve</a:t>
            </a:r>
          </a:p>
        </p:txBody>
      </p:sp>
    </p:spTree>
    <p:extLst>
      <p:ext uri="{BB962C8B-B14F-4D97-AF65-F5344CB8AC3E}">
        <p14:creationId xmlns:p14="http://schemas.microsoft.com/office/powerpoint/2010/main" val="1350037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Alaperőműnek atomerőmű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hu-HU" dirty="0"/>
              <a:t>A </a:t>
            </a:r>
            <a:r>
              <a:rPr lang="hu-HU" dirty="0" smtClean="0"/>
              <a:t>képen </a:t>
            </a:r>
            <a:r>
              <a:rPr lang="hu-HU" dirty="0"/>
              <a:t>balra fent látható annak a 15 megawattos </a:t>
            </a:r>
            <a:r>
              <a:rPr lang="hu-HU" dirty="0" err="1"/>
              <a:t>fotovoltaikus</a:t>
            </a:r>
            <a:r>
              <a:rPr lang="hu-HU" dirty="0"/>
              <a:t> naperőműnek a látványterve, ami Magyarország legnagyobb napelem-parkja lesz, valamikor jövőre.</a:t>
            </a:r>
          </a:p>
          <a:p>
            <a:pPr algn="just"/>
            <a:r>
              <a:rPr lang="hu-HU" dirty="0"/>
              <a:t>A 950 MW beépített kapacitással rendelkező, Magyarország elektromos energia-termelésének 20%-át adó  hőerőmű (Paks után a második legnagyobb erőmű az országban) elsősorban a környéken külszíni fejtéssel bányászott lignitet égeti el és alakítja a keletkező hőt elektromos árammá. </a:t>
            </a:r>
          </a:p>
        </p:txBody>
      </p:sp>
    </p:spTree>
    <p:extLst>
      <p:ext uri="{BB962C8B-B14F-4D97-AF65-F5344CB8AC3E}">
        <p14:creationId xmlns:p14="http://schemas.microsoft.com/office/powerpoint/2010/main" val="3481359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Kapcsolódási pontok, együttműködés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9512" y="1600200"/>
            <a:ext cx="8856984" cy="4525963"/>
          </a:xfrm>
        </p:spPr>
        <p:txBody>
          <a:bodyPr>
            <a:normAutofit/>
          </a:bodyPr>
          <a:lstStyle/>
          <a:p>
            <a:pPr marL="457200" indent="-457200" algn="just">
              <a:buAutoNum type="arabicPeriod"/>
            </a:pPr>
            <a:r>
              <a:rPr lang="hu-HU" sz="2400" b="1" dirty="0" smtClean="0"/>
              <a:t>Társadalmi </a:t>
            </a:r>
            <a:r>
              <a:rPr lang="hu-HU" sz="2400" b="1" dirty="0"/>
              <a:t>elfogadás, lakossági kommunikáció </a:t>
            </a:r>
            <a:endParaRPr lang="hu-HU" sz="2400" b="1" dirty="0" smtClean="0"/>
          </a:p>
          <a:p>
            <a:pPr marL="0" indent="0" algn="just">
              <a:buNone/>
            </a:pPr>
            <a:endParaRPr lang="hu-HU" sz="2400" b="1" dirty="0"/>
          </a:p>
          <a:p>
            <a:pPr algn="just"/>
            <a:r>
              <a:rPr lang="hu-HU" sz="2200" dirty="0"/>
              <a:t>Az atomerőmű bővítést kísérő </a:t>
            </a:r>
            <a:r>
              <a:rPr lang="hu-HU" sz="2200" dirty="0" smtClean="0"/>
              <a:t>kommunikáció: </a:t>
            </a:r>
            <a:r>
              <a:rPr lang="hu-HU" sz="2200" dirty="0"/>
              <a:t>a bővítés sikerének alapvető feltétele </a:t>
            </a:r>
            <a:r>
              <a:rPr lang="hu-HU" sz="2200" dirty="0" smtClean="0"/>
              <a:t>a </a:t>
            </a:r>
            <a:r>
              <a:rPr lang="hu-HU" sz="2200" dirty="0"/>
              <a:t>projekt </a:t>
            </a:r>
            <a:r>
              <a:rPr lang="hu-HU" sz="2200" dirty="0" smtClean="0"/>
              <a:t>mögötti közbizalom megteremtése </a:t>
            </a:r>
            <a:r>
              <a:rPr lang="hu-HU" sz="2200" dirty="0"/>
              <a:t>és fenntartása. </a:t>
            </a:r>
            <a:r>
              <a:rPr lang="hu-HU" sz="2200" dirty="0" smtClean="0"/>
              <a:t> </a:t>
            </a:r>
          </a:p>
          <a:p>
            <a:pPr marL="0" indent="0" algn="just">
              <a:buNone/>
            </a:pPr>
            <a:endParaRPr lang="hu-HU" sz="2200" dirty="0" smtClean="0"/>
          </a:p>
          <a:p>
            <a:pPr algn="just"/>
            <a:r>
              <a:rPr lang="hu-HU" sz="2200" dirty="0"/>
              <a:t>A</a:t>
            </a:r>
            <a:r>
              <a:rPr lang="hu-HU" sz="2200" dirty="0" smtClean="0"/>
              <a:t> </a:t>
            </a:r>
            <a:r>
              <a:rPr lang="hu-HU" sz="2200" dirty="0"/>
              <a:t>bővítés </a:t>
            </a:r>
            <a:r>
              <a:rPr lang="hu-HU" sz="2200" dirty="0" smtClean="0"/>
              <a:t>előkészítése</a:t>
            </a:r>
            <a:r>
              <a:rPr lang="hu-HU" sz="2200" dirty="0"/>
              <a:t>, majd megvalósítása során is </a:t>
            </a:r>
            <a:r>
              <a:rPr lang="hu-HU" sz="2200" dirty="0" smtClean="0"/>
              <a:t>rendkívül fontos a nyilvánosság, </a:t>
            </a:r>
            <a:r>
              <a:rPr lang="hu-HU" sz="2200" dirty="0"/>
              <a:t>illetve a </a:t>
            </a:r>
            <a:r>
              <a:rPr lang="hu-HU" sz="2200" dirty="0" smtClean="0"/>
              <a:t>nyílt</a:t>
            </a:r>
            <a:r>
              <a:rPr lang="hu-HU" sz="2200" dirty="0"/>
              <a:t>, őszinte </a:t>
            </a:r>
            <a:r>
              <a:rPr lang="hu-HU" sz="2200" dirty="0" smtClean="0"/>
              <a:t>tájékoztatás. </a:t>
            </a:r>
            <a:r>
              <a:rPr lang="hu-HU" sz="2200" dirty="0"/>
              <a:t>A</a:t>
            </a:r>
            <a:r>
              <a:rPr lang="hu-HU" sz="2200" dirty="0" smtClean="0"/>
              <a:t>z </a:t>
            </a:r>
            <a:r>
              <a:rPr lang="hu-HU" sz="2200" dirty="0"/>
              <a:t>atomerőmű bővítése </a:t>
            </a:r>
            <a:r>
              <a:rPr lang="hu-HU" sz="2200" dirty="0" smtClean="0"/>
              <a:t>közügy</a:t>
            </a:r>
            <a:r>
              <a:rPr lang="hu-HU" sz="2200" dirty="0"/>
              <a:t>, </a:t>
            </a:r>
            <a:r>
              <a:rPr lang="hu-HU" sz="2200" dirty="0" smtClean="0"/>
              <a:t>annak mindenki érintettje.</a:t>
            </a:r>
            <a:endParaRPr lang="hu-HU" sz="2200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458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Kapcsolódási pontok, együttműködés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752528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hu-HU" sz="3800" b="1" dirty="0" smtClean="0"/>
              <a:t>2. Gazdaságszervezési feladatok, regionális </a:t>
            </a:r>
            <a:r>
              <a:rPr lang="hu-HU" sz="3800" b="1" dirty="0"/>
              <a:t>és térségi kapcsolati </a:t>
            </a:r>
            <a:r>
              <a:rPr lang="hu-HU" sz="3800" b="1" dirty="0" smtClean="0"/>
              <a:t>rendszer kiépítése és működtetése</a:t>
            </a:r>
          </a:p>
          <a:p>
            <a:endParaRPr lang="hu-HU" sz="3500" dirty="0"/>
          </a:p>
          <a:p>
            <a:pPr algn="just"/>
            <a:r>
              <a:rPr lang="hu-HU" sz="3500" dirty="0"/>
              <a:t>Az új </a:t>
            </a:r>
            <a:r>
              <a:rPr lang="hu-HU" sz="3500" dirty="0">
                <a:latin typeface="+mj-lt"/>
              </a:rPr>
              <a:t>blokkok</a:t>
            </a:r>
            <a:r>
              <a:rPr lang="hu-HU" sz="3500" dirty="0"/>
              <a:t> paksi telephelyen történő építése és hosszú távú üzemeltetése feltételezi </a:t>
            </a:r>
            <a:r>
              <a:rPr lang="hu-HU" sz="3500" dirty="0" smtClean="0"/>
              <a:t>és megköveteli </a:t>
            </a:r>
            <a:r>
              <a:rPr lang="hu-HU" sz="3500" dirty="0"/>
              <a:t>a körülötte lévő </a:t>
            </a:r>
            <a:r>
              <a:rPr lang="hu-HU" sz="3500" dirty="0" smtClean="0"/>
              <a:t>társadalmi gazdasági </a:t>
            </a:r>
            <a:r>
              <a:rPr lang="hu-HU" sz="3500" dirty="0"/>
              <a:t>térség befogadó, </a:t>
            </a:r>
            <a:r>
              <a:rPr lang="hu-HU" sz="3500" dirty="0" smtClean="0"/>
              <a:t>együttműködő </a:t>
            </a:r>
            <a:r>
              <a:rPr lang="hu-HU" sz="3500" dirty="0"/>
              <a:t> </a:t>
            </a:r>
            <a:r>
              <a:rPr lang="hu-HU" sz="3500" dirty="0" smtClean="0"/>
              <a:t>támogatását</a:t>
            </a:r>
            <a:r>
              <a:rPr lang="hu-HU" sz="3500" dirty="0"/>
              <a:t>. </a:t>
            </a:r>
            <a:endParaRPr lang="hu-HU" sz="3500" dirty="0" smtClean="0"/>
          </a:p>
          <a:p>
            <a:pPr algn="just"/>
            <a:endParaRPr lang="hu-HU" sz="3500" dirty="0"/>
          </a:p>
          <a:p>
            <a:pPr algn="just"/>
            <a:r>
              <a:rPr lang="hu-HU" sz="3500" dirty="0" smtClean="0"/>
              <a:t>Elvárás, </a:t>
            </a:r>
            <a:r>
              <a:rPr lang="hu-HU" sz="3500" dirty="0"/>
              <a:t>hogy az új nukleáris létesítmény a kölcsönös térségi előnyök és az </a:t>
            </a:r>
            <a:r>
              <a:rPr lang="hu-HU" sz="3500" dirty="0" smtClean="0"/>
              <a:t>egyenrangú partnerség elvén jöjjön létre. Ezért fontos feladat a térségi kapcsolati </a:t>
            </a:r>
            <a:r>
              <a:rPr lang="hu-HU" sz="3500" dirty="0"/>
              <a:t>rendszer és </a:t>
            </a:r>
            <a:r>
              <a:rPr lang="hu-HU" sz="3500" dirty="0" smtClean="0"/>
              <a:t>lehetőség </a:t>
            </a:r>
            <a:r>
              <a:rPr lang="hu-HU" sz="3500" dirty="0"/>
              <a:t>felmérése, elemzése és annak előkészítése, hogy a majdani beruházót befogadják, </a:t>
            </a:r>
            <a:r>
              <a:rPr lang="hu-HU" sz="3500" dirty="0" smtClean="0"/>
              <a:t>másrészt </a:t>
            </a:r>
            <a:r>
              <a:rPr lang="hu-HU" sz="3500" dirty="0"/>
              <a:t>a térségi szereplők (önkormányzatok, vállalkozások, intézmények, civil </a:t>
            </a:r>
            <a:r>
              <a:rPr lang="hu-HU" sz="3500" dirty="0" smtClean="0"/>
              <a:t>szervezetek) érdekeltségüknek </a:t>
            </a:r>
            <a:r>
              <a:rPr lang="hu-HU" sz="3500" dirty="0"/>
              <a:t>megfelelően aktívan, </a:t>
            </a:r>
            <a:r>
              <a:rPr lang="hu-HU" sz="3500" dirty="0" smtClean="0"/>
              <a:t>teljesítményalapúan </a:t>
            </a:r>
            <a:r>
              <a:rPr lang="hu-HU" sz="3500" dirty="0"/>
              <a:t>tudjanak részt venni, </a:t>
            </a:r>
            <a:r>
              <a:rPr lang="hu-HU" sz="3500" dirty="0" smtClean="0"/>
              <a:t>közreműködni </a:t>
            </a:r>
            <a:r>
              <a:rPr lang="hu-HU" sz="3500" dirty="0"/>
              <a:t>a folyamatban és a bővítés számukra is biztosítsa a fejlődés </a:t>
            </a:r>
            <a:r>
              <a:rPr lang="hu-HU" sz="3500" dirty="0" smtClean="0"/>
              <a:t>lehetőségét.</a:t>
            </a:r>
            <a:endParaRPr lang="hu-HU" sz="3500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501542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Kapcsolódási pontok, együttműködés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7504" y="1340768"/>
            <a:ext cx="8928992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2400" dirty="0" smtClean="0"/>
              <a:t>A Tolna Megyei Önkormányzat a rendelkezésére álló eszközökkel elő kívánja segíteni:</a:t>
            </a:r>
          </a:p>
          <a:p>
            <a:pPr marL="0" indent="0" algn="just">
              <a:buNone/>
            </a:pPr>
            <a:endParaRPr lang="hu-HU" sz="2400" dirty="0" smtClean="0"/>
          </a:p>
          <a:p>
            <a:pPr marL="0" indent="0" algn="just">
              <a:buNone/>
            </a:pPr>
            <a:r>
              <a:rPr lang="hu-HU" sz="2400" dirty="0" smtClean="0"/>
              <a:t>A paksi bővítésben a tolna megyei vállalkozások és munkavállalók minél nagyobb arányú részvételét az előkészítésben, a kivitelezésben és az üzemeltetésben</a:t>
            </a:r>
            <a:r>
              <a:rPr lang="hu-HU" sz="2400" dirty="0" smtClean="0"/>
              <a:t>;</a:t>
            </a:r>
          </a:p>
          <a:p>
            <a:pPr marL="0" indent="0" algn="just">
              <a:buNone/>
            </a:pPr>
            <a:endParaRPr lang="hu-HU" sz="2400" dirty="0" smtClean="0"/>
          </a:p>
          <a:p>
            <a:pPr marL="0" indent="0" algn="just">
              <a:buNone/>
            </a:pPr>
            <a:r>
              <a:rPr lang="hu-HU" sz="2400" dirty="0" smtClean="0"/>
              <a:t>A </a:t>
            </a:r>
            <a:r>
              <a:rPr lang="hu-HU" sz="2400" dirty="0" smtClean="0"/>
              <a:t>fejlesztés során a települési önkormányzatoknál jelentkező fejlesztési igények megvalósítását (elsősorban: közszolgáltatások, </a:t>
            </a:r>
            <a:r>
              <a:rPr lang="hu-HU" sz="2400" dirty="0" smtClean="0"/>
              <a:t>humánerőforrás biztosítása, </a:t>
            </a:r>
            <a:r>
              <a:rPr lang="hu-HU" sz="2400" dirty="0" smtClean="0"/>
              <a:t>helyi gazdaságfejlesztésekhez szükséges alapinfrastruktúra vonatkozásában)</a:t>
            </a:r>
          </a:p>
        </p:txBody>
      </p:sp>
    </p:spTree>
    <p:extLst>
      <p:ext uri="{BB962C8B-B14F-4D97-AF65-F5344CB8AC3E}">
        <p14:creationId xmlns:p14="http://schemas.microsoft.com/office/powerpoint/2010/main" val="318911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Kapcsolódási pontok, együttműködés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>
            <a:normAutofit lnSpcReduction="10000"/>
          </a:bodyPr>
          <a:lstStyle/>
          <a:p>
            <a:pPr algn="just"/>
            <a:r>
              <a:rPr lang="hu-HU" dirty="0" smtClean="0"/>
              <a:t>Új beruházások, fejlesztések előtérbe kerülése:</a:t>
            </a:r>
          </a:p>
          <a:p>
            <a:pPr marL="0" indent="0" algn="just">
              <a:buNone/>
            </a:pPr>
            <a:endParaRPr lang="hu-HU" dirty="0" smtClean="0"/>
          </a:p>
          <a:p>
            <a:pPr lvl="1" algn="just"/>
            <a:r>
              <a:rPr lang="hu-HU" dirty="0"/>
              <a:t>é</a:t>
            </a:r>
            <a:r>
              <a:rPr lang="hu-HU" dirty="0" smtClean="0"/>
              <a:t>lelmiszeripar, feldolgozóipar (tartósítóipar)</a:t>
            </a:r>
          </a:p>
          <a:p>
            <a:pPr lvl="1" algn="just"/>
            <a:r>
              <a:rPr lang="hu-HU" dirty="0"/>
              <a:t>h</a:t>
            </a:r>
            <a:r>
              <a:rPr lang="hu-HU" dirty="0" smtClean="0"/>
              <a:t>elyi termékek, rövid ellátási láncok térségi összefogása</a:t>
            </a:r>
          </a:p>
          <a:p>
            <a:pPr lvl="1" algn="just"/>
            <a:r>
              <a:rPr lang="hu-HU" dirty="0" smtClean="0"/>
              <a:t>megyei szintre emelt, koordinált turizmusfejlesztés</a:t>
            </a:r>
          </a:p>
          <a:p>
            <a:pPr lvl="1" algn="just"/>
            <a:r>
              <a:rPr lang="hu-HU" dirty="0"/>
              <a:t>f</a:t>
            </a:r>
            <a:r>
              <a:rPr lang="hu-HU" dirty="0" smtClean="0"/>
              <a:t>ejlesztések, kiemelt megyei fejlesztések központi kommunikációja</a:t>
            </a:r>
          </a:p>
          <a:p>
            <a:pPr lvl="1" algn="just"/>
            <a:r>
              <a:rPr lang="hu-HU" dirty="0" smtClean="0"/>
              <a:t>fejlesztésbe, üzemeltetésbe bekapcsolódó vállalkozói együttműködések, klaszterek létrehozása</a:t>
            </a:r>
          </a:p>
          <a:p>
            <a:pPr lvl="1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1894913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629</TotalTime>
  <Words>454</Words>
  <Application>Microsoft Office PowerPoint</Application>
  <PresentationFormat>Diavetítés a képernyőre (4:3 oldalarány)</PresentationFormat>
  <Paragraphs>47</Paragraphs>
  <Slides>10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3</vt:i4>
      </vt:variant>
      <vt:variant>
        <vt:lpstr>Diacímek</vt:lpstr>
      </vt:variant>
      <vt:variant>
        <vt:i4>10</vt:i4>
      </vt:variant>
    </vt:vector>
  </HeadingPairs>
  <TitlesOfParts>
    <vt:vector size="13" baseType="lpstr">
      <vt:lpstr>1_Office-téma</vt:lpstr>
      <vt:lpstr>Office-téma</vt:lpstr>
      <vt:lpstr>4_Office-téma</vt:lpstr>
      <vt:lpstr> A paksi bővítés lehetséges hatásai Tolna megyére:   kapcsolódási pontok, együttműködések  a Teller-Lévai Projektekhez           Naszvadi Balázs területfejlesztési osztályvezető   Paks   2015. április 24.  tolna megyei önkormányzati hivatal Területfejlesztési osztály  </vt:lpstr>
      <vt:lpstr>A paksi bővítés jelentősége a várható bekerülési költsége alapján</vt:lpstr>
      <vt:lpstr>A paksi bővítés a megyei tervezés tükrében</vt:lpstr>
      <vt:lpstr>Atomerőmű, hőerőmű, napelem-park, szélerőmű, biogáz üzem?</vt:lpstr>
      <vt:lpstr>Alaperőműnek atomerőmű</vt:lpstr>
      <vt:lpstr>Kapcsolódási pontok, együttműködés</vt:lpstr>
      <vt:lpstr>Kapcsolódási pontok, együttműködés</vt:lpstr>
      <vt:lpstr>Kapcsolódási pontok, együttműködés</vt:lpstr>
      <vt:lpstr>Kapcsolódási pontok, együttműködés</vt:lpstr>
      <vt:lpstr>KÖSZÖNÖM A FIGYELMET  Naszvadi Balázs  területfejlesztési osztályvezető  E-mail: naszvadi.balazs@tolnamegye.hu  Tel: 74/505-630 Fax: 74/505-611 Mobil: 20/516-4199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Közösségvezérelt Helyi Fejlesztések</dc:title>
  <dc:creator>naszvadi</dc:creator>
  <cp:lastModifiedBy>naszvadi</cp:lastModifiedBy>
  <cp:revision>42</cp:revision>
  <dcterms:created xsi:type="dcterms:W3CDTF">2015-03-11T23:45:19Z</dcterms:created>
  <dcterms:modified xsi:type="dcterms:W3CDTF">2015-04-24T06:12:12Z</dcterms:modified>
</cp:coreProperties>
</file>