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40" r:id="rId3"/>
  </p:sldMasterIdLst>
  <p:notesMasterIdLst>
    <p:notesMasterId r:id="rId14"/>
  </p:notesMasterIdLst>
  <p:sldIdLst>
    <p:sldId id="274" r:id="rId4"/>
    <p:sldId id="280" r:id="rId5"/>
    <p:sldId id="286" r:id="rId6"/>
    <p:sldId id="287" r:id="rId7"/>
    <p:sldId id="282" r:id="rId8"/>
    <p:sldId id="283" r:id="rId9"/>
    <p:sldId id="284" r:id="rId10"/>
    <p:sldId id="285" r:id="rId11"/>
    <p:sldId id="288" r:id="rId12"/>
    <p:sldId id="269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CC4E7-B983-48D2-97F5-2C16AA07BE8D}" type="datetimeFigureOut">
              <a:rPr lang="hu-HU" smtClean="0"/>
              <a:t>2015.04.24.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66CA-4264-40F1-87BF-59E52B41AF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89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3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0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0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32540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7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045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99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77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8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93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4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4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6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88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62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55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4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4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573197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66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194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2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14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9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32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71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95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02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7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28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63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4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02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03337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20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35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2DF7-0248-4D07-92F3-3A4534F7F7DF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9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4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1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3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9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9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049448-F6D5-4A0E-BA3B-A979310BDC2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2015.04.24.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0E392F-423A-4B2F-819A-04E49CF4C52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aszvadi.balazs@tolnamegye.h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355976" y="476672"/>
            <a:ext cx="4788024" cy="5616624"/>
          </a:xfrm>
        </p:spPr>
        <p:txBody>
          <a:bodyPr/>
          <a:lstStyle/>
          <a:p>
            <a:r>
              <a:rPr lang="hu-HU" sz="3500" dirty="0" smtClean="0">
                <a:latin typeface="Calibri Light" pitchFamily="34" charset="0"/>
                <a:cs typeface="Arial" charset="0"/>
              </a:rPr>
              <a:t/>
            </a:r>
            <a:br>
              <a:rPr lang="hu-HU" sz="3500" dirty="0" smtClean="0">
                <a:latin typeface="Calibri Light" pitchFamily="34" charset="0"/>
                <a:cs typeface="Arial" charset="0"/>
              </a:rPr>
            </a:br>
            <a:r>
              <a:rPr lang="hu-HU" sz="2600" dirty="0" smtClean="0">
                <a:latin typeface="Calibri Light" pitchFamily="34" charset="0"/>
                <a:cs typeface="Arial" charset="0"/>
              </a:rPr>
              <a:t>A paksi bővítés lehetséges hatásai Tolna megyére: </a:t>
            </a:r>
            <a:br>
              <a:rPr lang="hu-HU" sz="2600" dirty="0" smtClean="0">
                <a:latin typeface="Calibri Light" pitchFamily="34" charset="0"/>
                <a:cs typeface="Arial" charset="0"/>
              </a:rPr>
            </a:br>
            <a:r>
              <a:rPr lang="hu-HU" sz="2600" dirty="0">
                <a:latin typeface="Calibri Light" pitchFamily="34" charset="0"/>
                <a:cs typeface="Arial" charset="0"/>
              </a:rPr>
              <a:t/>
            </a:r>
            <a:br>
              <a:rPr lang="hu-HU" sz="2600" dirty="0">
                <a:latin typeface="Calibri Light" pitchFamily="34" charset="0"/>
                <a:cs typeface="Arial" charset="0"/>
              </a:rPr>
            </a:br>
            <a:r>
              <a:rPr lang="hu-HU" sz="2600" dirty="0" smtClean="0">
                <a:latin typeface="Calibri Light" pitchFamily="34" charset="0"/>
                <a:cs typeface="Arial" charset="0"/>
              </a:rPr>
              <a:t>kapcsolódási pontok, együttműködések </a:t>
            </a:r>
            <a:br>
              <a:rPr lang="hu-HU" sz="2600" dirty="0" smtClean="0">
                <a:latin typeface="Calibri Light" pitchFamily="34" charset="0"/>
                <a:cs typeface="Arial" charset="0"/>
              </a:rPr>
            </a:br>
            <a:r>
              <a:rPr lang="hu-HU" sz="2600" dirty="0" smtClean="0">
                <a:latin typeface="Calibri Light" pitchFamily="34" charset="0"/>
                <a:cs typeface="Arial" charset="0"/>
              </a:rPr>
              <a:t>a Teller-Lévai Projektekhez</a:t>
            </a:r>
            <a:r>
              <a:rPr lang="hu-HU" sz="2400" dirty="0">
                <a:latin typeface="Calibri Light" pitchFamily="34" charset="0"/>
                <a:cs typeface="Arial" charset="0"/>
              </a:rPr>
              <a:t/>
            </a:r>
            <a:br>
              <a:rPr lang="hu-HU" sz="2400" dirty="0">
                <a:latin typeface="Calibri Light" pitchFamily="34" charset="0"/>
                <a:cs typeface="Arial" charset="0"/>
              </a:rPr>
            </a:br>
            <a:r>
              <a:rPr lang="hu-HU" sz="3500" dirty="0" smtClean="0">
                <a:latin typeface="Calibri Light" pitchFamily="34" charset="0"/>
                <a:cs typeface="Arial" charset="0"/>
              </a:rPr>
              <a:t/>
            </a:r>
            <a:br>
              <a:rPr lang="hu-HU" sz="3500" dirty="0" smtClean="0">
                <a:latin typeface="Calibri Light" pitchFamily="34" charset="0"/>
                <a:cs typeface="Arial" charset="0"/>
              </a:rPr>
            </a:br>
            <a:r>
              <a:rPr lang="hu-HU" sz="3500" dirty="0" smtClean="0">
                <a:latin typeface="Calibri Light" pitchFamily="34" charset="0"/>
                <a:cs typeface="Arial" charset="0"/>
              </a:rPr>
              <a:t>         </a:t>
            </a:r>
            <a:r>
              <a:rPr lang="hu-HU" sz="1800" dirty="0" err="1" smtClean="0">
                <a:latin typeface="Calibri Light" pitchFamily="34" charset="0"/>
              </a:rPr>
              <a:t>Naszvadi</a:t>
            </a:r>
            <a:r>
              <a:rPr lang="hu-HU" sz="1800" dirty="0" smtClean="0">
                <a:latin typeface="Calibri Light" pitchFamily="34" charset="0"/>
              </a:rPr>
              <a:t> Balázs</a:t>
            </a:r>
            <a:r>
              <a:rPr lang="hu-HU" sz="1800" dirty="0">
                <a:latin typeface="Calibri Light" pitchFamily="34" charset="0"/>
              </a:rPr>
              <a:t/>
            </a:r>
            <a:br>
              <a:rPr lang="hu-HU" sz="1800" dirty="0">
                <a:latin typeface="Calibri Light" pitchFamily="34" charset="0"/>
              </a:rPr>
            </a:br>
            <a:r>
              <a:rPr lang="hu-HU" sz="1800" dirty="0" smtClean="0">
                <a:latin typeface="Calibri Light" pitchFamily="34" charset="0"/>
              </a:rPr>
              <a:t>területfejlesztési osztályvezető</a:t>
            </a:r>
            <a:r>
              <a:rPr lang="hu-HU" sz="1800" dirty="0">
                <a:latin typeface="Calibri Light" pitchFamily="34" charset="0"/>
              </a:rPr>
              <a:t/>
            </a:r>
            <a:br>
              <a:rPr lang="hu-HU" sz="1800" dirty="0">
                <a:latin typeface="Calibri Light" pitchFamily="34" charset="0"/>
              </a:rPr>
            </a:br>
            <a:r>
              <a:rPr lang="hu-HU" sz="1800" dirty="0" smtClean="0">
                <a:latin typeface="Calibri Light" pitchFamily="34" charset="0"/>
              </a:rPr>
              <a:t/>
            </a:r>
            <a:br>
              <a:rPr lang="hu-HU" sz="1800" dirty="0" smtClean="0">
                <a:latin typeface="Calibri Light" pitchFamily="34" charset="0"/>
              </a:rPr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 smtClean="0">
                <a:latin typeface="Calibri Light" pitchFamily="34" charset="0"/>
              </a:rPr>
              <a:t>Paks   2015. április 24.</a:t>
            </a:r>
            <a:r>
              <a:rPr lang="hu-HU" sz="1800" dirty="0">
                <a:latin typeface="Calibri Light" pitchFamily="34" charset="0"/>
              </a:rPr>
              <a:t/>
            </a:r>
            <a:br>
              <a:rPr lang="hu-HU" sz="1800" dirty="0">
                <a:latin typeface="Calibri Light" pitchFamily="34" charset="0"/>
              </a:rPr>
            </a:br>
            <a:r>
              <a:rPr lang="hu-HU" sz="1800" dirty="0">
                <a:latin typeface="Calibri Light" pitchFamily="34" charset="0"/>
              </a:rPr>
              <a:t/>
            </a:r>
            <a:br>
              <a:rPr lang="hu-HU" sz="1800" dirty="0">
                <a:latin typeface="Calibri Light" pitchFamily="34" charset="0"/>
              </a:rPr>
            </a:br>
            <a:r>
              <a:rPr lang="hu-HU" sz="1800" dirty="0" smtClean="0">
                <a:latin typeface="Calibri Light" pitchFamily="34" charset="0"/>
              </a:rPr>
              <a:t>tolna megyei önkormányzati hivatal</a:t>
            </a:r>
            <a:r>
              <a:rPr lang="hu-HU" sz="1800" dirty="0">
                <a:latin typeface="Calibri Light" pitchFamily="34" charset="0"/>
              </a:rPr>
              <a:t/>
            </a:r>
            <a:br>
              <a:rPr lang="hu-HU" sz="1800" dirty="0">
                <a:latin typeface="Calibri Light" pitchFamily="34" charset="0"/>
              </a:rPr>
            </a:br>
            <a:r>
              <a:rPr lang="hu-HU" sz="1800" dirty="0">
                <a:latin typeface="Calibri Light" pitchFamily="34" charset="0"/>
              </a:rPr>
              <a:t>Területfejlesztési </a:t>
            </a:r>
            <a:r>
              <a:rPr lang="hu-HU" sz="1800" dirty="0" smtClean="0">
                <a:latin typeface="Calibri Light" pitchFamily="34" charset="0"/>
              </a:rPr>
              <a:t>osztály</a:t>
            </a:r>
            <a:r>
              <a:rPr lang="hu-HU" sz="1800" dirty="0">
                <a:latin typeface="Calibri Light" pitchFamily="34" charset="0"/>
              </a:rPr>
              <a:t/>
            </a:r>
            <a:br>
              <a:rPr lang="hu-HU" sz="1800" dirty="0">
                <a:latin typeface="Calibri Light" pitchFamily="34" charset="0"/>
              </a:rPr>
            </a:br>
            <a:r>
              <a:rPr lang="hu-HU" sz="3500" dirty="0" smtClean="0">
                <a:latin typeface="Calibri Light" pitchFamily="34" charset="0"/>
                <a:cs typeface="Arial" charset="0"/>
              </a:rPr>
              <a:t/>
            </a:r>
            <a:br>
              <a:rPr lang="hu-HU" sz="3500" dirty="0" smtClean="0">
                <a:latin typeface="Calibri Light" pitchFamily="34" charset="0"/>
                <a:cs typeface="Arial" charset="0"/>
              </a:rPr>
            </a:br>
            <a:endParaRPr lang="en-US" sz="3500" dirty="0"/>
          </a:p>
        </p:txBody>
      </p:sp>
      <p:pic>
        <p:nvPicPr>
          <p:cNvPr id="1026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70" y="3463753"/>
            <a:ext cx="1041860" cy="19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43" y="3695936"/>
            <a:ext cx="125151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102061"/>
            <a:ext cx="4176464" cy="1872208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</a:t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aszvadi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Balázs</a:t>
            </a:r>
            <a:b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területfejlesztési osztályvezető</a:t>
            </a:r>
            <a:b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hu-HU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naszvadi.balazs</a:t>
            </a:r>
            <a:r>
              <a:rPr lang="hu-H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</a:t>
            </a:r>
            <a:r>
              <a:rPr lang="hu-HU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tolnamegye.hu</a:t>
            </a:r>
            <a:r>
              <a:rPr lang="hu-H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74/505-630</a:t>
            </a:r>
            <a:b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74/505-611</a:t>
            </a:r>
            <a:b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20/516-4199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9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paksi bővítés jelentősége a várható bekerülési költsége alapján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/>
              <a:t>A 2014-2020 közötti fejlesztési ciklusban 10 ezer 500 milliárd forint fejlesztési forrás érkezik Magyarországra európai uniós </a:t>
            </a:r>
            <a:r>
              <a:rPr lang="hu-HU" dirty="0" smtClean="0"/>
              <a:t>forrásokból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/>
              <a:t>Tolna megyébe érkező dedikált </a:t>
            </a:r>
            <a:r>
              <a:rPr lang="hu-HU" dirty="0" err="1"/>
              <a:t>eu-s</a:t>
            </a:r>
            <a:r>
              <a:rPr lang="hu-HU" dirty="0"/>
              <a:t> forrás hazai társfinanszírozással együtt  40 milliárd </a:t>
            </a:r>
            <a:r>
              <a:rPr lang="hu-HU" dirty="0" smtClean="0"/>
              <a:t>forint</a:t>
            </a:r>
            <a:endParaRPr lang="hu-HU" dirty="0" smtClean="0"/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b="1" dirty="0" smtClean="0"/>
              <a:t>A paksi bővítés bekerülési költsége 2014-2020 között Tolna megyébe érkező európai uniós dedikált forrás 100-szorosa</a:t>
            </a:r>
            <a:r>
              <a:rPr lang="hu-HU" dirty="0" smtClean="0"/>
              <a:t>, </a:t>
            </a:r>
            <a:r>
              <a:rPr lang="hu-HU" b="1" dirty="0" smtClean="0"/>
              <a:t>Magyarországra érkező összes </a:t>
            </a:r>
            <a:r>
              <a:rPr lang="hu-HU" b="1" dirty="0" err="1" smtClean="0"/>
              <a:t>eu-s</a:t>
            </a:r>
            <a:r>
              <a:rPr lang="hu-HU" b="1" dirty="0" smtClean="0"/>
              <a:t> forrás egyharmada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16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42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paksi bővítés a megyei tervezés tükrében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tervezés elejétől kiemelt együttműködés, a bővítéssel kapcsolatos információk folyamatos nyomon követése</a:t>
            </a:r>
          </a:p>
          <a:p>
            <a:r>
              <a:rPr lang="hu-HU" dirty="0"/>
              <a:t>v</a:t>
            </a:r>
            <a:r>
              <a:rPr lang="hu-HU" dirty="0" smtClean="0"/>
              <a:t>alamennyi megyei területfejlesztési dokumentumban kiemelt beruházásként </a:t>
            </a:r>
            <a:r>
              <a:rPr lang="hu-HU" smtClean="0"/>
              <a:t>szerepel Paks </a:t>
            </a:r>
            <a:r>
              <a:rPr lang="hu-HU" dirty="0" smtClean="0"/>
              <a:t>5, Paks 6 megépítése</a:t>
            </a:r>
          </a:p>
          <a:p>
            <a:r>
              <a:rPr lang="hu-HU" dirty="0" smtClean="0"/>
              <a:t>Forrásokat rendelünk a kapcsolódó fejlesztésekhez (Tolna Megyei Integrált Területi Program)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646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Atomerőmű, hőerőmű, napelem-park, szélerőmű, biogáz üzem?</a:t>
            </a:r>
            <a:endParaRPr lang="hu-H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855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1115616" y="5157192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A Mátrai Hőerőmű – a bal felső sarokban </a:t>
            </a:r>
            <a:r>
              <a:rPr lang="hu-HU" sz="2000" dirty="0" smtClean="0"/>
              <a:t>egy </a:t>
            </a:r>
            <a:r>
              <a:rPr lang="hu-HU" sz="2000" dirty="0"/>
              <a:t>napelem-park látványterve</a:t>
            </a:r>
          </a:p>
        </p:txBody>
      </p:sp>
    </p:spTree>
    <p:extLst>
      <p:ext uri="{BB962C8B-B14F-4D97-AF65-F5344CB8AC3E}">
        <p14:creationId xmlns:p14="http://schemas.microsoft.com/office/powerpoint/2010/main" val="13500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Alaperőműnek atomerőmű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u-HU" dirty="0"/>
              <a:t>A </a:t>
            </a:r>
            <a:r>
              <a:rPr lang="hu-HU" dirty="0" smtClean="0"/>
              <a:t>képen </a:t>
            </a:r>
            <a:r>
              <a:rPr lang="hu-HU" dirty="0"/>
              <a:t>balra fent látható annak a 15 megawattos </a:t>
            </a:r>
            <a:r>
              <a:rPr lang="hu-HU" dirty="0" err="1"/>
              <a:t>fotovoltaikus</a:t>
            </a:r>
            <a:r>
              <a:rPr lang="hu-HU" dirty="0"/>
              <a:t> naperőműnek a látványterve, ami Magyarország legnagyobb napelem-parkja lesz, valamikor jövőre.</a:t>
            </a:r>
          </a:p>
          <a:p>
            <a:pPr algn="just"/>
            <a:r>
              <a:rPr lang="hu-HU" dirty="0"/>
              <a:t>A 950 MW beépített kapacitással rendelkező, Magyarország elektromos energia-termelésének 20%-át adó  hőerőmű (Paks után a második legnagyobb erőmű az országban) elsősorban a környéken külszíni fejtéssel bányászott lignitet égeti el és alakítja a keletkező hőt elektromos árammá. </a:t>
            </a:r>
          </a:p>
        </p:txBody>
      </p:sp>
    </p:spTree>
    <p:extLst>
      <p:ext uri="{BB962C8B-B14F-4D97-AF65-F5344CB8AC3E}">
        <p14:creationId xmlns:p14="http://schemas.microsoft.com/office/powerpoint/2010/main" val="34813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Kapcsolódási pontok, együttműködés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hu-HU" sz="2400" b="1" dirty="0" smtClean="0"/>
              <a:t>Társadalmi </a:t>
            </a:r>
            <a:r>
              <a:rPr lang="hu-HU" sz="2400" b="1" dirty="0"/>
              <a:t>elfogadás, lakossági kommunikáció </a:t>
            </a:r>
            <a:endParaRPr lang="hu-HU" sz="2400" b="1" dirty="0" smtClean="0"/>
          </a:p>
          <a:p>
            <a:pPr marL="0" indent="0" algn="just">
              <a:buNone/>
            </a:pPr>
            <a:endParaRPr lang="hu-HU" sz="2400" b="1" dirty="0"/>
          </a:p>
          <a:p>
            <a:pPr algn="just"/>
            <a:r>
              <a:rPr lang="hu-HU" sz="2200" dirty="0"/>
              <a:t>Az atomerőmű bővítést kísérő </a:t>
            </a:r>
            <a:r>
              <a:rPr lang="hu-HU" sz="2200" dirty="0" smtClean="0"/>
              <a:t>kommunikáció: </a:t>
            </a:r>
            <a:r>
              <a:rPr lang="hu-HU" sz="2200" dirty="0"/>
              <a:t>a bővítés sikerének alapvető feltétele </a:t>
            </a:r>
            <a:r>
              <a:rPr lang="hu-HU" sz="2200" dirty="0" smtClean="0"/>
              <a:t>a </a:t>
            </a:r>
            <a:r>
              <a:rPr lang="hu-HU" sz="2200" dirty="0"/>
              <a:t>projekt </a:t>
            </a:r>
            <a:r>
              <a:rPr lang="hu-HU" sz="2200" dirty="0" smtClean="0"/>
              <a:t>mögötti közbizalom megteremtése </a:t>
            </a:r>
            <a:r>
              <a:rPr lang="hu-HU" sz="2200" dirty="0"/>
              <a:t>és fenntartása. </a:t>
            </a:r>
            <a:r>
              <a:rPr lang="hu-HU" sz="2200" dirty="0" smtClean="0"/>
              <a:t> </a:t>
            </a:r>
          </a:p>
          <a:p>
            <a:pPr marL="0" indent="0" algn="just">
              <a:buNone/>
            </a:pPr>
            <a:endParaRPr lang="hu-HU" sz="2200" dirty="0" smtClean="0"/>
          </a:p>
          <a:p>
            <a:pPr algn="just"/>
            <a:r>
              <a:rPr lang="hu-HU" sz="2200" dirty="0"/>
              <a:t>A</a:t>
            </a:r>
            <a:r>
              <a:rPr lang="hu-HU" sz="2200" dirty="0" smtClean="0"/>
              <a:t> </a:t>
            </a:r>
            <a:r>
              <a:rPr lang="hu-HU" sz="2200" dirty="0"/>
              <a:t>bővítés </a:t>
            </a:r>
            <a:r>
              <a:rPr lang="hu-HU" sz="2200" dirty="0" smtClean="0"/>
              <a:t>előkészítése</a:t>
            </a:r>
            <a:r>
              <a:rPr lang="hu-HU" sz="2200" dirty="0"/>
              <a:t>, majd megvalósítása során is </a:t>
            </a:r>
            <a:r>
              <a:rPr lang="hu-HU" sz="2200" dirty="0" smtClean="0"/>
              <a:t>rendkívül fontos a nyilvánosság, </a:t>
            </a:r>
            <a:r>
              <a:rPr lang="hu-HU" sz="2200" dirty="0"/>
              <a:t>illetve a </a:t>
            </a:r>
            <a:r>
              <a:rPr lang="hu-HU" sz="2200" dirty="0" smtClean="0"/>
              <a:t>nyílt</a:t>
            </a:r>
            <a:r>
              <a:rPr lang="hu-HU" sz="2200" dirty="0"/>
              <a:t>, őszinte </a:t>
            </a:r>
            <a:r>
              <a:rPr lang="hu-HU" sz="2200" dirty="0" smtClean="0"/>
              <a:t>tájékoztatás. </a:t>
            </a:r>
            <a:r>
              <a:rPr lang="hu-HU" sz="2200" dirty="0"/>
              <a:t>A</a:t>
            </a:r>
            <a:r>
              <a:rPr lang="hu-HU" sz="2200" dirty="0" smtClean="0"/>
              <a:t>z </a:t>
            </a:r>
            <a:r>
              <a:rPr lang="hu-HU" sz="2200" dirty="0"/>
              <a:t>atomerőmű bővítése </a:t>
            </a:r>
            <a:r>
              <a:rPr lang="hu-HU" sz="2200" dirty="0" smtClean="0"/>
              <a:t>közügy</a:t>
            </a:r>
            <a:r>
              <a:rPr lang="hu-HU" sz="2200" dirty="0"/>
              <a:t>, </a:t>
            </a:r>
            <a:r>
              <a:rPr lang="hu-HU" sz="2200" dirty="0" smtClean="0"/>
              <a:t>annak mindenki érintettje.</a:t>
            </a:r>
            <a:endParaRPr lang="hu-HU" sz="2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5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Kapcsolódási pontok, együttműködés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u-HU" sz="3800" b="1" dirty="0" smtClean="0"/>
              <a:t>2. Gazdaságszervezési feladatok, regionális </a:t>
            </a:r>
            <a:r>
              <a:rPr lang="hu-HU" sz="3800" b="1" dirty="0"/>
              <a:t>és térségi kapcsolati </a:t>
            </a:r>
            <a:r>
              <a:rPr lang="hu-HU" sz="3800" b="1" dirty="0" smtClean="0"/>
              <a:t>rendszer kiépítése és működtetése</a:t>
            </a:r>
          </a:p>
          <a:p>
            <a:endParaRPr lang="hu-HU" sz="3500" dirty="0"/>
          </a:p>
          <a:p>
            <a:pPr algn="just"/>
            <a:r>
              <a:rPr lang="hu-HU" sz="3500" dirty="0"/>
              <a:t>Az új </a:t>
            </a:r>
            <a:r>
              <a:rPr lang="hu-HU" sz="3500" dirty="0">
                <a:latin typeface="+mj-lt"/>
              </a:rPr>
              <a:t>blokkok</a:t>
            </a:r>
            <a:r>
              <a:rPr lang="hu-HU" sz="3500" dirty="0"/>
              <a:t> paksi telephelyen történő építése és hosszú távú üzemeltetése feltételezi </a:t>
            </a:r>
            <a:r>
              <a:rPr lang="hu-HU" sz="3500" dirty="0" smtClean="0"/>
              <a:t>és megköveteli </a:t>
            </a:r>
            <a:r>
              <a:rPr lang="hu-HU" sz="3500" dirty="0"/>
              <a:t>a körülötte lévő </a:t>
            </a:r>
            <a:r>
              <a:rPr lang="hu-HU" sz="3500" dirty="0" smtClean="0"/>
              <a:t>társadalmi gazdasági </a:t>
            </a:r>
            <a:r>
              <a:rPr lang="hu-HU" sz="3500" dirty="0"/>
              <a:t>térség befogadó, </a:t>
            </a:r>
            <a:r>
              <a:rPr lang="hu-HU" sz="3500" dirty="0" smtClean="0"/>
              <a:t>együttműködő </a:t>
            </a:r>
            <a:r>
              <a:rPr lang="hu-HU" sz="3500" dirty="0"/>
              <a:t> </a:t>
            </a:r>
            <a:r>
              <a:rPr lang="hu-HU" sz="3500" dirty="0" smtClean="0"/>
              <a:t>támogatását</a:t>
            </a:r>
            <a:r>
              <a:rPr lang="hu-HU" sz="3500" dirty="0"/>
              <a:t>. </a:t>
            </a:r>
            <a:endParaRPr lang="hu-HU" sz="3500" dirty="0" smtClean="0"/>
          </a:p>
          <a:p>
            <a:pPr algn="just"/>
            <a:endParaRPr lang="hu-HU" sz="3500" dirty="0"/>
          </a:p>
          <a:p>
            <a:pPr algn="just"/>
            <a:r>
              <a:rPr lang="hu-HU" sz="3500" dirty="0" smtClean="0"/>
              <a:t>Elvárás, </a:t>
            </a:r>
            <a:r>
              <a:rPr lang="hu-HU" sz="3500" dirty="0"/>
              <a:t>hogy az új nukleáris létesítmény a kölcsönös térségi előnyök és az </a:t>
            </a:r>
            <a:r>
              <a:rPr lang="hu-HU" sz="3500" dirty="0" smtClean="0"/>
              <a:t>egyenrangú partnerség elvén jöjjön létre. Ezért fontos feladat a térségi kapcsolati </a:t>
            </a:r>
            <a:r>
              <a:rPr lang="hu-HU" sz="3500" dirty="0"/>
              <a:t>rendszer és </a:t>
            </a:r>
            <a:r>
              <a:rPr lang="hu-HU" sz="3500" dirty="0" smtClean="0"/>
              <a:t>lehetőség </a:t>
            </a:r>
            <a:r>
              <a:rPr lang="hu-HU" sz="3500" dirty="0"/>
              <a:t>felmérése, elemzése és annak előkészítése, hogy a majdani beruházót befogadják, </a:t>
            </a:r>
            <a:r>
              <a:rPr lang="hu-HU" sz="3500" dirty="0" smtClean="0"/>
              <a:t>másrészt </a:t>
            </a:r>
            <a:r>
              <a:rPr lang="hu-HU" sz="3500" dirty="0"/>
              <a:t>a térségi szereplők (önkormányzatok, vállalkozások, intézmények, civil </a:t>
            </a:r>
            <a:r>
              <a:rPr lang="hu-HU" sz="3500" dirty="0" smtClean="0"/>
              <a:t>szervezetek) érdekeltségüknek </a:t>
            </a:r>
            <a:r>
              <a:rPr lang="hu-HU" sz="3500" dirty="0"/>
              <a:t>megfelelően aktívan, </a:t>
            </a:r>
            <a:r>
              <a:rPr lang="hu-HU" sz="3500" dirty="0" smtClean="0"/>
              <a:t>teljesítményalapúan </a:t>
            </a:r>
            <a:r>
              <a:rPr lang="hu-HU" sz="3500" dirty="0"/>
              <a:t>tudjanak részt venni, </a:t>
            </a:r>
            <a:r>
              <a:rPr lang="hu-HU" sz="3500" dirty="0" smtClean="0"/>
              <a:t>közreműködni </a:t>
            </a:r>
            <a:r>
              <a:rPr lang="hu-HU" sz="3500" dirty="0"/>
              <a:t>a folyamatban és a bővítés számukra is biztosítsa a fejlődés </a:t>
            </a:r>
            <a:r>
              <a:rPr lang="hu-HU" sz="3500" dirty="0" smtClean="0"/>
              <a:t>lehetőségét.</a:t>
            </a:r>
            <a:endParaRPr lang="hu-HU" sz="35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15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Kapcsolódási pontok, együttműködés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 smtClean="0"/>
              <a:t>A Tolna Megyei Önkormányzat a rendelkezésére álló eszközökkel elő kívánja segíteni: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marL="0" indent="0" algn="just">
              <a:buNone/>
            </a:pPr>
            <a:r>
              <a:rPr lang="hu-HU" sz="2400" dirty="0" smtClean="0"/>
              <a:t>A paksi bővítésben a tolna megyei vállalkozások és munkavállalók minél nagyobb arányú részvételét az előkészítésben, a kivitelezésben és az üzemeltetésben</a:t>
            </a:r>
            <a:r>
              <a:rPr lang="hu-HU" sz="2400" dirty="0" smtClean="0"/>
              <a:t>;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marL="0" indent="0" algn="just">
              <a:buNone/>
            </a:pPr>
            <a:r>
              <a:rPr lang="hu-HU" sz="2400" dirty="0" smtClean="0"/>
              <a:t>A </a:t>
            </a:r>
            <a:r>
              <a:rPr lang="hu-HU" sz="2400" dirty="0" smtClean="0"/>
              <a:t>fejlesztés során a települési önkormányzatoknál jelentkező fejlesztési igények megvalósítását (elsősorban: közszolgáltatások, </a:t>
            </a:r>
            <a:r>
              <a:rPr lang="hu-HU" sz="2400" dirty="0" smtClean="0"/>
              <a:t>humánerőforrás biztosítása, </a:t>
            </a:r>
            <a:r>
              <a:rPr lang="hu-HU" sz="2400" dirty="0" smtClean="0"/>
              <a:t>helyi gazdaságfejlesztésekhez szükséges alapinfrastruktúra vonatkozásában)</a:t>
            </a:r>
          </a:p>
        </p:txBody>
      </p:sp>
    </p:spTree>
    <p:extLst>
      <p:ext uri="{BB962C8B-B14F-4D97-AF65-F5344CB8AC3E}">
        <p14:creationId xmlns:p14="http://schemas.microsoft.com/office/powerpoint/2010/main" val="31891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Kapcsolódási pontok, együttműködés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Új beruházások, fejlesztések előtérbe kerülése:</a:t>
            </a:r>
          </a:p>
          <a:p>
            <a:pPr marL="0" indent="0" algn="just">
              <a:buNone/>
            </a:pPr>
            <a:endParaRPr lang="hu-HU" dirty="0" smtClean="0"/>
          </a:p>
          <a:p>
            <a:pPr lvl="1" algn="just"/>
            <a:r>
              <a:rPr lang="hu-HU" dirty="0"/>
              <a:t>é</a:t>
            </a:r>
            <a:r>
              <a:rPr lang="hu-HU" dirty="0" smtClean="0"/>
              <a:t>lelmiszeripar, feldolgozóipar (tartósítóipar)</a:t>
            </a:r>
          </a:p>
          <a:p>
            <a:pPr lvl="1" algn="just"/>
            <a:r>
              <a:rPr lang="hu-HU" dirty="0"/>
              <a:t>h</a:t>
            </a:r>
            <a:r>
              <a:rPr lang="hu-HU" dirty="0" smtClean="0"/>
              <a:t>elyi termékek, rövid ellátási láncok térségi összefogása</a:t>
            </a:r>
          </a:p>
          <a:p>
            <a:pPr lvl="1" algn="just"/>
            <a:r>
              <a:rPr lang="hu-HU" dirty="0" smtClean="0"/>
              <a:t>megyei szintre emelt, koordinált turizmusfejlesztés</a:t>
            </a:r>
          </a:p>
          <a:p>
            <a:pPr lvl="1" algn="just"/>
            <a:r>
              <a:rPr lang="hu-HU" dirty="0"/>
              <a:t>f</a:t>
            </a:r>
            <a:r>
              <a:rPr lang="hu-HU" dirty="0" smtClean="0"/>
              <a:t>ejlesztések, kiemelt megyei fejlesztések központi kommunikációja</a:t>
            </a:r>
          </a:p>
          <a:p>
            <a:pPr lvl="1" algn="just"/>
            <a:r>
              <a:rPr lang="hu-HU" dirty="0" smtClean="0"/>
              <a:t>fejlesztésbe, üzemeltetésbe bekapcsolódó vállalkozói együttműködések, klaszterek létrehozása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89491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454</Words>
  <Application>Microsoft Office PowerPoint</Application>
  <PresentationFormat>Diavetítés a képernyőre (4:3 oldalarány)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1_Office-téma</vt:lpstr>
      <vt:lpstr>Office-téma</vt:lpstr>
      <vt:lpstr>4_Office-téma</vt:lpstr>
      <vt:lpstr> A paksi bővítés lehetséges hatásai Tolna megyére:   kapcsolódási pontok, együttműködések  a Teller-Lévai Projektekhez           Naszvadi Balázs területfejlesztési osztályvezető   Paks   2015. április 24.  tolna megyei önkormányzati hivatal Területfejlesztési osztály  </vt:lpstr>
      <vt:lpstr>A paksi bővítés jelentősége a várható bekerülési költsége alapján</vt:lpstr>
      <vt:lpstr>A paksi bővítés a megyei tervezés tükrében</vt:lpstr>
      <vt:lpstr>Atomerőmű, hőerőmű, napelem-park, szélerőmű, biogáz üzem?</vt:lpstr>
      <vt:lpstr>Alaperőműnek atomerőmű</vt:lpstr>
      <vt:lpstr>Kapcsolódási pontok, együttműködés</vt:lpstr>
      <vt:lpstr>Kapcsolódási pontok, együttműködés</vt:lpstr>
      <vt:lpstr>Kapcsolódási pontok, együttműködés</vt:lpstr>
      <vt:lpstr>Kapcsolódási pontok, együttműködés</vt:lpstr>
      <vt:lpstr>KÖSZÖNÖM A FIGYELMET  Naszvadi Balázs  területfejlesztési osztályvezető  E-mail: naszvadi.balazs@tolnamegye.hu  Tel: 74/505-630 Fax: 74/505-611 Mobil: 20/516-4199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Közösségvezérelt Helyi Fejlesztések</dc:title>
  <dc:creator>naszvadi</dc:creator>
  <cp:lastModifiedBy>naszvadi</cp:lastModifiedBy>
  <cp:revision>42</cp:revision>
  <dcterms:created xsi:type="dcterms:W3CDTF">2015-03-11T23:45:19Z</dcterms:created>
  <dcterms:modified xsi:type="dcterms:W3CDTF">2015-04-24T06:12:12Z</dcterms:modified>
</cp:coreProperties>
</file>