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02" r:id="rId2"/>
    <p:sldId id="506" r:id="rId3"/>
    <p:sldId id="508" r:id="rId4"/>
    <p:sldId id="509" r:id="rId5"/>
    <p:sldId id="510" r:id="rId6"/>
    <p:sldId id="511" r:id="rId7"/>
    <p:sldId id="513" r:id="rId8"/>
    <p:sldId id="518" r:id="rId9"/>
    <p:sldId id="520" r:id="rId10"/>
    <p:sldId id="521" r:id="rId11"/>
    <p:sldId id="522" r:id="rId12"/>
    <p:sldId id="523" r:id="rId13"/>
    <p:sldId id="533" r:id="rId14"/>
    <p:sldId id="534" r:id="rId15"/>
    <p:sldId id="536" r:id="rId16"/>
    <p:sldId id="537" r:id="rId17"/>
    <p:sldId id="539" r:id="rId18"/>
    <p:sldId id="542" r:id="rId19"/>
    <p:sldId id="548" r:id="rId20"/>
    <p:sldId id="551" r:id="rId21"/>
    <p:sldId id="552" r:id="rId22"/>
    <p:sldId id="553" r:id="rId23"/>
    <p:sldId id="555" r:id="rId24"/>
    <p:sldId id="554" r:id="rId25"/>
    <p:sldId id="556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91" autoAdjust="0"/>
    <p:restoredTop sz="94598" autoAdjust="0"/>
  </p:normalViewPr>
  <p:slideViewPr>
    <p:cSldViewPr>
      <p:cViewPr>
        <p:scale>
          <a:sx n="70" d="100"/>
          <a:sy n="70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6AE1F7-60F2-42C8-868D-61D9C2C91B19}" type="datetimeFigureOut">
              <a:rPr lang="hu-HU"/>
              <a:pPr>
                <a:defRPr/>
              </a:pPr>
              <a:t>2015.03.17.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9B8490-B7A3-4F59-849B-56CAA0BE0A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B2D2-978A-48BA-8E89-F4DA96EAC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1EAF5-40EA-4D1E-9E7A-FC6DC61EE1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0C23-380A-429D-9523-1A40DFA3C6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4718B-3E63-4A3E-B444-190F1210AE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86F1-6480-4540-9A64-8DB42F7A78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72FB-E61F-4059-B7A6-E8D8759497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D5BD-9E81-4763-98B0-77A476BAA1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9408-8EB5-40CF-B3F6-44FCC68FA0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2110-B4A9-473C-9A5C-1FD8688BC7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CD98-ACF4-49C7-BD97-26C12D08D8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0601-F698-4979-B831-1A350BEE91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49AD6DA-9548-48C5-9CC6-24AB082EDC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/>
          </a:bodyPr>
          <a:lstStyle/>
          <a:p>
            <a:r>
              <a:rPr lang="hu-HU" sz="1800" spc="800" dirty="0" smtClean="0">
                <a:solidFill>
                  <a:schemeClr val="bg1"/>
                </a:solidFill>
                <a:latin typeface="Century Gothic" pitchFamily="34" charset="0"/>
              </a:rPr>
              <a:t>SZOLIDÁRIS   ÉPÍTÉSZET</a:t>
            </a:r>
            <a:endParaRPr lang="hu-HU" sz="1800" spc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Tartalom helye 3" descr="SZOLID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0816" y="1332130"/>
            <a:ext cx="4597200" cy="459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spc="12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r>
              <a:rPr lang="hu-HU" sz="8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</a:p>
          <a:p>
            <a:pPr lvl="0" algn="l"/>
            <a:r>
              <a:rPr lang="hu-HU" sz="900" b="1" dirty="0" smtClean="0">
                <a:solidFill>
                  <a:schemeClr val="bg1"/>
                </a:solidFill>
                <a:latin typeface="Century Gothic" pitchFamily="34" charset="0"/>
              </a:rPr>
              <a:t>                AZ </a:t>
            </a:r>
            <a:r>
              <a:rPr lang="hu-HU" sz="900" b="1" dirty="0" smtClean="0">
                <a:solidFill>
                  <a:schemeClr val="bg1"/>
                </a:solidFill>
                <a:latin typeface="Century Gothic" pitchFamily="34" charset="0"/>
              </a:rPr>
              <a:t>ÉPTÉSZET HOGYAN REAGÁL VAGY NEM REAGÁL A VILÁG MÉRETŰ PROBLÉMÁKRA</a:t>
            </a:r>
            <a:endParaRPr lang="hu-HU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900" dirty="0" smtClean="0">
                <a:solidFill>
                  <a:schemeClr val="bg1"/>
                </a:solidFill>
                <a:latin typeface="Century Gothic" pitchFamily="34" charset="0"/>
              </a:rPr>
              <a:t>  </a:t>
            </a:r>
          </a:p>
          <a:p>
            <a:pPr lvl="1" algn="l"/>
            <a:r>
              <a:rPr lang="hu-HU" sz="900" b="1" dirty="0" smtClean="0">
                <a:solidFill>
                  <a:schemeClr val="bg1"/>
                </a:solidFill>
                <a:latin typeface="Century Gothic" pitchFamily="34" charset="0"/>
              </a:rPr>
              <a:t>TORINÓI KIÁLTVÁNY  - JOGSZABÁLYI KÖRNYEZET VÁLTOZÁSA</a:t>
            </a:r>
          </a:p>
          <a:p>
            <a:pPr lvl="1" algn="l"/>
            <a:r>
              <a:rPr lang="hu-HU" sz="900" b="1" dirty="0" smtClean="0">
                <a:solidFill>
                  <a:srgbClr val="99AC26"/>
                </a:solidFill>
                <a:latin typeface="Century Gothic" pitchFamily="34" charset="0"/>
              </a:rPr>
              <a:t>TERVEZŐI FELADATOK DIFFERENCIÁLÓDÁSA - RECIKLÁLT ÉPÍTÉSZET</a:t>
            </a:r>
          </a:p>
          <a:p>
            <a:pPr algn="l"/>
            <a:r>
              <a:rPr lang="hu-HU" sz="900" b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algn="l"/>
            <a:endParaRPr lang="hu-HU" sz="9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9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5" descr="port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506010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rt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580" y="2357430"/>
            <a:ext cx="404342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r>
              <a:rPr lang="hu-HU" sz="9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  <a:endParaRPr lang="hu-HU" sz="9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lvl="0" algn="l"/>
            <a:endParaRPr lang="hu-H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2400" b="1" dirty="0" smtClean="0">
                <a:solidFill>
                  <a:schemeClr val="bg1"/>
                </a:solidFill>
                <a:latin typeface="Century Gothic" pitchFamily="34" charset="0"/>
              </a:rPr>
              <a:t>               A </a:t>
            </a:r>
            <a:r>
              <a:rPr lang="hu-HU" sz="2400" b="1" dirty="0" smtClean="0">
                <a:solidFill>
                  <a:schemeClr val="bg1"/>
                </a:solidFill>
                <a:latin typeface="Century Gothic" pitchFamily="34" charset="0"/>
              </a:rPr>
              <a:t>SZOLIDÁRIS ÉPÍTÉSZET „ TERÜLETEI”</a:t>
            </a:r>
          </a:p>
          <a:p>
            <a:pPr algn="l"/>
            <a:r>
              <a:rPr lang="hu-H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 </a:t>
            </a:r>
            <a:r>
              <a:rPr lang="hu-H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</a:t>
            </a:r>
          </a:p>
          <a:p>
            <a:pPr lvl="0"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endParaRPr lang="hu-HU" sz="1100" b="1" dirty="0" smtClean="0">
              <a:solidFill>
                <a:srgbClr val="99AC26"/>
              </a:solidFill>
              <a:latin typeface="Century Gothic" pitchFamily="34" charset="0"/>
            </a:endParaRPr>
          </a:p>
          <a:p>
            <a:pPr algn="l"/>
            <a:r>
              <a:rPr lang="hu-HU" sz="1100" b="1" dirty="0" smtClean="0">
                <a:solidFill>
                  <a:srgbClr val="99AC26"/>
                </a:solidFill>
                <a:latin typeface="Century Gothic" pitchFamily="34" charset="0"/>
              </a:rPr>
              <a:t>SZOLIDARITÁS </a:t>
            </a:r>
            <a:r>
              <a:rPr lang="hu-HU" sz="1100" b="1" dirty="0" smtClean="0">
                <a:solidFill>
                  <a:srgbClr val="99AC26"/>
                </a:solidFill>
                <a:latin typeface="Century Gothic" pitchFamily="34" charset="0"/>
              </a:rPr>
              <a:t>AZ EMBERREL</a:t>
            </a:r>
          </a:p>
          <a:p>
            <a:pPr algn="l"/>
            <a:r>
              <a:rPr lang="hu-HU" sz="11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</a:p>
          <a:p>
            <a:pPr algn="l"/>
            <a:r>
              <a:rPr lang="hu-HU" sz="1100" dirty="0" smtClean="0">
                <a:solidFill>
                  <a:schemeClr val="bg1"/>
                </a:solidFill>
                <a:latin typeface="Century Gothic" pitchFamily="34" charset="0"/>
              </a:rPr>
              <a:t>elsősorban szociálisan rászorult réteg</a:t>
            </a:r>
          </a:p>
          <a:p>
            <a:pPr algn="l"/>
            <a:r>
              <a:rPr lang="hu-HU" sz="1100" dirty="0" smtClean="0">
                <a:solidFill>
                  <a:schemeClr val="bg1"/>
                </a:solidFill>
                <a:latin typeface="Century Gothic" pitchFamily="34" charset="0"/>
              </a:rPr>
              <a:t>nem csak szociálisan lehet valaki rászorult</a:t>
            </a:r>
          </a:p>
          <a:p>
            <a:pPr algn="l">
              <a:buFontTx/>
              <a:buChar char="-"/>
            </a:pPr>
            <a:endParaRPr lang="hu-HU" sz="1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100" b="1" dirty="0" smtClean="0">
                <a:solidFill>
                  <a:srgbClr val="99AC26"/>
                </a:solidFill>
                <a:latin typeface="Century Gothic" pitchFamily="34" charset="0"/>
              </a:rPr>
              <a:t>SZOCIÁLIS ÉPÍTÉSZET</a:t>
            </a:r>
          </a:p>
          <a:p>
            <a:pPr algn="l"/>
            <a:endParaRPr lang="hu-HU" sz="1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100" dirty="0" smtClean="0">
                <a:solidFill>
                  <a:schemeClr val="bg1"/>
                </a:solidFill>
                <a:latin typeface="Century Gothic" pitchFamily="34" charset="0"/>
              </a:rPr>
              <a:t>szegénység – fejlődő országok </a:t>
            </a:r>
          </a:p>
          <a:p>
            <a:pPr algn="l"/>
            <a:endParaRPr lang="hu-HU" sz="1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100" dirty="0" smtClean="0">
                <a:solidFill>
                  <a:schemeClr val="bg1"/>
                </a:solidFill>
                <a:latin typeface="Century Gothic" pitchFamily="34" charset="0"/>
              </a:rPr>
              <a:t> „társadalmilag szokásos életstílus” (Tóth József : Általános és politika szociológia 1991)</a:t>
            </a:r>
          </a:p>
          <a:p>
            <a:pPr algn="l"/>
            <a:endParaRPr lang="hu-HU" sz="1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Kép 3" descr="SZEGÉNY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71810"/>
            <a:ext cx="4241784" cy="2830607"/>
          </a:xfrm>
          <a:prstGeom prst="rect">
            <a:avLst/>
          </a:prstGeom>
        </p:spPr>
      </p:pic>
      <p:pic>
        <p:nvPicPr>
          <p:cNvPr id="5" name="Kép 4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071810"/>
            <a:ext cx="3849930" cy="288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</a:p>
          <a:p>
            <a:pPr algn="l"/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                      SZOLIDARITÁS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A TERMÉSZETI KÖRNYEZETTEL -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ENERGIATUDATOS ÉPÍTÉSZET</a:t>
            </a:r>
          </a:p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hagyományok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– helyi anyag – helyi munkaerő</a:t>
            </a:r>
          </a:p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sok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gondolat, sok lehetőleg kézműves munka,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 kevés, lehetőség szerint újrafelhasznált anyag</a:t>
            </a:r>
          </a:p>
          <a:p>
            <a:pPr algn="l"/>
            <a:endParaRPr lang="hu-HU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Kép 4" descr="METI – Handmade School By Anna Heringer &amp; Eike Roswag-Photographs©Kurt Hoerbst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57365"/>
            <a:ext cx="6572296" cy="4363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</a:p>
          <a:p>
            <a:pPr algn="l"/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SZOLIDARITÁS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A TERMÉSZETI KÖRNYEZETTEL</a:t>
            </a:r>
          </a:p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Anna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Heringer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: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Hand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made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school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Bangladesh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Kép 5" descr="07_agakhan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5572164" cy="3134670"/>
          </a:xfrm>
          <a:prstGeom prst="rect">
            <a:avLst/>
          </a:prstGeom>
        </p:spPr>
      </p:pic>
      <p:pic>
        <p:nvPicPr>
          <p:cNvPr id="7" name="Kép 6" descr="curry_stone_prize_09_finalists_0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604"/>
            <a:ext cx="3929090" cy="2508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SZOLIDARITÁS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AZ ÉPÍTETT, VIZUÁLIS KÖRNYEZETTEL</a:t>
            </a:r>
          </a:p>
          <a:p>
            <a:pPr algn="l"/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4" name="Kép 3" descr="redi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57166"/>
            <a:ext cx="2881301" cy="2160976"/>
          </a:xfrm>
          <a:prstGeom prst="rect">
            <a:avLst/>
          </a:prstGeom>
        </p:spPr>
      </p:pic>
      <p:pic>
        <p:nvPicPr>
          <p:cNvPr id="5" name="Kép 4" descr="igénytel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928670"/>
            <a:ext cx="4783073" cy="3500462"/>
          </a:xfrm>
          <a:prstGeom prst="rect">
            <a:avLst/>
          </a:prstGeom>
        </p:spPr>
      </p:pic>
      <p:pic>
        <p:nvPicPr>
          <p:cNvPr id="6" name="Kép 5" descr="igénytel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519" y="3429000"/>
            <a:ext cx="4208963" cy="279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SZOLIDARITÁS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AZ ÉPÍTETT, VIZUÁLIS KÖRNYEZETTEL</a:t>
            </a:r>
          </a:p>
          <a:p>
            <a:pPr algn="l"/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2050" name="Picture 2" descr="C:\_____\h a b i l\előadás\előadás\gyűjt\a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270948" cy="2286016"/>
          </a:xfrm>
          <a:prstGeom prst="rect">
            <a:avLst/>
          </a:prstGeom>
          <a:noFill/>
        </p:spPr>
      </p:pic>
      <p:pic>
        <p:nvPicPr>
          <p:cNvPr id="2052" name="Picture 4" descr="C:\_____\h a b i l\előadás\előadás\gyűjt\a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928934"/>
            <a:ext cx="4846059" cy="3222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lvl="0"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VÁROSÉPÍTÉSZET </a:t>
            </a: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ÉS SZOLIDARITÁS</a:t>
            </a: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FENNTARTHATÓ VÁROSÉPÍTÉSZET MODELLJEI, ELVEI</a:t>
            </a:r>
          </a:p>
          <a:p>
            <a:pPr lvl="0"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ELŐZMÉNYEI: </a:t>
            </a: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utópiák: 	E. Howard, </a:t>
            </a: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Wright: The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disappearing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city,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Broadacre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city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Új urbanizmus,</a:t>
            </a:r>
          </a:p>
          <a:p>
            <a:pPr lvl="0" algn="l">
              <a:buFontTx/>
              <a:buChar char="-"/>
            </a:pP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buFontTx/>
              <a:buChar char="-"/>
            </a:pP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buFontTx/>
              <a:buChar char="-"/>
            </a:pP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buFontTx/>
              <a:buChar char="-"/>
            </a:pP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modern város kritikái: a ‘70-es évektől</a:t>
            </a: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Jane Jacobs: Az amerikai nagyvárosok élete és halála</a:t>
            </a:r>
          </a:p>
          <a:p>
            <a:pPr lvl="0" algn="l"/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Christopher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Alexander: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Pattern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language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buFontTx/>
              <a:buChar char="-"/>
            </a:pP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Kép 3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4006" y="698364"/>
            <a:ext cx="2969960" cy="2530372"/>
          </a:xfrm>
          <a:prstGeom prst="rect">
            <a:avLst/>
          </a:prstGeom>
        </p:spPr>
      </p:pic>
      <p:pic>
        <p:nvPicPr>
          <p:cNvPr id="5" name="Kép 4" descr="broadac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876"/>
            <a:ext cx="3902149" cy="252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86680" cy="6072230"/>
          </a:xfrm>
        </p:spPr>
        <p:txBody>
          <a:bodyPr>
            <a:noAutofit/>
          </a:bodyPr>
          <a:lstStyle/>
          <a:p>
            <a:pPr algn="l"/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</a:p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SZOLIDÁRIS ÉPÍTÉSZET KOMPLEX SZEMLÉLETMÓD – MÓDSZERTAN</a:t>
            </a:r>
          </a:p>
          <a:p>
            <a:pPr lvl="0"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Komplexitás: </a:t>
            </a: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Társadalmi, természeti és épített környezet egyenlő hangsúllyal</a:t>
            </a:r>
          </a:p>
          <a:p>
            <a:pPr lvl="0" algn="l">
              <a:buFontTx/>
              <a:buChar char="-"/>
            </a:pPr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buFontTx/>
              <a:buChar char="-"/>
            </a:pPr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buFontTx/>
              <a:buChar char="-"/>
            </a:pPr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buFontTx/>
              <a:buChar char="-"/>
            </a:pPr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HA a problémák összefüggnek – a megoldás is összefügg :</a:t>
            </a:r>
          </a:p>
          <a:p>
            <a:pPr lvl="0"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„Ha javítani szeretnénk környezetünkön, akkor úgy kell viselkednünk, ahogy a természet teszi, azaz </a:t>
            </a: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természetesen. 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természet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nem szemetel. 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természet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harmonikus, kiegyensúlyozott állapotokra törekszik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természet maga az élet, nem pusztítja, hanem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növeli az élet sokféleségét, sokszínűségét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természet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képes a megújulásra és az alkalmazkodásra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. Ha a természetre figyelünk, ezt mind-mind megtanulhatjuk és munkánk részévé tehetjük. Rengeteg erőt meríthetünk a természetből, az anyaföldből.” </a:t>
            </a:r>
          </a:p>
          <a:p>
            <a:pPr algn="l"/>
            <a:r>
              <a:rPr lang="hu-HU" sz="900" i="1" dirty="0" err="1" smtClean="0">
                <a:solidFill>
                  <a:schemeClr val="bg1"/>
                </a:solidFill>
                <a:latin typeface="Century Gothic" pitchFamily="34" charset="0"/>
              </a:rPr>
              <a:t>Cságoly</a:t>
            </a:r>
            <a:endParaRPr lang="hu-HU" sz="9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6500858" cy="5786478"/>
          </a:xfrm>
        </p:spPr>
        <p:txBody>
          <a:bodyPr>
            <a:noAutofit/>
          </a:bodyPr>
          <a:lstStyle/>
          <a:p>
            <a:pPr marL="342900" lvl="0" indent="-342900" algn="l"/>
            <a:endParaRPr lang="hu-HU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F:\                     _____ habil\kuc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5" y="500042"/>
            <a:ext cx="3429025" cy="1785950"/>
          </a:xfrm>
          <a:prstGeom prst="rect">
            <a:avLst/>
          </a:prstGeom>
          <a:noFill/>
        </p:spPr>
      </p:pic>
      <p:pic>
        <p:nvPicPr>
          <p:cNvPr id="1027" name="Picture 3" descr="F:\                     _____ habil\kucs gyü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52254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715436" cy="714356"/>
          </a:xfrm>
        </p:spPr>
        <p:txBody>
          <a:bodyPr>
            <a:normAutofit/>
          </a:bodyPr>
          <a:lstStyle/>
          <a:p>
            <a:pPr algn="l"/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4214842" cy="5786478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</a:pP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1. A SZOLIDARITÁS FOGALMA AZ ÉPÍTÉSZETBEN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Century Gothic" pitchFamily="34" charset="0"/>
              </a:rPr>
              <a:t> </a:t>
            </a:r>
            <a:endParaRPr lang="hu-HU" sz="1200" dirty="0" smtClean="0">
              <a:latin typeface="Century Gothic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hu-HU" sz="1200" dirty="0" err="1" smtClean="0">
                <a:solidFill>
                  <a:schemeClr val="bg1"/>
                </a:solidFill>
                <a:latin typeface="Century Gothic" pitchFamily="34" charset="0"/>
              </a:rPr>
              <a:t>Cságoly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Ferenc 2009-ben Mesteriskolán elhangzott       előadása – új fogalom, vagy mégsem?</a:t>
            </a:r>
          </a:p>
          <a:p>
            <a:pPr lvl="0" algn="l">
              <a:lnSpc>
                <a:spcPct val="150000"/>
              </a:lnSpc>
            </a:pPr>
            <a:r>
              <a:rPr lang="hu-HU" sz="1200" i="1" dirty="0" smtClean="0">
                <a:solidFill>
                  <a:schemeClr val="bg1"/>
                </a:solidFill>
                <a:latin typeface="Century Gothic" pitchFamily="34" charset="0"/>
              </a:rPr>
              <a:t>(Magyar Szemle 2010)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Dányi Tibor Zoltán – TDK kérdőíve</a:t>
            </a:r>
          </a:p>
          <a:p>
            <a:pPr lvl="0" algn="l">
              <a:lnSpc>
                <a:spcPct val="150000"/>
              </a:lnSpc>
            </a:pP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hu-HU" sz="1000" i="1" dirty="0" smtClean="0">
                <a:solidFill>
                  <a:schemeClr val="bg1"/>
                </a:solidFill>
                <a:latin typeface="Century Gothic" pitchFamily="34" charset="0"/>
              </a:rPr>
              <a:t>„Kíváncsi voltam, mennyire érdekli ez a téma a magyarországi gyakorló építészeket. Erre a kérdésre a válasz egyértelműen az, hogy az építészek többségét foglalkoztatja a szolidáris építészet kérdése.</a:t>
            </a:r>
            <a:endParaRPr lang="hu-H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lnSpc>
                <a:spcPct val="150000"/>
              </a:lnSpc>
            </a:pPr>
            <a:r>
              <a:rPr lang="hu-HU" sz="1000" i="1" dirty="0" smtClean="0">
                <a:solidFill>
                  <a:schemeClr val="bg1"/>
                </a:solidFill>
                <a:latin typeface="Century Gothic" pitchFamily="34" charset="0"/>
              </a:rPr>
              <a:t>Sokan sokféle megközelítésben írtak a szolidaritásról. Aki elutasította magát a szót, az sem utasította el annak tartalmát, legföljebb azt mondta, hogy hagyjuk már a címkéket, hiszen a szolidáris építészet szerinte az, aminek az építészetnek lennie kell. Ha ez így van, kik alkották azokat a házakat, melyeket látva sokan elborzadunk, ami miatt az épített környezet állapota aggasztó? A kettő közül valaki nem építész?”</a:t>
            </a:r>
            <a:endParaRPr lang="hu-H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  ___ ideig\x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5357818" cy="690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PÉCS VASÚT MENTI TERÜLETEINEK REHABILITÁCIÓJA _2014 </a:t>
            </a:r>
            <a:r>
              <a:rPr lang="hu-HU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01 némteh maga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32" y="1214422"/>
            <a:ext cx="823917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/>
          <a:lstStyle/>
          <a:p>
            <a:pPr lvl="0" algn="r"/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PÉCS VASÚT MENTI TERÜLETEINEK REHABILITÁCIÓJA _2014</a:t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03 cso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7308" y="1214422"/>
            <a:ext cx="4342410" cy="2643206"/>
          </a:xfrm>
          <a:prstGeom prst="rect">
            <a:avLst/>
          </a:prstGeom>
        </p:spPr>
      </p:pic>
      <p:pic>
        <p:nvPicPr>
          <p:cNvPr id="5" name="Kép 4" descr="4 csop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481" y="4071942"/>
            <a:ext cx="8584237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>KOMLÓ</a:t>
            </a:r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ÉLHETŐ VÁROS </a:t>
            </a: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VÍZIÓK</a:t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2015</a:t>
            </a:r>
            <a:endParaRPr lang="hu-HU" sz="1600" dirty="0"/>
          </a:p>
        </p:txBody>
      </p:sp>
      <p:pic>
        <p:nvPicPr>
          <p:cNvPr id="9" name="Tartalom helye 8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752" y="3214686"/>
            <a:ext cx="6197826" cy="3240000"/>
          </a:xfrm>
        </p:spPr>
      </p:pic>
      <p:pic>
        <p:nvPicPr>
          <p:cNvPr id="10" name="Kép 9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57166"/>
            <a:ext cx="5140503" cy="2643206"/>
          </a:xfrm>
          <a:prstGeom prst="rect">
            <a:avLst/>
          </a:prstGeom>
        </p:spPr>
      </p:pic>
      <p:pic>
        <p:nvPicPr>
          <p:cNvPr id="11" name="Kép 10" descr="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61" y="3189396"/>
            <a:ext cx="1590643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>KOMLÓ</a:t>
            </a:r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ÉLHETŐ VÁROS </a:t>
            </a: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VÍZIÓK</a:t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2015</a:t>
            </a:r>
            <a:endParaRPr lang="hu-HU" sz="1600" dirty="0"/>
          </a:p>
        </p:txBody>
      </p:sp>
      <p:pic>
        <p:nvPicPr>
          <p:cNvPr id="7" name="Tartalom helye 6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91248"/>
            <a:ext cx="5395000" cy="4680000"/>
          </a:xfrm>
        </p:spPr>
      </p:pic>
      <p:pic>
        <p:nvPicPr>
          <p:cNvPr id="8" name="Kép 7" descr="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68" y="1677958"/>
            <a:ext cx="1843456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pPr algn="l"/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>KOMLÓ</a:t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ÉLHETŐ VÁROS </a:t>
            </a: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VÍZIÓK</a:t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2015</a:t>
            </a:r>
            <a:endParaRPr lang="hu-HU" sz="1600" dirty="0"/>
          </a:p>
        </p:txBody>
      </p:sp>
      <p:pic>
        <p:nvPicPr>
          <p:cNvPr id="4" name="Tartalom helye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00438"/>
            <a:ext cx="5108053" cy="3214709"/>
          </a:xfrm>
        </p:spPr>
      </p:pic>
      <p:pic>
        <p:nvPicPr>
          <p:cNvPr id="8" name="Kép 7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67" y="285728"/>
            <a:ext cx="4906451" cy="3087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pPr algn="l"/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>KOMLÓ</a:t>
            </a:r>
            <a: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b="1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ÉLHETŐ VÁROS </a:t>
            </a: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VÍZIÓK</a:t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hu-HU" sz="1600" spc="200" dirty="0" smtClean="0">
                <a:solidFill>
                  <a:schemeClr val="bg1"/>
                </a:solidFill>
                <a:latin typeface="Century Gothic" pitchFamily="34" charset="0"/>
              </a:rPr>
              <a:t>2015</a:t>
            </a:r>
            <a:endParaRPr lang="hu-HU" sz="1600" dirty="0"/>
          </a:p>
        </p:txBody>
      </p:sp>
      <p:pic>
        <p:nvPicPr>
          <p:cNvPr id="6" name="Tartalom helye 5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000" y="785794"/>
            <a:ext cx="5400000" cy="2597838"/>
          </a:xfrm>
        </p:spPr>
      </p:pic>
      <p:pic>
        <p:nvPicPr>
          <p:cNvPr id="7" name="Kép 6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00" y="3714752"/>
            <a:ext cx="5400000" cy="269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spc="12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3786214" cy="6072230"/>
          </a:xfrm>
        </p:spPr>
        <p:txBody>
          <a:bodyPr>
            <a:noAutofit/>
          </a:bodyPr>
          <a:lstStyle/>
          <a:p>
            <a:pPr lvl="0"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SZOLIDÁRIS ÉPÍTÉSZET SZÜKSÉGESSÉGE 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KÖRNYEZETÜNK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ÁLLAPOTA: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TERMÉSZETI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KÖRNYEZET</a:t>
            </a:r>
          </a:p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Globális időjárási anomáliák</a:t>
            </a:r>
          </a:p>
          <a:p>
            <a:pPr algn="l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Állatfajok pusztulása</a:t>
            </a:r>
          </a:p>
          <a:p>
            <a:pPr algn="l">
              <a:buFont typeface="Arial" pitchFamily="34" charset="0"/>
              <a:buChar char="•"/>
            </a:pP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…</a:t>
            </a:r>
          </a:p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Fő kiváltó oka: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SZENNYEZÉS</a:t>
            </a:r>
          </a:p>
          <a:p>
            <a:pPr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Kép 5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427185"/>
            <a:ext cx="4582432" cy="460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3786214" cy="6072230"/>
          </a:xfrm>
        </p:spPr>
        <p:txBody>
          <a:bodyPr>
            <a:noAutofit/>
          </a:bodyPr>
          <a:lstStyle/>
          <a:p>
            <a:pPr lvl="0"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A SZOLIDÁRIS ÉPÍTÉSZET SZÜKSÉGESSÉGE 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KÖRNYEZETÜNK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ÁLLAPOTA: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TERMÉSZETI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KÖRNYEZET</a:t>
            </a:r>
          </a:p>
          <a:p>
            <a:pPr algn="l"/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  ___ ideig\szennyezés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428604"/>
            <a:ext cx="3689119" cy="1682756"/>
          </a:xfrm>
          <a:prstGeom prst="rect">
            <a:avLst/>
          </a:prstGeom>
          <a:noFill/>
        </p:spPr>
      </p:pic>
      <p:pic>
        <p:nvPicPr>
          <p:cNvPr id="3075" name="Picture 3" descr="C:\  ___ ideig\szennyezés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16072"/>
            <a:ext cx="5502989" cy="4127242"/>
          </a:xfrm>
          <a:prstGeom prst="rect">
            <a:avLst/>
          </a:prstGeom>
          <a:noFill/>
        </p:spPr>
      </p:pic>
      <p:pic>
        <p:nvPicPr>
          <p:cNvPr id="3076" name="Picture 4" descr="C:\  ___ ideig\szennyezés 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14554"/>
            <a:ext cx="4000528" cy="4127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3786214" cy="6072230"/>
          </a:xfrm>
        </p:spPr>
        <p:txBody>
          <a:bodyPr>
            <a:noAutofit/>
          </a:bodyPr>
          <a:lstStyle/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A SZOLIDÁRIS ÉPÍTÉSZET SZÜKSÉGESSÉGE 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KÖRNYEZETÜNK ÁLLAPOTA: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TERMÉSZETI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ÉPÍTETT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KÖRNYEZET</a:t>
            </a: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F:\                     _____ habil\előadás\gyűjt\ép kör 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648" y="1928802"/>
            <a:ext cx="6757814" cy="3801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3786214" cy="6072230"/>
          </a:xfrm>
        </p:spPr>
        <p:txBody>
          <a:bodyPr>
            <a:noAutofit/>
          </a:bodyPr>
          <a:lstStyle/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A SZOLIDÁRIS ÉPÍTÉSZET SZÜKSÉGESSÉGE 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KÖRNYEZETÜNK ÁLLAPOTA: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TERMÉSZETI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ÉPÍTETT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KÖRNYEZET</a:t>
            </a:r>
          </a:p>
          <a:p>
            <a:pPr algn="l"/>
            <a:endParaRPr lang="hu-HU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Kép 3" descr="ép kör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1" y="1500174"/>
            <a:ext cx="6286543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3786214" cy="6072230"/>
          </a:xfrm>
        </p:spPr>
        <p:txBody>
          <a:bodyPr>
            <a:noAutofit/>
          </a:bodyPr>
          <a:lstStyle/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A SZOLIDÁRIS ÉPÍTÉSZET SZÜKSÉGESSÉGE 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KÖRNYEZETÜNK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ÁLLAPOTA: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TERMÉSZETI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ÉPÍTETT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</a:t>
            </a:r>
          </a:p>
          <a:p>
            <a:pPr lvl="2" algn="l"/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TÁRSADALMI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KÖRNYEZET</a:t>
            </a:r>
          </a:p>
          <a:p>
            <a:pPr algn="l"/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 </a:t>
            </a:r>
            <a:endParaRPr lang="hu-HU" sz="800" b="1" dirty="0">
              <a:solidFill>
                <a:srgbClr val="99AC26"/>
              </a:solidFill>
              <a:latin typeface="Century Gothic" pitchFamily="34" charset="0"/>
            </a:endParaRPr>
          </a:p>
        </p:txBody>
      </p:sp>
      <p:pic>
        <p:nvPicPr>
          <p:cNvPr id="1026" name="Picture 2" descr="F:\                     _____ habil\előadás\gyűjt\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786214" cy="2421748"/>
          </a:xfrm>
          <a:prstGeom prst="rect">
            <a:avLst/>
          </a:prstGeom>
          <a:noFill/>
        </p:spPr>
      </p:pic>
      <p:pic>
        <p:nvPicPr>
          <p:cNvPr id="1027" name="Picture 3" descr="F:\                     _____ habil\előadás\gyűjt\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45330"/>
            <a:ext cx="4714908" cy="3099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7429552" cy="6072230"/>
          </a:xfrm>
        </p:spPr>
        <p:txBody>
          <a:bodyPr>
            <a:noAutofit/>
          </a:bodyPr>
          <a:lstStyle/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A SZOLIDÁRIS ÉPÍTÉSZET SZÜKSÉGESSÉGE 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KÖRNYEZETÜNK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ÁLLAPOTA: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TERMÉSZETI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</a:t>
            </a: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ÉPÍTETT </a:t>
            </a: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KÖRNYEZET</a:t>
            </a:r>
          </a:p>
          <a:p>
            <a:pPr lvl="2" algn="l"/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TÁRSADALMI </a:t>
            </a:r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KÖRNYEZET</a:t>
            </a:r>
          </a:p>
          <a:p>
            <a:pPr lvl="2" algn="l"/>
            <a:endParaRPr lang="hu-HU" sz="1200" b="1" dirty="0" smtClean="0">
              <a:solidFill>
                <a:srgbClr val="99AC26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lvl="2" algn="l"/>
            <a:endParaRPr lang="hu-HU" sz="1200" b="1" dirty="0" smtClean="0">
              <a:solidFill>
                <a:srgbClr val="99AC26"/>
              </a:solidFill>
              <a:latin typeface="Century Gothic" pitchFamily="34" charset="0"/>
            </a:endParaRPr>
          </a:p>
          <a:p>
            <a:pPr algn="l"/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 </a:t>
            </a:r>
            <a:endParaRPr lang="hu-HU" sz="800" b="1" dirty="0">
              <a:solidFill>
                <a:srgbClr val="99AC26"/>
              </a:solidFill>
              <a:latin typeface="Century Gothic" pitchFamily="34" charset="0"/>
            </a:endParaRPr>
          </a:p>
        </p:txBody>
      </p:sp>
      <p:pic>
        <p:nvPicPr>
          <p:cNvPr id="2050" name="Picture 2" descr="F:\                     _____ habil\előadás\gyűjt\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3"/>
            <a:ext cx="4605029" cy="3073469"/>
          </a:xfrm>
          <a:prstGeom prst="rect">
            <a:avLst/>
          </a:prstGeom>
          <a:noFill/>
        </p:spPr>
      </p:pic>
      <p:pic>
        <p:nvPicPr>
          <p:cNvPr id="2051" name="Picture 3" descr="F:\                     _____ habil\előadás\gyűjt\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6318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43644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hu-HU" sz="1000" b="1" spc="12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000" b="1" spc="12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7486680" cy="5572164"/>
          </a:xfrm>
        </p:spPr>
        <p:txBody>
          <a:bodyPr>
            <a:noAutofit/>
          </a:bodyPr>
          <a:lstStyle/>
          <a:p>
            <a:pPr algn="l"/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 </a:t>
            </a:r>
          </a:p>
          <a:p>
            <a:pPr lvl="0" algn="l"/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           AZ </a:t>
            </a: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ÉPTÉSZET HOGYAN REAGÁL VAGY NEM REAGÁL A VILÁG MÉRETŰ PROBLÉMÁKRA</a:t>
            </a: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hu-HU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  </a:t>
            </a:r>
          </a:p>
          <a:p>
            <a:pPr lvl="1" algn="l"/>
            <a:r>
              <a:rPr lang="hu-HU" sz="1200" b="1" dirty="0" smtClean="0">
                <a:solidFill>
                  <a:srgbClr val="99AC26"/>
                </a:solidFill>
                <a:latin typeface="Century Gothic" pitchFamily="34" charset="0"/>
              </a:rPr>
              <a:t>TORINÓI KIÁLTVÁNY  - JOGSZABÁLYI KÖRNYEZET VÁLTOZÁSA</a:t>
            </a:r>
          </a:p>
          <a:p>
            <a:pPr lvl="1" algn="l"/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hu-HU" sz="120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hu-HU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 algn="l">
              <a:defRPr/>
            </a:pP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Torinói </a:t>
            </a:r>
            <a:r>
              <a:rPr lang="hu-HU" sz="1200" b="1" dirty="0" smtClean="0">
                <a:solidFill>
                  <a:schemeClr val="bg1"/>
                </a:solidFill>
                <a:latin typeface="Century Gothic" pitchFamily="34" charset="0"/>
              </a:rPr>
              <a:t>kiáltvány, gazdasági válság </a:t>
            </a:r>
            <a:r>
              <a:rPr lang="hu-HU" sz="1200" i="1" dirty="0" smtClean="0">
                <a:solidFill>
                  <a:schemeClr val="bg1"/>
                </a:solidFill>
                <a:latin typeface="Century Gothic" pitchFamily="34" charset="0"/>
              </a:rPr>
              <a:t>(2008)</a:t>
            </a:r>
          </a:p>
          <a:p>
            <a:pPr algn="l">
              <a:defRPr/>
            </a:pPr>
            <a:endParaRPr lang="hu-H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lnSpc>
                <a:spcPct val="150000"/>
              </a:lnSpc>
              <a:tabLst>
                <a:tab pos="446088" algn="l"/>
              </a:tabLst>
              <a:defRPr/>
            </a:pPr>
            <a:r>
              <a:rPr lang="hu-HU" sz="1000" dirty="0" smtClean="0">
                <a:solidFill>
                  <a:schemeClr val="bg1"/>
                </a:solidFill>
                <a:latin typeface="Century Gothic" pitchFamily="34" charset="0"/>
              </a:rPr>
              <a:t>	A torinói kiáltványt a XXIII. UIA Építészeti Világkongresszuson fogalmazták meg és hozták nyilvánosságra. 	A progresszív kiáltványban a világszintű változtatás igénye fogalmazódik meg: egy új fejlődési modell 	szükségszerűségét vázolja fel, amely a jelenkori fogyasztói társadalom helyére léphet. </a:t>
            </a:r>
            <a:r>
              <a:rPr lang="hu-HU" sz="1000" b="1" dirty="0" smtClean="0">
                <a:solidFill>
                  <a:schemeClr val="bg1"/>
                </a:solidFill>
                <a:latin typeface="Century Gothic" pitchFamily="34" charset="0"/>
              </a:rPr>
              <a:t>A kiáltvány szerint 	olyan építészetre van a világnak szüksége, mely a természet része, erősíti és védi a környezetet, 	esztétikai, 	értékteremtő, és politikai síkon egyaránt megvalósíthatja ezeket a célokat. A növekedés  korlátaira 	tekintettel merőben új fejlődési modelleket kell meghonosítani, melyek a gazdaság és az ökológia 	igényeire is fókuszálnak</a:t>
            </a:r>
            <a:r>
              <a:rPr lang="hu-HU" sz="1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hu-HU" sz="1000" b="1" dirty="0" smtClean="0">
                <a:solidFill>
                  <a:srgbClr val="99AC26"/>
                </a:solidFill>
                <a:latin typeface="Century Gothic" pitchFamily="34" charset="0"/>
              </a:rPr>
              <a:t>Az építészek nem tagadhatják le saját felelősségüket, mivel a szakma mélyen érintett 	a földfelszín átalakításának folyamatában. </a:t>
            </a:r>
            <a:r>
              <a:rPr lang="hu-HU" sz="1000" dirty="0" smtClean="0">
                <a:solidFill>
                  <a:schemeClr val="bg1"/>
                </a:solidFill>
                <a:latin typeface="Century Gothic" pitchFamily="34" charset="0"/>
              </a:rPr>
              <a:t>Ha békét akarunk kötni a Földdel, akkor el kell kezdenünk 	dolgozni érte.</a:t>
            </a:r>
          </a:p>
          <a:p>
            <a:pPr lvl="1" algn="l"/>
            <a:endParaRPr lang="hu-H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hu-HU" sz="1000" b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hu-HU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l"/>
            <a:endParaRPr lang="hu-HU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81</Words>
  <Application>Microsoft PowerPoint</Application>
  <PresentationFormat>Diavetítés a képernyőre (4:3 oldalarány)</PresentationFormat>
  <Paragraphs>167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Alapértelmezett terv</vt:lpstr>
      <vt:lpstr>SZOLIDÁRIS   ÉPÍTÉSZET</vt:lpstr>
      <vt:lpstr>2. dia</vt:lpstr>
      <vt:lpstr>.</vt:lpstr>
      <vt:lpstr>4. dia</vt:lpstr>
      <vt:lpstr>5. dia</vt:lpstr>
      <vt:lpstr>6. dia</vt:lpstr>
      <vt:lpstr> </vt:lpstr>
      <vt:lpstr> </vt:lpstr>
      <vt:lpstr> </vt:lpstr>
      <vt:lpstr>.</vt:lpstr>
      <vt:lpstr> </vt:lpstr>
      <vt:lpstr> </vt:lpstr>
      <vt:lpstr> </vt:lpstr>
      <vt:lpstr> </vt:lpstr>
      <vt:lpstr> </vt:lpstr>
      <vt:lpstr> </vt:lpstr>
      <vt:lpstr>17. dia</vt:lpstr>
      <vt:lpstr> </vt:lpstr>
      <vt:lpstr>19. dia</vt:lpstr>
      <vt:lpstr>  PÉCS VASÚT MENTI TERÜLETEINEK REHABILITÁCIÓJA _2014  </vt:lpstr>
      <vt:lpstr>PÉCS VASÚT MENTI TERÜLETEINEK REHABILITÁCIÓJA _2014 </vt:lpstr>
      <vt:lpstr> KOMLÓ  ÉLHETŐ VÁROS VÍZIÓK 2015</vt:lpstr>
      <vt:lpstr> KOMLÓ  ÉLHETŐ VÁROS VÍZIÓK 2015</vt:lpstr>
      <vt:lpstr>KOMLÓ  ÉLHETŐ VÁROS VÍZIÓK  2015</vt:lpstr>
      <vt:lpstr>  KOMLÓ  ÉLHETŐ VÁROS VÍZIÓK  2015</vt:lpstr>
    </vt:vector>
  </TitlesOfParts>
  <Company>Contrast Architects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ÉPÍTÉSZETELMÉLET FOGALMA</dc:title>
  <dc:creator>k_r_i_s_z</dc:creator>
  <cp:lastModifiedBy>user</cp:lastModifiedBy>
  <cp:revision>125</cp:revision>
  <dcterms:created xsi:type="dcterms:W3CDTF">2008-09-12T10:45:27Z</dcterms:created>
  <dcterms:modified xsi:type="dcterms:W3CDTF">2015-03-17T11:10:08Z</dcterms:modified>
</cp:coreProperties>
</file>