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502" r:id="rId2"/>
    <p:sldId id="506" r:id="rId3"/>
    <p:sldId id="508" r:id="rId4"/>
    <p:sldId id="509" r:id="rId5"/>
    <p:sldId id="510" r:id="rId6"/>
    <p:sldId id="511" r:id="rId7"/>
    <p:sldId id="513" r:id="rId8"/>
    <p:sldId id="518" r:id="rId9"/>
    <p:sldId id="520" r:id="rId10"/>
    <p:sldId id="521" r:id="rId11"/>
    <p:sldId id="522" r:id="rId12"/>
    <p:sldId id="523" r:id="rId13"/>
    <p:sldId id="533" r:id="rId14"/>
    <p:sldId id="534" r:id="rId15"/>
    <p:sldId id="536" r:id="rId16"/>
    <p:sldId id="537" r:id="rId17"/>
    <p:sldId id="539" r:id="rId18"/>
    <p:sldId id="542" r:id="rId19"/>
    <p:sldId id="548" r:id="rId20"/>
    <p:sldId id="551" r:id="rId21"/>
    <p:sldId id="552" r:id="rId22"/>
    <p:sldId id="553" r:id="rId23"/>
    <p:sldId id="555" r:id="rId24"/>
    <p:sldId id="554" r:id="rId25"/>
    <p:sldId id="556" r:id="rId26"/>
  </p:sldIdLst>
  <p:sldSz cx="9144000" cy="6858000" type="screen4x3"/>
  <p:notesSz cx="6858000" cy="9144000"/>
  <p:defaultTextStyle>
    <a:defPPr>
      <a:defRPr lang="hu-H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491" autoAdjust="0"/>
    <p:restoredTop sz="94598" autoAdjust="0"/>
  </p:normalViewPr>
  <p:slideViewPr>
    <p:cSldViewPr>
      <p:cViewPr>
        <p:scale>
          <a:sx n="70" d="100"/>
          <a:sy n="70" d="100"/>
        </p:scale>
        <p:origin x="-91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26AE1F7-60F2-42C8-868D-61D9C2C91B19}" type="datetimeFigureOut">
              <a:rPr lang="hu-HU"/>
              <a:pPr>
                <a:defRPr/>
              </a:pPr>
              <a:t>2015.03.17.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hu-HU" noProof="0" smtClean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noProof="0" smtClean="0"/>
              <a:t>Mintaszöveg szerkesztése</a:t>
            </a:r>
          </a:p>
          <a:p>
            <a:pPr lvl="1"/>
            <a:r>
              <a:rPr lang="hu-HU" noProof="0" smtClean="0"/>
              <a:t>Második szint</a:t>
            </a:r>
          </a:p>
          <a:p>
            <a:pPr lvl="2"/>
            <a:r>
              <a:rPr lang="hu-HU" noProof="0" smtClean="0"/>
              <a:t>Harmadik szint</a:t>
            </a:r>
          </a:p>
          <a:p>
            <a:pPr lvl="3"/>
            <a:r>
              <a:rPr lang="hu-HU" noProof="0" smtClean="0"/>
              <a:t>Negyedik szint</a:t>
            </a:r>
          </a:p>
          <a:p>
            <a:pPr lvl="4"/>
            <a:r>
              <a:rPr lang="hu-HU" noProof="0" smtClean="0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69B8490-B7A3-4F59-849B-56CAA0BE0A82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32B2D2-978A-48BA-8E89-F4DA96EAC7D8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1EAF5-40EA-4D1E-9E7A-FC6DC61EE12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D0C23-380A-429D-9523-1A40DFA3C6CE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94718B-3E63-4A3E-B444-190F1210AEDB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7586F1-6480-4540-9A64-8DB42F7A7821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D572FB-E61F-4059-B7A6-E8D8759497E7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BED5BD-9E81-4763-98B0-77A476BAA17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A09408-8EB5-40CF-B3F6-44FCC68FA07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7A2110-B4A9-473C-9A5C-1FD8688BC740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E1CD98-ACF4-49C7-BD97-26C12D08D83B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 smtClean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360601-F698-4979-B831-1A350BEE9180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649AD6DA-9548-48C5-9CC6-24AB082EDCC1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428760"/>
          </a:xfrm>
        </p:spPr>
        <p:txBody>
          <a:bodyPr>
            <a:normAutofit/>
          </a:bodyPr>
          <a:lstStyle/>
          <a:p>
            <a:r>
              <a:rPr lang="hu-HU" sz="1800" spc="800" dirty="0" smtClean="0">
                <a:solidFill>
                  <a:schemeClr val="bg1"/>
                </a:solidFill>
                <a:latin typeface="Century Gothic" pitchFamily="34" charset="0"/>
              </a:rPr>
              <a:t>SZOLIDÁRIS   ÉPÍTÉSZET</a:t>
            </a:r>
            <a:endParaRPr lang="hu-HU" sz="1800" spc="8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4" name="Tartalom helye 3" descr="SZOLID 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60816" y="1332130"/>
            <a:ext cx="4597200" cy="4597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14282" y="6143644"/>
            <a:ext cx="8929718" cy="714356"/>
          </a:xfrm>
        </p:spPr>
        <p:txBody>
          <a:bodyPr>
            <a:normAutofit/>
          </a:bodyPr>
          <a:lstStyle/>
          <a:p>
            <a:pPr algn="l"/>
            <a:r>
              <a:rPr lang="hu-HU" sz="1000" spc="120" dirty="0" smtClean="0">
                <a:solidFill>
                  <a:schemeClr val="bg1"/>
                </a:solidFill>
                <a:latin typeface="Century Gothic" pitchFamily="34" charset="0"/>
              </a:rPr>
              <a:t>.</a:t>
            </a:r>
            <a:endParaRPr lang="hu-HU" sz="1000" b="1" spc="12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85720" y="214290"/>
            <a:ext cx="7486680" cy="6072230"/>
          </a:xfrm>
        </p:spPr>
        <p:txBody>
          <a:bodyPr>
            <a:noAutofit/>
          </a:bodyPr>
          <a:lstStyle/>
          <a:p>
            <a:pPr algn="l"/>
            <a:r>
              <a:rPr lang="hu-HU" sz="800" dirty="0" smtClean="0">
                <a:solidFill>
                  <a:schemeClr val="bg1">
                    <a:lumMod val="50000"/>
                  </a:schemeClr>
                </a:solidFill>
                <a:latin typeface="Century Gothic" pitchFamily="34" charset="0"/>
              </a:rPr>
              <a:t> </a:t>
            </a:r>
            <a:r>
              <a:rPr lang="hu-HU" sz="900" dirty="0" smtClean="0">
                <a:solidFill>
                  <a:schemeClr val="bg1">
                    <a:lumMod val="50000"/>
                  </a:schemeClr>
                </a:solidFill>
                <a:latin typeface="Century Gothic" pitchFamily="34" charset="0"/>
              </a:rPr>
              <a:t> </a:t>
            </a:r>
          </a:p>
          <a:p>
            <a:pPr lvl="0" algn="l"/>
            <a:r>
              <a:rPr lang="hu-HU" sz="900" b="1" dirty="0" smtClean="0">
                <a:solidFill>
                  <a:schemeClr val="bg1"/>
                </a:solidFill>
                <a:latin typeface="Century Gothic" pitchFamily="34" charset="0"/>
              </a:rPr>
              <a:t>                AZ </a:t>
            </a:r>
            <a:r>
              <a:rPr lang="hu-HU" sz="900" b="1" dirty="0" smtClean="0">
                <a:solidFill>
                  <a:schemeClr val="bg1"/>
                </a:solidFill>
                <a:latin typeface="Century Gothic" pitchFamily="34" charset="0"/>
              </a:rPr>
              <a:t>ÉPTÉSZET HOGYAN REAGÁL VAGY NEM REAGÁL A VILÁG MÉRETŰ PROBLÉMÁKRA</a:t>
            </a:r>
            <a:endParaRPr lang="hu-HU" sz="9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algn="l"/>
            <a:r>
              <a:rPr lang="hu-HU" sz="900" dirty="0" smtClean="0">
                <a:solidFill>
                  <a:schemeClr val="bg1"/>
                </a:solidFill>
                <a:latin typeface="Century Gothic" pitchFamily="34" charset="0"/>
              </a:rPr>
              <a:t>  </a:t>
            </a:r>
          </a:p>
          <a:p>
            <a:pPr lvl="1" algn="l"/>
            <a:r>
              <a:rPr lang="hu-HU" sz="900" b="1" dirty="0" smtClean="0">
                <a:solidFill>
                  <a:schemeClr val="bg1"/>
                </a:solidFill>
                <a:latin typeface="Century Gothic" pitchFamily="34" charset="0"/>
              </a:rPr>
              <a:t>TORINÓI KIÁLTVÁNY  - JOGSZABÁLYI KÖRNYEZET VÁLTOZÁSA</a:t>
            </a:r>
          </a:p>
          <a:p>
            <a:pPr lvl="1" algn="l"/>
            <a:r>
              <a:rPr lang="hu-HU" sz="900" b="1" dirty="0" smtClean="0">
                <a:solidFill>
                  <a:srgbClr val="99AC26"/>
                </a:solidFill>
                <a:latin typeface="Century Gothic" pitchFamily="34" charset="0"/>
              </a:rPr>
              <a:t>TERVEZŐI FELADATOK DIFFERENCIÁLÓDÁSA - RECIKLÁLT ÉPÍTÉSZET</a:t>
            </a:r>
          </a:p>
          <a:p>
            <a:pPr algn="l"/>
            <a:r>
              <a:rPr lang="hu-HU" sz="900" b="1" dirty="0" smtClean="0">
                <a:solidFill>
                  <a:schemeClr val="bg1"/>
                </a:solidFill>
                <a:latin typeface="Century Gothic" pitchFamily="34" charset="0"/>
              </a:rPr>
              <a:t> </a:t>
            </a:r>
          </a:p>
          <a:p>
            <a:pPr algn="l"/>
            <a:endParaRPr lang="hu-HU" sz="900" b="1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algn="l"/>
            <a:endParaRPr lang="hu-HU" sz="900" b="1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lvl="0" algn="l"/>
            <a:endParaRPr lang="hu-HU" sz="8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4" name="Picture 5" descr="porto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357430"/>
            <a:ext cx="5060107" cy="39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porto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0580" y="2357430"/>
            <a:ext cx="4043420" cy="39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14282" y="6143644"/>
            <a:ext cx="8929718" cy="714356"/>
          </a:xfrm>
        </p:spPr>
        <p:txBody>
          <a:bodyPr>
            <a:normAutofit/>
          </a:bodyPr>
          <a:lstStyle/>
          <a:p>
            <a:pPr algn="l"/>
            <a:r>
              <a:rPr lang="hu-HU" sz="1000" b="1" spc="120" dirty="0" smtClean="0">
                <a:solidFill>
                  <a:schemeClr val="bg1"/>
                </a:solidFill>
                <a:latin typeface="Century Gothic" pitchFamily="34" charset="0"/>
              </a:rPr>
              <a:t> </a:t>
            </a:r>
            <a:endParaRPr lang="hu-HU" sz="1000" b="1" spc="12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85720" y="214290"/>
            <a:ext cx="7486680" cy="6072230"/>
          </a:xfrm>
        </p:spPr>
        <p:txBody>
          <a:bodyPr>
            <a:noAutofit/>
          </a:bodyPr>
          <a:lstStyle/>
          <a:p>
            <a:pPr algn="l"/>
            <a:r>
              <a:rPr lang="hu-HU" sz="900" b="1" dirty="0" smtClean="0">
                <a:solidFill>
                  <a:schemeClr val="bg1">
                    <a:lumMod val="50000"/>
                  </a:schemeClr>
                </a:solidFill>
                <a:latin typeface="Century Gothic" pitchFamily="34" charset="0"/>
              </a:rPr>
              <a:t> </a:t>
            </a:r>
            <a:endParaRPr lang="hu-HU" sz="900" dirty="0" smtClean="0">
              <a:solidFill>
                <a:schemeClr val="bg1">
                  <a:lumMod val="50000"/>
                </a:schemeClr>
              </a:solidFill>
              <a:latin typeface="Century Gothic" pitchFamily="34" charset="0"/>
            </a:endParaRPr>
          </a:p>
          <a:p>
            <a:pPr lvl="0" algn="l"/>
            <a:endParaRPr lang="hu-HU" sz="2400" b="1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lvl="0" algn="l"/>
            <a:endParaRPr lang="hu-HU" sz="2400" b="1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lvl="0" algn="l"/>
            <a:endParaRPr lang="hu-HU" sz="2400" b="1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lvl="0" algn="l"/>
            <a:endParaRPr lang="hu-HU" sz="2400" b="1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lvl="0" algn="l"/>
            <a:endParaRPr lang="hu-HU" sz="2400" b="1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lvl="0" algn="l"/>
            <a:endParaRPr lang="hu-HU" sz="2400" b="1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lvl="0" algn="l"/>
            <a:r>
              <a:rPr lang="hu-HU" sz="2400" b="1" dirty="0" smtClean="0">
                <a:solidFill>
                  <a:schemeClr val="bg1"/>
                </a:solidFill>
                <a:latin typeface="Century Gothic" pitchFamily="34" charset="0"/>
              </a:rPr>
              <a:t>               A </a:t>
            </a:r>
            <a:r>
              <a:rPr lang="hu-HU" sz="2400" b="1" dirty="0" smtClean="0">
                <a:solidFill>
                  <a:schemeClr val="bg1"/>
                </a:solidFill>
                <a:latin typeface="Century Gothic" pitchFamily="34" charset="0"/>
              </a:rPr>
              <a:t>SZOLIDÁRIS ÉPÍTÉSZET „ TERÜLETEI”</a:t>
            </a:r>
          </a:p>
          <a:p>
            <a:pPr algn="l"/>
            <a:r>
              <a:rPr lang="hu-HU" sz="9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 </a:t>
            </a:r>
            <a:r>
              <a:rPr lang="hu-HU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  </a:t>
            </a:r>
          </a:p>
          <a:p>
            <a:pPr lvl="0" algn="l"/>
            <a:endParaRPr lang="hu-HU" sz="800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14282" y="6143644"/>
            <a:ext cx="8929718" cy="714356"/>
          </a:xfrm>
        </p:spPr>
        <p:txBody>
          <a:bodyPr>
            <a:normAutofit/>
          </a:bodyPr>
          <a:lstStyle/>
          <a:p>
            <a:pPr algn="l"/>
            <a:r>
              <a:rPr lang="hu-HU" sz="1000" b="1" spc="120" dirty="0" smtClean="0">
                <a:solidFill>
                  <a:schemeClr val="bg1"/>
                </a:solidFill>
                <a:latin typeface="Century Gothic" pitchFamily="34" charset="0"/>
              </a:rPr>
              <a:t> </a:t>
            </a:r>
            <a:endParaRPr lang="hu-HU" sz="1000" b="1" spc="12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85720" y="214290"/>
            <a:ext cx="7486680" cy="6072230"/>
          </a:xfrm>
        </p:spPr>
        <p:txBody>
          <a:bodyPr>
            <a:noAutofit/>
          </a:bodyPr>
          <a:lstStyle/>
          <a:p>
            <a:pPr algn="l"/>
            <a:endParaRPr lang="hu-HU" sz="1100" b="1" dirty="0" smtClean="0">
              <a:solidFill>
                <a:srgbClr val="99AC26"/>
              </a:solidFill>
              <a:latin typeface="Century Gothic" pitchFamily="34" charset="0"/>
            </a:endParaRPr>
          </a:p>
          <a:p>
            <a:pPr algn="l"/>
            <a:r>
              <a:rPr lang="hu-HU" sz="1100" b="1" dirty="0" smtClean="0">
                <a:solidFill>
                  <a:srgbClr val="99AC26"/>
                </a:solidFill>
                <a:latin typeface="Century Gothic" pitchFamily="34" charset="0"/>
              </a:rPr>
              <a:t>SZOLIDARITÁS </a:t>
            </a:r>
            <a:r>
              <a:rPr lang="hu-HU" sz="1100" b="1" dirty="0" smtClean="0">
                <a:solidFill>
                  <a:srgbClr val="99AC26"/>
                </a:solidFill>
                <a:latin typeface="Century Gothic" pitchFamily="34" charset="0"/>
              </a:rPr>
              <a:t>AZ EMBERREL</a:t>
            </a:r>
          </a:p>
          <a:p>
            <a:pPr algn="l"/>
            <a:r>
              <a:rPr lang="hu-HU" sz="1100" dirty="0" smtClean="0">
                <a:solidFill>
                  <a:schemeClr val="bg1"/>
                </a:solidFill>
                <a:latin typeface="Century Gothic" pitchFamily="34" charset="0"/>
              </a:rPr>
              <a:t>	</a:t>
            </a:r>
          </a:p>
          <a:p>
            <a:pPr algn="l"/>
            <a:r>
              <a:rPr lang="hu-HU" sz="1100" dirty="0" smtClean="0">
                <a:solidFill>
                  <a:schemeClr val="bg1"/>
                </a:solidFill>
                <a:latin typeface="Century Gothic" pitchFamily="34" charset="0"/>
              </a:rPr>
              <a:t>elsősorban szociálisan rászorult réteg</a:t>
            </a:r>
          </a:p>
          <a:p>
            <a:pPr algn="l"/>
            <a:r>
              <a:rPr lang="hu-HU" sz="1100" dirty="0" smtClean="0">
                <a:solidFill>
                  <a:schemeClr val="bg1"/>
                </a:solidFill>
                <a:latin typeface="Century Gothic" pitchFamily="34" charset="0"/>
              </a:rPr>
              <a:t>nem csak szociálisan lehet valaki rászorult</a:t>
            </a:r>
          </a:p>
          <a:p>
            <a:pPr algn="l">
              <a:buFontTx/>
              <a:buChar char="-"/>
            </a:pPr>
            <a:endParaRPr lang="hu-HU" sz="11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algn="l"/>
            <a:r>
              <a:rPr lang="hu-HU" sz="1100" b="1" dirty="0" smtClean="0">
                <a:solidFill>
                  <a:srgbClr val="99AC26"/>
                </a:solidFill>
                <a:latin typeface="Century Gothic" pitchFamily="34" charset="0"/>
              </a:rPr>
              <a:t>SZOCIÁLIS ÉPÍTÉSZET</a:t>
            </a:r>
          </a:p>
          <a:p>
            <a:pPr algn="l"/>
            <a:endParaRPr lang="hu-HU" sz="11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algn="l"/>
            <a:r>
              <a:rPr lang="hu-HU" sz="1100" dirty="0" smtClean="0">
                <a:solidFill>
                  <a:schemeClr val="bg1"/>
                </a:solidFill>
                <a:latin typeface="Century Gothic" pitchFamily="34" charset="0"/>
              </a:rPr>
              <a:t>szegénység – fejlődő országok </a:t>
            </a:r>
          </a:p>
          <a:p>
            <a:pPr algn="l"/>
            <a:endParaRPr lang="hu-HU" sz="11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algn="l"/>
            <a:r>
              <a:rPr lang="hu-HU" sz="1100" dirty="0" smtClean="0">
                <a:solidFill>
                  <a:schemeClr val="bg1"/>
                </a:solidFill>
                <a:latin typeface="Century Gothic" pitchFamily="34" charset="0"/>
              </a:rPr>
              <a:t> „társadalmilag szokásos életstílus” (Tóth József : Általános és politika szociológia 1991)</a:t>
            </a:r>
          </a:p>
          <a:p>
            <a:pPr algn="l"/>
            <a:endParaRPr lang="hu-HU" sz="11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lvl="0" algn="l"/>
            <a:endParaRPr lang="hu-HU" sz="8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4" name="Kép 3" descr="SZEGÉNY 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3071810"/>
            <a:ext cx="4241784" cy="2830607"/>
          </a:xfrm>
          <a:prstGeom prst="rect">
            <a:avLst/>
          </a:prstGeom>
        </p:spPr>
      </p:pic>
      <p:pic>
        <p:nvPicPr>
          <p:cNvPr id="5" name="Kép 4" descr="x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8" y="3071810"/>
            <a:ext cx="3849930" cy="28813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14282" y="6143644"/>
            <a:ext cx="8929718" cy="714356"/>
          </a:xfrm>
        </p:spPr>
        <p:txBody>
          <a:bodyPr>
            <a:normAutofit/>
          </a:bodyPr>
          <a:lstStyle/>
          <a:p>
            <a:pPr algn="l"/>
            <a:r>
              <a:rPr lang="hu-HU" sz="1000" b="1" spc="120" dirty="0" smtClean="0">
                <a:solidFill>
                  <a:schemeClr val="bg1"/>
                </a:solidFill>
                <a:latin typeface="Century Gothic" pitchFamily="34" charset="0"/>
              </a:rPr>
              <a:t> </a:t>
            </a:r>
            <a:endParaRPr lang="hu-HU" sz="1000" b="1" spc="12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85720" y="214290"/>
            <a:ext cx="7486680" cy="6072230"/>
          </a:xfrm>
        </p:spPr>
        <p:txBody>
          <a:bodyPr>
            <a:noAutofit/>
          </a:bodyPr>
          <a:lstStyle/>
          <a:p>
            <a:pPr algn="l"/>
            <a:r>
              <a:rPr lang="hu-HU" sz="1200" dirty="0" smtClean="0">
                <a:solidFill>
                  <a:schemeClr val="bg1">
                    <a:lumMod val="50000"/>
                  </a:schemeClr>
                </a:solidFill>
                <a:latin typeface="Century Gothic" pitchFamily="34" charset="0"/>
              </a:rPr>
              <a:t> </a:t>
            </a:r>
          </a:p>
          <a:p>
            <a:pPr algn="l"/>
            <a:r>
              <a:rPr lang="hu-HU" sz="1200" b="1" dirty="0" smtClean="0">
                <a:solidFill>
                  <a:srgbClr val="99AC26"/>
                </a:solidFill>
                <a:latin typeface="Century Gothic" pitchFamily="34" charset="0"/>
              </a:rPr>
              <a:t>                      SZOLIDARITÁS </a:t>
            </a:r>
            <a:r>
              <a:rPr lang="hu-HU" sz="1200" b="1" dirty="0" smtClean="0">
                <a:solidFill>
                  <a:srgbClr val="99AC26"/>
                </a:solidFill>
                <a:latin typeface="Century Gothic" pitchFamily="34" charset="0"/>
              </a:rPr>
              <a:t>A TERMÉSZETI KÖRNYEZETTEL -</a:t>
            </a:r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 ENERGIATUDATOS ÉPÍTÉSZET</a:t>
            </a:r>
          </a:p>
          <a:p>
            <a:pPr algn="l"/>
            <a:endParaRPr lang="hu-HU" sz="12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	</a:t>
            </a:r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hagyományok </a:t>
            </a:r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– helyi anyag – helyi munkaerő</a:t>
            </a:r>
          </a:p>
          <a:p>
            <a:pPr algn="l"/>
            <a:endParaRPr lang="hu-HU" sz="12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	</a:t>
            </a:r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sok </a:t>
            </a:r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gondolat, sok lehetőleg kézműves munka,</a:t>
            </a:r>
          </a:p>
          <a:p>
            <a:pPr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	 kevés, lehetőség szerint újrafelhasznált anyag</a:t>
            </a:r>
          </a:p>
          <a:p>
            <a:pPr algn="l"/>
            <a:endParaRPr lang="hu-HU" sz="9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algn="l"/>
            <a:endParaRPr lang="hu-HU" sz="8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5" name="Kép 4" descr="METI – Handmade School By Anna Heringer &amp; Eike Roswag-Photographs©Kurt Hoerbst-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1857365"/>
            <a:ext cx="6572296" cy="43637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14282" y="6143644"/>
            <a:ext cx="8929718" cy="714356"/>
          </a:xfrm>
        </p:spPr>
        <p:txBody>
          <a:bodyPr>
            <a:normAutofit/>
          </a:bodyPr>
          <a:lstStyle/>
          <a:p>
            <a:pPr algn="l"/>
            <a:r>
              <a:rPr lang="hu-HU" sz="1000" b="1" spc="120" dirty="0" smtClean="0">
                <a:solidFill>
                  <a:schemeClr val="bg1"/>
                </a:solidFill>
                <a:latin typeface="Century Gothic" pitchFamily="34" charset="0"/>
              </a:rPr>
              <a:t> </a:t>
            </a:r>
            <a:endParaRPr lang="hu-HU" sz="1000" b="1" spc="12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85720" y="214290"/>
            <a:ext cx="7486680" cy="6072230"/>
          </a:xfrm>
        </p:spPr>
        <p:txBody>
          <a:bodyPr>
            <a:noAutofit/>
          </a:bodyPr>
          <a:lstStyle/>
          <a:p>
            <a:pPr algn="l"/>
            <a:r>
              <a:rPr lang="hu-HU" sz="1200" dirty="0" smtClean="0">
                <a:solidFill>
                  <a:schemeClr val="bg1">
                    <a:lumMod val="50000"/>
                  </a:schemeClr>
                </a:solidFill>
                <a:latin typeface="Century Gothic" pitchFamily="34" charset="0"/>
              </a:rPr>
              <a:t> </a:t>
            </a:r>
          </a:p>
          <a:p>
            <a:pPr algn="l"/>
            <a:r>
              <a:rPr lang="hu-HU" sz="1200" b="1" dirty="0" smtClean="0">
                <a:solidFill>
                  <a:srgbClr val="99AC26"/>
                </a:solidFill>
                <a:latin typeface="Century Gothic" pitchFamily="34" charset="0"/>
              </a:rPr>
              <a:t>SZOLIDARITÁS </a:t>
            </a:r>
            <a:r>
              <a:rPr lang="hu-HU" sz="1200" b="1" dirty="0" smtClean="0">
                <a:solidFill>
                  <a:srgbClr val="99AC26"/>
                </a:solidFill>
                <a:latin typeface="Century Gothic" pitchFamily="34" charset="0"/>
              </a:rPr>
              <a:t>A TERMÉSZETI KÖRNYEZETTEL</a:t>
            </a:r>
          </a:p>
          <a:p>
            <a:pPr algn="l"/>
            <a:endParaRPr lang="hu-HU" sz="12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Anna </a:t>
            </a:r>
            <a:r>
              <a:rPr lang="hu-HU" sz="1200" dirty="0" err="1" smtClean="0">
                <a:solidFill>
                  <a:schemeClr val="bg1"/>
                </a:solidFill>
                <a:latin typeface="Century Gothic" pitchFamily="34" charset="0"/>
              </a:rPr>
              <a:t>Heringer</a:t>
            </a:r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 : </a:t>
            </a:r>
            <a:r>
              <a:rPr lang="hu-HU" sz="1200" dirty="0" err="1" smtClean="0">
                <a:solidFill>
                  <a:schemeClr val="bg1"/>
                </a:solidFill>
                <a:latin typeface="Century Gothic" pitchFamily="34" charset="0"/>
              </a:rPr>
              <a:t>Hand</a:t>
            </a:r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 made </a:t>
            </a:r>
            <a:r>
              <a:rPr lang="hu-HU" sz="1200" dirty="0" err="1" smtClean="0">
                <a:solidFill>
                  <a:schemeClr val="bg1"/>
                </a:solidFill>
                <a:latin typeface="Century Gothic" pitchFamily="34" charset="0"/>
              </a:rPr>
              <a:t>school</a:t>
            </a:r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, </a:t>
            </a:r>
            <a:r>
              <a:rPr lang="hu-HU" sz="1200" dirty="0" err="1" smtClean="0">
                <a:solidFill>
                  <a:schemeClr val="bg1"/>
                </a:solidFill>
                <a:latin typeface="Century Gothic" pitchFamily="34" charset="0"/>
              </a:rPr>
              <a:t>Bangladesh</a:t>
            </a:r>
            <a:endParaRPr lang="hu-HU" sz="12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algn="l"/>
            <a:endParaRPr lang="hu-HU" sz="9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algn="l"/>
            <a:endParaRPr lang="hu-HU" sz="8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6" name="Kép 5" descr="07_agakhan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3143248"/>
            <a:ext cx="5572164" cy="3134670"/>
          </a:xfrm>
          <a:prstGeom prst="rect">
            <a:avLst/>
          </a:prstGeom>
        </p:spPr>
      </p:pic>
      <p:pic>
        <p:nvPicPr>
          <p:cNvPr id="7" name="Kép 6" descr="curry_stone_prize_09_finalists_02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190" y="428604"/>
            <a:ext cx="3929090" cy="25080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14282" y="6143644"/>
            <a:ext cx="8929718" cy="714356"/>
          </a:xfrm>
        </p:spPr>
        <p:txBody>
          <a:bodyPr>
            <a:normAutofit/>
          </a:bodyPr>
          <a:lstStyle/>
          <a:p>
            <a:pPr algn="l"/>
            <a:r>
              <a:rPr lang="hu-HU" sz="1000" b="1" spc="120" dirty="0" smtClean="0">
                <a:solidFill>
                  <a:schemeClr val="bg1"/>
                </a:solidFill>
                <a:latin typeface="Century Gothic" pitchFamily="34" charset="0"/>
              </a:rPr>
              <a:t> </a:t>
            </a:r>
            <a:endParaRPr lang="hu-HU" sz="1000" b="1" spc="12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85720" y="214290"/>
            <a:ext cx="7486680" cy="6072230"/>
          </a:xfrm>
        </p:spPr>
        <p:txBody>
          <a:bodyPr>
            <a:noAutofit/>
          </a:bodyPr>
          <a:lstStyle/>
          <a:p>
            <a:pPr algn="l"/>
            <a:endParaRPr lang="hu-HU" sz="12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SZOLIDARITÁS </a:t>
            </a:r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AZ ÉPÍTETT, VIZUÁLIS KÖRNYEZETTEL</a:t>
            </a:r>
          </a:p>
          <a:p>
            <a:pPr algn="l"/>
            <a:r>
              <a:rPr lang="hu-HU" sz="900" dirty="0" smtClean="0">
                <a:solidFill>
                  <a:schemeClr val="bg1">
                    <a:lumMod val="50000"/>
                  </a:schemeClr>
                </a:solidFill>
                <a:latin typeface="Century Gothic" pitchFamily="34" charset="0"/>
              </a:rPr>
              <a:t>	</a:t>
            </a:r>
          </a:p>
        </p:txBody>
      </p:sp>
      <p:pic>
        <p:nvPicPr>
          <p:cNvPr id="4" name="Kép 3" descr="redi 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43570" y="357166"/>
            <a:ext cx="2881301" cy="2160976"/>
          </a:xfrm>
          <a:prstGeom prst="rect">
            <a:avLst/>
          </a:prstGeom>
        </p:spPr>
      </p:pic>
      <p:pic>
        <p:nvPicPr>
          <p:cNvPr id="5" name="Kép 4" descr="igénytele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7" y="928670"/>
            <a:ext cx="4783073" cy="3500462"/>
          </a:xfrm>
          <a:prstGeom prst="rect">
            <a:avLst/>
          </a:prstGeom>
        </p:spPr>
      </p:pic>
      <p:pic>
        <p:nvPicPr>
          <p:cNvPr id="6" name="Kép 5" descr="igénytelen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5519" y="3429000"/>
            <a:ext cx="4208963" cy="27974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14282" y="6143644"/>
            <a:ext cx="8929718" cy="714356"/>
          </a:xfrm>
        </p:spPr>
        <p:txBody>
          <a:bodyPr>
            <a:normAutofit/>
          </a:bodyPr>
          <a:lstStyle/>
          <a:p>
            <a:pPr algn="l"/>
            <a:r>
              <a:rPr lang="hu-HU" sz="1000" b="1" spc="120" dirty="0" smtClean="0">
                <a:solidFill>
                  <a:schemeClr val="bg1"/>
                </a:solidFill>
                <a:latin typeface="Century Gothic" pitchFamily="34" charset="0"/>
              </a:rPr>
              <a:t> </a:t>
            </a:r>
            <a:endParaRPr lang="hu-HU" sz="1000" b="1" spc="12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85720" y="214290"/>
            <a:ext cx="7486680" cy="6072230"/>
          </a:xfrm>
        </p:spPr>
        <p:txBody>
          <a:bodyPr>
            <a:noAutofit/>
          </a:bodyPr>
          <a:lstStyle/>
          <a:p>
            <a:pPr algn="l"/>
            <a:endParaRPr lang="hu-HU" sz="12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SZOLIDARITÁS </a:t>
            </a:r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AZ ÉPÍTETT, VIZUÁLIS KÖRNYEZETTEL</a:t>
            </a:r>
          </a:p>
          <a:p>
            <a:pPr algn="l"/>
            <a:r>
              <a:rPr lang="hu-HU" sz="900" dirty="0" smtClean="0">
                <a:solidFill>
                  <a:schemeClr val="bg1">
                    <a:lumMod val="50000"/>
                  </a:schemeClr>
                </a:solidFill>
                <a:latin typeface="Century Gothic" pitchFamily="34" charset="0"/>
              </a:rPr>
              <a:t>	</a:t>
            </a:r>
          </a:p>
        </p:txBody>
      </p:sp>
      <p:pic>
        <p:nvPicPr>
          <p:cNvPr id="2050" name="Picture 2" descr="C:\_____\h a b i l\előadás\előadás\gyűjt\a0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000108"/>
            <a:ext cx="3270948" cy="2286016"/>
          </a:xfrm>
          <a:prstGeom prst="rect">
            <a:avLst/>
          </a:prstGeom>
          <a:noFill/>
        </p:spPr>
      </p:pic>
      <p:pic>
        <p:nvPicPr>
          <p:cNvPr id="2052" name="Picture 4" descr="C:\_____\h a b i l\előadás\előadás\gyűjt\a0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2928934"/>
            <a:ext cx="4846059" cy="32226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14282" y="6143644"/>
            <a:ext cx="8929718" cy="714356"/>
          </a:xfrm>
        </p:spPr>
        <p:txBody>
          <a:bodyPr>
            <a:normAutofit/>
          </a:bodyPr>
          <a:lstStyle/>
          <a:p>
            <a:pPr algn="l"/>
            <a:endParaRPr lang="hu-HU" sz="1000" b="1" spc="12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85720" y="214290"/>
            <a:ext cx="7486680" cy="6072230"/>
          </a:xfrm>
        </p:spPr>
        <p:txBody>
          <a:bodyPr>
            <a:noAutofit/>
          </a:bodyPr>
          <a:lstStyle/>
          <a:p>
            <a:pPr lvl="0" algn="l"/>
            <a:endParaRPr lang="hu-HU" sz="1200" b="1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lvl="0" algn="l"/>
            <a:endParaRPr lang="hu-HU" sz="1200" b="1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lvl="0" algn="l"/>
            <a:r>
              <a:rPr lang="hu-HU" sz="1200" b="1" dirty="0" smtClean="0">
                <a:solidFill>
                  <a:schemeClr val="bg1"/>
                </a:solidFill>
                <a:latin typeface="Century Gothic" pitchFamily="34" charset="0"/>
              </a:rPr>
              <a:t>VÁROSÉPÍTÉSZET </a:t>
            </a:r>
            <a:r>
              <a:rPr lang="hu-HU" sz="1200" b="1" dirty="0" smtClean="0">
                <a:solidFill>
                  <a:schemeClr val="bg1"/>
                </a:solidFill>
                <a:latin typeface="Century Gothic" pitchFamily="34" charset="0"/>
              </a:rPr>
              <a:t>ÉS SZOLIDARITÁS</a:t>
            </a:r>
          </a:p>
          <a:p>
            <a:pPr lvl="0"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A FENNTARTHATÓ VÁROSÉPÍTÉSZET MODELLJEI, ELVEI</a:t>
            </a:r>
          </a:p>
          <a:p>
            <a:pPr lvl="0" algn="l"/>
            <a:endParaRPr lang="hu-HU" sz="12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lvl="0" algn="l"/>
            <a:endParaRPr lang="hu-HU" sz="12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lvl="0"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ELŐZMÉNYEI: </a:t>
            </a:r>
          </a:p>
          <a:p>
            <a:pPr lvl="0"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utópiák: 	E. Howard, </a:t>
            </a:r>
          </a:p>
          <a:p>
            <a:pPr lvl="0"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	Wright: The </a:t>
            </a:r>
            <a:r>
              <a:rPr lang="hu-HU" sz="1200" dirty="0" err="1" smtClean="0">
                <a:solidFill>
                  <a:schemeClr val="bg1"/>
                </a:solidFill>
                <a:latin typeface="Century Gothic" pitchFamily="34" charset="0"/>
              </a:rPr>
              <a:t>disappearing</a:t>
            </a:r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 city, </a:t>
            </a:r>
            <a:r>
              <a:rPr lang="hu-HU" sz="1200" dirty="0" err="1" smtClean="0">
                <a:solidFill>
                  <a:schemeClr val="bg1"/>
                </a:solidFill>
                <a:latin typeface="Century Gothic" pitchFamily="34" charset="0"/>
              </a:rPr>
              <a:t>Broadacre</a:t>
            </a:r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 </a:t>
            </a:r>
            <a:r>
              <a:rPr lang="hu-HU" sz="1200" dirty="0" err="1" smtClean="0">
                <a:solidFill>
                  <a:schemeClr val="bg1"/>
                </a:solidFill>
                <a:latin typeface="Century Gothic" pitchFamily="34" charset="0"/>
              </a:rPr>
              <a:t>city</a:t>
            </a:r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, </a:t>
            </a:r>
          </a:p>
          <a:p>
            <a:pPr lvl="0"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	Új urbanizmus,</a:t>
            </a:r>
          </a:p>
          <a:p>
            <a:pPr lvl="0" algn="l">
              <a:buFontTx/>
              <a:buChar char="-"/>
            </a:pPr>
            <a:endParaRPr lang="hu-HU" sz="12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lvl="0" algn="l">
              <a:buFontTx/>
              <a:buChar char="-"/>
            </a:pPr>
            <a:endParaRPr lang="hu-HU" sz="12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lvl="0" algn="l">
              <a:buFontTx/>
              <a:buChar char="-"/>
            </a:pPr>
            <a:endParaRPr lang="hu-HU" sz="12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lvl="0" algn="l">
              <a:buFontTx/>
              <a:buChar char="-"/>
            </a:pPr>
            <a:endParaRPr lang="hu-HU" sz="12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lvl="0"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A modern város kritikái: a ‘70-es évektől</a:t>
            </a:r>
          </a:p>
          <a:p>
            <a:pPr lvl="0"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 Jane Jacobs: Az amerikai nagyvárosok élete és halála</a:t>
            </a:r>
          </a:p>
          <a:p>
            <a:pPr lvl="0" algn="l"/>
            <a:r>
              <a:rPr lang="hu-HU" sz="1200" dirty="0" err="1" smtClean="0">
                <a:solidFill>
                  <a:schemeClr val="bg1"/>
                </a:solidFill>
                <a:latin typeface="Century Gothic" pitchFamily="34" charset="0"/>
              </a:rPr>
              <a:t>Christopher</a:t>
            </a:r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 Alexander: </a:t>
            </a:r>
            <a:r>
              <a:rPr lang="hu-HU" sz="1200" dirty="0" err="1" smtClean="0">
                <a:solidFill>
                  <a:schemeClr val="bg1"/>
                </a:solidFill>
                <a:latin typeface="Century Gothic" pitchFamily="34" charset="0"/>
              </a:rPr>
              <a:t>Pattern</a:t>
            </a:r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 </a:t>
            </a:r>
            <a:r>
              <a:rPr lang="hu-HU" sz="1200" dirty="0" err="1" smtClean="0">
                <a:solidFill>
                  <a:schemeClr val="bg1"/>
                </a:solidFill>
                <a:latin typeface="Century Gothic" pitchFamily="34" charset="0"/>
              </a:rPr>
              <a:t>language</a:t>
            </a:r>
            <a:endParaRPr lang="hu-HU" sz="12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lvl="0" algn="l">
              <a:buFontTx/>
              <a:buChar char="-"/>
            </a:pPr>
            <a:endParaRPr lang="hu-HU" sz="12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algn="l"/>
            <a:r>
              <a:rPr lang="hu-HU" sz="1200" b="1" dirty="0" smtClean="0">
                <a:solidFill>
                  <a:schemeClr val="bg1"/>
                </a:solidFill>
                <a:latin typeface="Century Gothic" pitchFamily="34" charset="0"/>
              </a:rPr>
              <a:t> </a:t>
            </a:r>
            <a:endParaRPr lang="hu-HU" sz="12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algn="l"/>
            <a:endParaRPr lang="hu-HU" sz="8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4" name="Kép 3" descr="00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74006" y="698364"/>
            <a:ext cx="2969960" cy="2530372"/>
          </a:xfrm>
          <a:prstGeom prst="rect">
            <a:avLst/>
          </a:prstGeom>
        </p:spPr>
      </p:pic>
      <p:pic>
        <p:nvPicPr>
          <p:cNvPr id="5" name="Kép 4" descr="broadacre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314" y="3571876"/>
            <a:ext cx="3902149" cy="25241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14282" y="6143644"/>
            <a:ext cx="8929718" cy="714356"/>
          </a:xfrm>
        </p:spPr>
        <p:txBody>
          <a:bodyPr>
            <a:normAutofit/>
          </a:bodyPr>
          <a:lstStyle/>
          <a:p>
            <a:pPr algn="l"/>
            <a:r>
              <a:rPr lang="hu-HU" sz="1000" b="1" spc="120" dirty="0" smtClean="0">
                <a:solidFill>
                  <a:schemeClr val="bg1"/>
                </a:solidFill>
                <a:latin typeface="Century Gothic" pitchFamily="34" charset="0"/>
              </a:rPr>
              <a:t> </a:t>
            </a:r>
            <a:endParaRPr lang="hu-HU" sz="1000" b="1" spc="12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85720" y="214290"/>
            <a:ext cx="7486680" cy="6072230"/>
          </a:xfrm>
        </p:spPr>
        <p:txBody>
          <a:bodyPr>
            <a:noAutofit/>
          </a:bodyPr>
          <a:lstStyle/>
          <a:p>
            <a:pPr algn="l"/>
            <a:r>
              <a:rPr lang="hu-HU" sz="1200" dirty="0" smtClean="0">
                <a:solidFill>
                  <a:schemeClr val="bg1">
                    <a:lumMod val="50000"/>
                  </a:schemeClr>
                </a:solidFill>
                <a:latin typeface="Century Gothic" pitchFamily="34" charset="0"/>
              </a:rPr>
              <a:t> </a:t>
            </a:r>
          </a:p>
          <a:p>
            <a:pPr lvl="0" algn="l"/>
            <a:r>
              <a:rPr lang="hu-HU" sz="1200" b="1" dirty="0" smtClean="0">
                <a:solidFill>
                  <a:schemeClr val="bg1"/>
                </a:solidFill>
                <a:latin typeface="Century Gothic" pitchFamily="34" charset="0"/>
              </a:rPr>
              <a:t>A </a:t>
            </a:r>
            <a:r>
              <a:rPr lang="hu-HU" sz="1200" b="1" dirty="0" smtClean="0">
                <a:solidFill>
                  <a:schemeClr val="bg1"/>
                </a:solidFill>
                <a:latin typeface="Century Gothic" pitchFamily="34" charset="0"/>
              </a:rPr>
              <a:t>SZOLIDÁRIS ÉPÍTÉSZET KOMPLEX SZEMLÉLETMÓD – MÓDSZERTAN</a:t>
            </a:r>
          </a:p>
          <a:p>
            <a:pPr lvl="0" algn="l"/>
            <a:endParaRPr lang="hu-HU" sz="1200" b="1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lvl="0" algn="l"/>
            <a:endParaRPr lang="hu-HU" sz="1200" b="1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lvl="0" algn="l"/>
            <a:endParaRPr lang="hu-HU" sz="1200" b="1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lvl="0" algn="l"/>
            <a:r>
              <a:rPr lang="hu-HU" sz="1200" b="1" dirty="0" smtClean="0">
                <a:solidFill>
                  <a:schemeClr val="bg1"/>
                </a:solidFill>
                <a:latin typeface="Century Gothic" pitchFamily="34" charset="0"/>
              </a:rPr>
              <a:t>Komplexitás: </a:t>
            </a:r>
          </a:p>
          <a:p>
            <a:pPr lvl="0"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Társadalmi, természeti és épített környezet egyenlő hangsúllyal</a:t>
            </a:r>
          </a:p>
          <a:p>
            <a:pPr lvl="0" algn="l">
              <a:buFontTx/>
              <a:buChar char="-"/>
            </a:pPr>
            <a:endParaRPr lang="hu-HU" sz="1200" b="1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lvl="0" algn="l">
              <a:buFontTx/>
              <a:buChar char="-"/>
            </a:pPr>
            <a:endParaRPr lang="hu-HU" sz="1200" b="1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lvl="0" algn="l">
              <a:buFontTx/>
              <a:buChar char="-"/>
            </a:pPr>
            <a:endParaRPr lang="hu-HU" sz="1200" b="1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lvl="0" algn="l">
              <a:buFontTx/>
              <a:buChar char="-"/>
            </a:pPr>
            <a:endParaRPr lang="hu-HU" sz="1200" b="1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lvl="0"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HA a problémák összefüggnek – a megoldás is összefügg :</a:t>
            </a:r>
          </a:p>
          <a:p>
            <a:pPr lvl="0" algn="l"/>
            <a:endParaRPr lang="hu-HU" sz="12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„Ha javítani szeretnénk környezetünkön, akkor úgy kell viselkednünk, ahogy a természet teszi, azaz </a:t>
            </a:r>
            <a:r>
              <a:rPr lang="hu-HU" sz="1200" b="1" dirty="0" smtClean="0">
                <a:solidFill>
                  <a:schemeClr val="bg1"/>
                </a:solidFill>
                <a:latin typeface="Century Gothic" pitchFamily="34" charset="0"/>
              </a:rPr>
              <a:t>természetesen. </a:t>
            </a:r>
            <a:endParaRPr lang="hu-HU" sz="12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A természet </a:t>
            </a:r>
            <a:r>
              <a:rPr lang="hu-HU" sz="1200" b="1" dirty="0" smtClean="0">
                <a:solidFill>
                  <a:srgbClr val="99AC26"/>
                </a:solidFill>
                <a:latin typeface="Century Gothic" pitchFamily="34" charset="0"/>
              </a:rPr>
              <a:t>nem szemetel. </a:t>
            </a:r>
          </a:p>
          <a:p>
            <a:pPr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A természet </a:t>
            </a:r>
            <a:r>
              <a:rPr lang="hu-HU" sz="1200" b="1" dirty="0" smtClean="0">
                <a:solidFill>
                  <a:srgbClr val="99AC26"/>
                </a:solidFill>
                <a:latin typeface="Century Gothic" pitchFamily="34" charset="0"/>
              </a:rPr>
              <a:t>harmonikus, kiegyensúlyozott állapotokra törekszik</a:t>
            </a:r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. </a:t>
            </a:r>
          </a:p>
          <a:p>
            <a:pPr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A természet maga az élet, nem pusztítja, hanem </a:t>
            </a:r>
            <a:r>
              <a:rPr lang="hu-HU" sz="1200" b="1" dirty="0" smtClean="0">
                <a:solidFill>
                  <a:srgbClr val="99AC26"/>
                </a:solidFill>
                <a:latin typeface="Century Gothic" pitchFamily="34" charset="0"/>
              </a:rPr>
              <a:t>növeli az élet sokféleségét, sokszínűségét</a:t>
            </a:r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. </a:t>
            </a:r>
          </a:p>
          <a:p>
            <a:pPr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A természet </a:t>
            </a:r>
            <a:r>
              <a:rPr lang="hu-HU" sz="1200" b="1" dirty="0" smtClean="0">
                <a:solidFill>
                  <a:srgbClr val="99AC26"/>
                </a:solidFill>
                <a:latin typeface="Century Gothic" pitchFamily="34" charset="0"/>
              </a:rPr>
              <a:t>képes a megújulásra és az alkalmazkodásra</a:t>
            </a:r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. Ha a természetre figyelünk, ezt mind-mind megtanulhatjuk és munkánk részévé tehetjük. Rengeteg erőt meríthetünk a természetből, az anyaföldből.” </a:t>
            </a:r>
          </a:p>
          <a:p>
            <a:pPr algn="l"/>
            <a:r>
              <a:rPr lang="hu-HU" sz="900" i="1" dirty="0" err="1" smtClean="0">
                <a:solidFill>
                  <a:schemeClr val="bg1"/>
                </a:solidFill>
                <a:latin typeface="Century Gothic" pitchFamily="34" charset="0"/>
              </a:rPr>
              <a:t>Cságoly</a:t>
            </a:r>
            <a:endParaRPr lang="hu-HU" sz="900" i="1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lvl="0" algn="l"/>
            <a:endParaRPr lang="hu-HU" sz="1200" b="1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algn="l"/>
            <a:endParaRPr lang="hu-HU" sz="800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14282" y="6143644"/>
            <a:ext cx="8929718" cy="714356"/>
          </a:xfrm>
        </p:spPr>
        <p:txBody>
          <a:bodyPr>
            <a:normAutofit/>
          </a:bodyPr>
          <a:lstStyle/>
          <a:p>
            <a:pPr algn="l"/>
            <a:endParaRPr lang="hu-HU" sz="1000" b="1" spc="12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357158" y="500042"/>
            <a:ext cx="6500858" cy="5786478"/>
          </a:xfrm>
        </p:spPr>
        <p:txBody>
          <a:bodyPr>
            <a:noAutofit/>
          </a:bodyPr>
          <a:lstStyle/>
          <a:p>
            <a:pPr marL="342900" lvl="0" indent="-342900" algn="l"/>
            <a:endParaRPr lang="hu-HU" sz="14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algn="l"/>
            <a:endParaRPr lang="hu-HU" sz="14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1026" name="Picture 2" descr="F:\                     _____ habil\kucs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5" y="500042"/>
            <a:ext cx="3429025" cy="1785950"/>
          </a:xfrm>
          <a:prstGeom prst="rect">
            <a:avLst/>
          </a:prstGeom>
          <a:noFill/>
        </p:spPr>
      </p:pic>
      <p:pic>
        <p:nvPicPr>
          <p:cNvPr id="1027" name="Picture 3" descr="F:\                     _____ habil\kucs gyül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214554"/>
            <a:ext cx="5225437" cy="4000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14282" y="6143644"/>
            <a:ext cx="8715436" cy="714356"/>
          </a:xfrm>
        </p:spPr>
        <p:txBody>
          <a:bodyPr>
            <a:normAutofit/>
          </a:bodyPr>
          <a:lstStyle/>
          <a:p>
            <a:pPr algn="l"/>
            <a:endParaRPr lang="hu-HU" sz="1000" b="1" spc="12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85720" y="500042"/>
            <a:ext cx="4214842" cy="5786478"/>
          </a:xfrm>
        </p:spPr>
        <p:txBody>
          <a:bodyPr>
            <a:noAutofit/>
          </a:bodyPr>
          <a:lstStyle/>
          <a:p>
            <a:pPr marL="342900" lvl="0" indent="-342900" algn="l">
              <a:lnSpc>
                <a:spcPct val="150000"/>
              </a:lnSpc>
            </a:pPr>
            <a:r>
              <a:rPr lang="hu-HU" sz="1200" b="1" dirty="0" smtClean="0">
                <a:solidFill>
                  <a:schemeClr val="bg1"/>
                </a:solidFill>
                <a:latin typeface="Century Gothic" pitchFamily="34" charset="0"/>
              </a:rPr>
              <a:t>1. A SZOLIDARITÁS FOGALMA AZ ÉPÍTÉSZETBEN</a:t>
            </a:r>
          </a:p>
          <a:p>
            <a:pPr>
              <a:lnSpc>
                <a:spcPct val="150000"/>
              </a:lnSpc>
            </a:pPr>
            <a:r>
              <a:rPr lang="hu-HU" sz="1200" b="1" dirty="0" smtClean="0">
                <a:latin typeface="Century Gothic" pitchFamily="34" charset="0"/>
              </a:rPr>
              <a:t> </a:t>
            </a:r>
            <a:endParaRPr lang="hu-HU" sz="1200" dirty="0" smtClean="0">
              <a:latin typeface="Century Gothic" pitchFamily="34" charset="0"/>
            </a:endParaRPr>
          </a:p>
          <a:p>
            <a:pPr lvl="0" algn="l">
              <a:lnSpc>
                <a:spcPct val="150000"/>
              </a:lnSpc>
            </a:pPr>
            <a:r>
              <a:rPr lang="hu-HU" sz="1200" dirty="0" err="1" smtClean="0">
                <a:solidFill>
                  <a:schemeClr val="bg1"/>
                </a:solidFill>
                <a:latin typeface="Century Gothic" pitchFamily="34" charset="0"/>
              </a:rPr>
              <a:t>Cságoly</a:t>
            </a:r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 Ferenc 2009-ben Mesteriskolán elhangzott       előadása – új fogalom, vagy mégsem?</a:t>
            </a:r>
          </a:p>
          <a:p>
            <a:pPr lvl="0" algn="l">
              <a:lnSpc>
                <a:spcPct val="150000"/>
              </a:lnSpc>
            </a:pPr>
            <a:r>
              <a:rPr lang="hu-HU" sz="1200" i="1" dirty="0" smtClean="0">
                <a:solidFill>
                  <a:schemeClr val="bg1"/>
                </a:solidFill>
                <a:latin typeface="Century Gothic" pitchFamily="34" charset="0"/>
              </a:rPr>
              <a:t>(Magyar Szemle 2010)</a:t>
            </a:r>
          </a:p>
          <a:p>
            <a:pPr lvl="0" algn="l">
              <a:lnSpc>
                <a:spcPct val="150000"/>
              </a:lnSpc>
              <a:buFont typeface="Arial" pitchFamily="34" charset="0"/>
              <a:buChar char="•"/>
            </a:pPr>
            <a:endParaRPr lang="hu-HU" sz="12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lvl="0" algn="l">
              <a:lnSpc>
                <a:spcPct val="150000"/>
              </a:lnSpc>
            </a:pPr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Dányi Tibor Zoltán – TDK kérdőíve</a:t>
            </a:r>
          </a:p>
          <a:p>
            <a:pPr lvl="0" algn="l">
              <a:lnSpc>
                <a:spcPct val="150000"/>
              </a:lnSpc>
            </a:pPr>
            <a:endParaRPr lang="hu-HU" sz="12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algn="l">
              <a:lnSpc>
                <a:spcPct val="150000"/>
              </a:lnSpc>
            </a:pPr>
            <a:r>
              <a:rPr lang="hu-HU" sz="1000" i="1" dirty="0" smtClean="0">
                <a:solidFill>
                  <a:schemeClr val="bg1"/>
                </a:solidFill>
                <a:latin typeface="Century Gothic" pitchFamily="34" charset="0"/>
              </a:rPr>
              <a:t>„Kíváncsi voltam, mennyire érdekli ez a téma a magyarországi gyakorló építészeket. Erre a kérdésre a válasz egyértelműen az, hogy az építészek többségét foglalkoztatja a szolidáris építészet kérdése.</a:t>
            </a:r>
            <a:endParaRPr lang="hu-HU" sz="10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algn="l">
              <a:lnSpc>
                <a:spcPct val="150000"/>
              </a:lnSpc>
            </a:pPr>
            <a:r>
              <a:rPr lang="hu-HU" sz="1000" i="1" dirty="0" smtClean="0">
                <a:solidFill>
                  <a:schemeClr val="bg1"/>
                </a:solidFill>
                <a:latin typeface="Century Gothic" pitchFamily="34" charset="0"/>
              </a:rPr>
              <a:t>Sokan sokféle megközelítésben írtak a szolidaritásról. Aki elutasította magát a szót, az sem utasította el annak tartalmát, legföljebb azt mondta, hogy hagyjuk már a címkéket, hiszen a szolidáris építészet szerinte az, aminek az építészetnek lennie kell. Ha ez így van, kik alkották azokat a házakat, melyeket látva sokan elborzadunk, ami miatt az épített környezet állapota aggasztó? A kettő közül valaki nem építész?”</a:t>
            </a:r>
            <a:endParaRPr lang="hu-HU" sz="10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lvl="0" algn="l"/>
            <a:endParaRPr lang="hu-HU" sz="12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lvl="0" algn="l"/>
            <a:endParaRPr lang="hu-HU" sz="12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algn="l"/>
            <a:endParaRPr lang="hu-HU" sz="14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1026" name="Picture 2" descr="C:\  ___ ideig\x 0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0"/>
            <a:ext cx="5357818" cy="69027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l"/>
            <a:r>
              <a:rPr lang="hu-HU" sz="1600" spc="200" dirty="0" smtClean="0">
                <a:solidFill>
                  <a:schemeClr val="bg1"/>
                </a:solidFill>
                <a:latin typeface="Century Gothic" pitchFamily="34" charset="0"/>
              </a:rPr>
              <a:t/>
            </a:r>
            <a:br>
              <a:rPr lang="hu-HU" sz="1600" spc="200" dirty="0" smtClean="0">
                <a:solidFill>
                  <a:schemeClr val="bg1"/>
                </a:solidFill>
                <a:latin typeface="Century Gothic" pitchFamily="34" charset="0"/>
              </a:rPr>
            </a:br>
            <a:r>
              <a:rPr lang="hu-HU" sz="1600" spc="200" dirty="0" smtClean="0">
                <a:solidFill>
                  <a:schemeClr val="bg1"/>
                </a:solidFill>
                <a:latin typeface="Century Gothic" pitchFamily="34" charset="0"/>
              </a:rPr>
              <a:t/>
            </a:r>
            <a:br>
              <a:rPr lang="hu-HU" sz="1600" spc="200" dirty="0" smtClean="0">
                <a:solidFill>
                  <a:schemeClr val="bg1"/>
                </a:solidFill>
                <a:latin typeface="Century Gothic" pitchFamily="34" charset="0"/>
              </a:rPr>
            </a:br>
            <a:r>
              <a:rPr lang="hu-HU" sz="1600" spc="200" dirty="0" smtClean="0">
                <a:solidFill>
                  <a:schemeClr val="bg1"/>
                </a:solidFill>
                <a:latin typeface="Century Gothic" pitchFamily="34" charset="0"/>
              </a:rPr>
              <a:t>PÉCS VASÚT MENTI TERÜLETEINEK REHABILITÁCIÓJA _2014 </a:t>
            </a:r>
            <a:r>
              <a:rPr lang="hu-HU" spc="200" dirty="0" smtClean="0">
                <a:solidFill>
                  <a:schemeClr val="bg1"/>
                </a:solidFill>
                <a:latin typeface="Century Gothic" pitchFamily="34" charset="0"/>
              </a:rPr>
              <a:t/>
            </a:r>
            <a:br>
              <a:rPr lang="hu-HU" spc="200" dirty="0" smtClean="0">
                <a:solidFill>
                  <a:schemeClr val="bg1"/>
                </a:solidFill>
                <a:latin typeface="Century Gothic" pitchFamily="34" charset="0"/>
              </a:rPr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 descr="01 némteh magay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6232" y="1214422"/>
            <a:ext cx="8239172" cy="52149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43956" cy="1143000"/>
          </a:xfrm>
        </p:spPr>
        <p:txBody>
          <a:bodyPr/>
          <a:lstStyle/>
          <a:p>
            <a:pPr lvl="0" algn="r"/>
            <a:r>
              <a:rPr lang="hu-HU" sz="1600" spc="200" dirty="0" smtClean="0">
                <a:solidFill>
                  <a:schemeClr val="bg1"/>
                </a:solidFill>
                <a:latin typeface="Century Gothic" pitchFamily="34" charset="0"/>
              </a:rPr>
              <a:t>PÉCS VASÚT MENTI TERÜLETEINEK REHABILITÁCIÓJA _2014</a:t>
            </a:r>
            <a:br>
              <a:rPr lang="hu-HU" sz="1600" spc="200" dirty="0" smtClean="0">
                <a:solidFill>
                  <a:schemeClr val="bg1"/>
                </a:solidFill>
                <a:latin typeface="Century Gothic" pitchFamily="34" charset="0"/>
              </a:rPr>
            </a:br>
            <a:endParaRPr lang="hu-HU" sz="16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Kép 3" descr="03 csop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87308" y="1214422"/>
            <a:ext cx="4342410" cy="2643206"/>
          </a:xfrm>
          <a:prstGeom prst="rect">
            <a:avLst/>
          </a:prstGeom>
        </p:spPr>
      </p:pic>
      <p:pic>
        <p:nvPicPr>
          <p:cNvPr id="5" name="Kép 4" descr="4 csop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5481" y="4071942"/>
            <a:ext cx="8584237" cy="23574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u-HU" sz="1600" b="1" spc="200" dirty="0" smtClean="0">
                <a:solidFill>
                  <a:schemeClr val="bg1"/>
                </a:solidFill>
                <a:latin typeface="Century Gothic" pitchFamily="34" charset="0"/>
              </a:rPr>
              <a:t/>
            </a:r>
            <a:br>
              <a:rPr lang="hu-HU" sz="1600" b="1" spc="200" dirty="0" smtClean="0">
                <a:solidFill>
                  <a:schemeClr val="bg1"/>
                </a:solidFill>
                <a:latin typeface="Century Gothic" pitchFamily="34" charset="0"/>
              </a:rPr>
            </a:br>
            <a:r>
              <a:rPr lang="hu-HU" sz="1600" b="1" spc="200" dirty="0" smtClean="0">
                <a:solidFill>
                  <a:schemeClr val="bg1"/>
                </a:solidFill>
                <a:latin typeface="Century Gothic" pitchFamily="34" charset="0"/>
              </a:rPr>
              <a:t>KOMLÓ</a:t>
            </a:r>
            <a:r>
              <a:rPr lang="hu-HU" sz="1600" b="1" spc="200" dirty="0" smtClean="0">
                <a:solidFill>
                  <a:schemeClr val="bg1"/>
                </a:solidFill>
                <a:latin typeface="Century Gothic" pitchFamily="34" charset="0"/>
              </a:rPr>
              <a:t/>
            </a:r>
            <a:br>
              <a:rPr lang="hu-HU" sz="1600" b="1" spc="200" dirty="0" smtClean="0">
                <a:solidFill>
                  <a:schemeClr val="bg1"/>
                </a:solidFill>
                <a:latin typeface="Century Gothic" pitchFamily="34" charset="0"/>
              </a:rPr>
            </a:br>
            <a:r>
              <a:rPr lang="hu-HU" sz="1600" spc="200" dirty="0" smtClean="0">
                <a:solidFill>
                  <a:schemeClr val="bg1"/>
                </a:solidFill>
                <a:latin typeface="Century Gothic" pitchFamily="34" charset="0"/>
              </a:rPr>
              <a:t/>
            </a:r>
            <a:br>
              <a:rPr lang="hu-HU" sz="1600" spc="200" dirty="0" smtClean="0">
                <a:solidFill>
                  <a:schemeClr val="bg1"/>
                </a:solidFill>
                <a:latin typeface="Century Gothic" pitchFamily="34" charset="0"/>
              </a:rPr>
            </a:br>
            <a:r>
              <a:rPr lang="hu-HU" sz="1600" spc="200" dirty="0" smtClean="0">
                <a:solidFill>
                  <a:schemeClr val="bg1"/>
                </a:solidFill>
                <a:latin typeface="Century Gothic" pitchFamily="34" charset="0"/>
              </a:rPr>
              <a:t>ÉLHETŐ VÁROS </a:t>
            </a:r>
            <a:r>
              <a:rPr lang="hu-HU" sz="1600" spc="200" dirty="0" smtClean="0">
                <a:solidFill>
                  <a:schemeClr val="bg1"/>
                </a:solidFill>
                <a:latin typeface="Century Gothic" pitchFamily="34" charset="0"/>
              </a:rPr>
              <a:t>VÍZIÓK</a:t>
            </a:r>
            <a:br>
              <a:rPr lang="hu-HU" sz="1600" spc="200" dirty="0" smtClean="0">
                <a:solidFill>
                  <a:schemeClr val="bg1"/>
                </a:solidFill>
                <a:latin typeface="Century Gothic" pitchFamily="34" charset="0"/>
              </a:rPr>
            </a:br>
            <a:r>
              <a:rPr lang="hu-HU" sz="1600" spc="200" dirty="0" smtClean="0">
                <a:solidFill>
                  <a:schemeClr val="bg1"/>
                </a:solidFill>
                <a:latin typeface="Century Gothic" pitchFamily="34" charset="0"/>
              </a:rPr>
              <a:t>2015</a:t>
            </a:r>
            <a:endParaRPr lang="hu-HU" sz="1600" dirty="0"/>
          </a:p>
        </p:txBody>
      </p:sp>
      <p:pic>
        <p:nvPicPr>
          <p:cNvPr id="9" name="Tartalom helye 8" descr="0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88752" y="3214686"/>
            <a:ext cx="6197826" cy="3240000"/>
          </a:xfrm>
        </p:spPr>
      </p:pic>
      <p:pic>
        <p:nvPicPr>
          <p:cNvPr id="10" name="Kép 9" descr="0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868" y="357166"/>
            <a:ext cx="5140503" cy="2643206"/>
          </a:xfrm>
          <a:prstGeom prst="rect">
            <a:avLst/>
          </a:prstGeom>
        </p:spPr>
      </p:pic>
      <p:pic>
        <p:nvPicPr>
          <p:cNvPr id="11" name="Kép 10" descr="00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4761" y="3189396"/>
            <a:ext cx="1590643" cy="32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u-HU" sz="1600" b="1" spc="200" dirty="0" smtClean="0">
                <a:solidFill>
                  <a:schemeClr val="bg1"/>
                </a:solidFill>
                <a:latin typeface="Century Gothic" pitchFamily="34" charset="0"/>
              </a:rPr>
              <a:t/>
            </a:r>
            <a:br>
              <a:rPr lang="hu-HU" sz="1600" b="1" spc="200" dirty="0" smtClean="0">
                <a:solidFill>
                  <a:schemeClr val="bg1"/>
                </a:solidFill>
                <a:latin typeface="Century Gothic" pitchFamily="34" charset="0"/>
              </a:rPr>
            </a:br>
            <a:r>
              <a:rPr lang="hu-HU" sz="1600" b="1" spc="200" dirty="0" smtClean="0">
                <a:solidFill>
                  <a:schemeClr val="bg1"/>
                </a:solidFill>
                <a:latin typeface="Century Gothic" pitchFamily="34" charset="0"/>
              </a:rPr>
              <a:t>KOMLÓ</a:t>
            </a:r>
            <a:r>
              <a:rPr lang="hu-HU" sz="1600" b="1" spc="200" dirty="0" smtClean="0">
                <a:solidFill>
                  <a:schemeClr val="bg1"/>
                </a:solidFill>
                <a:latin typeface="Century Gothic" pitchFamily="34" charset="0"/>
              </a:rPr>
              <a:t/>
            </a:r>
            <a:br>
              <a:rPr lang="hu-HU" sz="1600" b="1" spc="200" dirty="0" smtClean="0">
                <a:solidFill>
                  <a:schemeClr val="bg1"/>
                </a:solidFill>
                <a:latin typeface="Century Gothic" pitchFamily="34" charset="0"/>
              </a:rPr>
            </a:br>
            <a:r>
              <a:rPr lang="hu-HU" sz="1600" spc="200" dirty="0" smtClean="0">
                <a:solidFill>
                  <a:schemeClr val="bg1"/>
                </a:solidFill>
                <a:latin typeface="Century Gothic" pitchFamily="34" charset="0"/>
              </a:rPr>
              <a:t/>
            </a:r>
            <a:br>
              <a:rPr lang="hu-HU" sz="1600" spc="200" dirty="0" smtClean="0">
                <a:solidFill>
                  <a:schemeClr val="bg1"/>
                </a:solidFill>
                <a:latin typeface="Century Gothic" pitchFamily="34" charset="0"/>
              </a:rPr>
            </a:br>
            <a:r>
              <a:rPr lang="hu-HU" sz="1600" spc="200" dirty="0" smtClean="0">
                <a:solidFill>
                  <a:schemeClr val="bg1"/>
                </a:solidFill>
                <a:latin typeface="Century Gothic" pitchFamily="34" charset="0"/>
              </a:rPr>
              <a:t>ÉLHETŐ VÁROS </a:t>
            </a:r>
            <a:r>
              <a:rPr lang="hu-HU" sz="1600" spc="200" dirty="0" smtClean="0">
                <a:solidFill>
                  <a:schemeClr val="bg1"/>
                </a:solidFill>
                <a:latin typeface="Century Gothic" pitchFamily="34" charset="0"/>
              </a:rPr>
              <a:t>VÍZIÓK</a:t>
            </a:r>
            <a:br>
              <a:rPr lang="hu-HU" sz="1600" spc="200" dirty="0" smtClean="0">
                <a:solidFill>
                  <a:schemeClr val="bg1"/>
                </a:solidFill>
                <a:latin typeface="Century Gothic" pitchFamily="34" charset="0"/>
              </a:rPr>
            </a:br>
            <a:r>
              <a:rPr lang="hu-HU" sz="1600" spc="200" dirty="0" smtClean="0">
                <a:solidFill>
                  <a:schemeClr val="bg1"/>
                </a:solidFill>
                <a:latin typeface="Century Gothic" pitchFamily="34" charset="0"/>
              </a:rPr>
              <a:t>2015</a:t>
            </a:r>
            <a:endParaRPr lang="hu-HU" sz="1600" dirty="0"/>
          </a:p>
        </p:txBody>
      </p:sp>
      <p:pic>
        <p:nvPicPr>
          <p:cNvPr id="7" name="Tartalom helye 6" descr="00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1691248"/>
            <a:ext cx="5395000" cy="4680000"/>
          </a:xfrm>
        </p:spPr>
      </p:pic>
      <p:pic>
        <p:nvPicPr>
          <p:cNvPr id="8" name="Kép 7" descr="0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7568" y="1677958"/>
            <a:ext cx="1843456" cy="468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97040"/>
          </a:xfrm>
        </p:spPr>
        <p:txBody>
          <a:bodyPr/>
          <a:lstStyle/>
          <a:p>
            <a:pPr algn="l"/>
            <a:r>
              <a:rPr lang="hu-HU" sz="1600" b="1" spc="200" dirty="0" smtClean="0">
                <a:solidFill>
                  <a:schemeClr val="bg1"/>
                </a:solidFill>
                <a:latin typeface="Century Gothic" pitchFamily="34" charset="0"/>
              </a:rPr>
              <a:t>KOMLÓ</a:t>
            </a:r>
            <a:br>
              <a:rPr lang="hu-HU" sz="1600" b="1" spc="200" dirty="0" smtClean="0">
                <a:solidFill>
                  <a:schemeClr val="bg1"/>
                </a:solidFill>
                <a:latin typeface="Century Gothic" pitchFamily="34" charset="0"/>
              </a:rPr>
            </a:br>
            <a:r>
              <a:rPr lang="hu-HU" sz="1600" spc="200" dirty="0" smtClean="0">
                <a:solidFill>
                  <a:schemeClr val="bg1"/>
                </a:solidFill>
                <a:latin typeface="Century Gothic" pitchFamily="34" charset="0"/>
              </a:rPr>
              <a:t/>
            </a:r>
            <a:br>
              <a:rPr lang="hu-HU" sz="1600" spc="200" dirty="0" smtClean="0">
                <a:solidFill>
                  <a:schemeClr val="bg1"/>
                </a:solidFill>
                <a:latin typeface="Century Gothic" pitchFamily="34" charset="0"/>
              </a:rPr>
            </a:br>
            <a:r>
              <a:rPr lang="hu-HU" sz="1600" spc="200" dirty="0" smtClean="0">
                <a:solidFill>
                  <a:schemeClr val="bg1"/>
                </a:solidFill>
                <a:latin typeface="Century Gothic" pitchFamily="34" charset="0"/>
              </a:rPr>
              <a:t>ÉLHETŐ VÁROS </a:t>
            </a:r>
            <a:r>
              <a:rPr lang="hu-HU" sz="1600" spc="200" dirty="0" smtClean="0">
                <a:solidFill>
                  <a:schemeClr val="bg1"/>
                </a:solidFill>
                <a:latin typeface="Century Gothic" pitchFamily="34" charset="0"/>
              </a:rPr>
              <a:t>VÍZIÓK</a:t>
            </a:r>
            <a:br>
              <a:rPr lang="hu-HU" sz="1600" spc="200" dirty="0" smtClean="0">
                <a:solidFill>
                  <a:schemeClr val="bg1"/>
                </a:solidFill>
                <a:latin typeface="Century Gothic" pitchFamily="34" charset="0"/>
              </a:rPr>
            </a:br>
            <a:r>
              <a:rPr lang="hu-HU" sz="1600" spc="200" dirty="0" smtClean="0">
                <a:solidFill>
                  <a:schemeClr val="bg1"/>
                </a:solidFill>
                <a:latin typeface="Century Gothic" pitchFamily="34" charset="0"/>
              </a:rPr>
              <a:t/>
            </a:r>
            <a:br>
              <a:rPr lang="hu-HU" sz="1600" spc="200" dirty="0" smtClean="0">
                <a:solidFill>
                  <a:schemeClr val="bg1"/>
                </a:solidFill>
                <a:latin typeface="Century Gothic" pitchFamily="34" charset="0"/>
              </a:rPr>
            </a:br>
            <a:r>
              <a:rPr lang="hu-HU" sz="1600" spc="200" dirty="0" smtClean="0">
                <a:solidFill>
                  <a:schemeClr val="bg1"/>
                </a:solidFill>
                <a:latin typeface="Century Gothic" pitchFamily="34" charset="0"/>
              </a:rPr>
              <a:t>2015</a:t>
            </a:r>
            <a:endParaRPr lang="hu-HU" sz="1600" dirty="0"/>
          </a:p>
        </p:txBody>
      </p:sp>
      <p:pic>
        <p:nvPicPr>
          <p:cNvPr id="4" name="Tartalom helye 3" descr="unname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4" y="3500438"/>
            <a:ext cx="5108053" cy="3214709"/>
          </a:xfrm>
        </p:spPr>
      </p:pic>
      <p:pic>
        <p:nvPicPr>
          <p:cNvPr id="8" name="Kép 7" descr="unnamed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3267" y="285728"/>
            <a:ext cx="4906451" cy="30878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54"/>
          </a:xfrm>
        </p:spPr>
        <p:txBody>
          <a:bodyPr/>
          <a:lstStyle/>
          <a:p>
            <a:pPr algn="l"/>
            <a:r>
              <a:rPr lang="hu-HU" sz="1600" b="1" spc="200" dirty="0" smtClean="0">
                <a:solidFill>
                  <a:schemeClr val="bg1"/>
                </a:solidFill>
                <a:latin typeface="Century Gothic" pitchFamily="34" charset="0"/>
              </a:rPr>
              <a:t/>
            </a:r>
            <a:br>
              <a:rPr lang="hu-HU" sz="1600" b="1" spc="200" dirty="0" smtClean="0">
                <a:solidFill>
                  <a:schemeClr val="bg1"/>
                </a:solidFill>
                <a:latin typeface="Century Gothic" pitchFamily="34" charset="0"/>
              </a:rPr>
            </a:br>
            <a:r>
              <a:rPr lang="hu-HU" sz="1600" b="1" spc="200" dirty="0" smtClean="0">
                <a:solidFill>
                  <a:schemeClr val="bg1"/>
                </a:solidFill>
                <a:latin typeface="Century Gothic" pitchFamily="34" charset="0"/>
              </a:rPr>
              <a:t/>
            </a:r>
            <a:br>
              <a:rPr lang="hu-HU" sz="1600" b="1" spc="200" dirty="0" smtClean="0">
                <a:solidFill>
                  <a:schemeClr val="bg1"/>
                </a:solidFill>
                <a:latin typeface="Century Gothic" pitchFamily="34" charset="0"/>
              </a:rPr>
            </a:br>
            <a:r>
              <a:rPr lang="hu-HU" sz="1600" b="1" spc="200" dirty="0" smtClean="0">
                <a:solidFill>
                  <a:schemeClr val="bg1"/>
                </a:solidFill>
                <a:latin typeface="Century Gothic" pitchFamily="34" charset="0"/>
              </a:rPr>
              <a:t>KOMLÓ</a:t>
            </a:r>
            <a:r>
              <a:rPr lang="hu-HU" sz="1600" b="1" spc="200" dirty="0" smtClean="0">
                <a:solidFill>
                  <a:schemeClr val="bg1"/>
                </a:solidFill>
                <a:latin typeface="Century Gothic" pitchFamily="34" charset="0"/>
              </a:rPr>
              <a:t/>
            </a:r>
            <a:br>
              <a:rPr lang="hu-HU" sz="1600" b="1" spc="200" dirty="0" smtClean="0">
                <a:solidFill>
                  <a:schemeClr val="bg1"/>
                </a:solidFill>
                <a:latin typeface="Century Gothic" pitchFamily="34" charset="0"/>
              </a:rPr>
            </a:br>
            <a:r>
              <a:rPr lang="hu-HU" sz="1600" spc="200" dirty="0" smtClean="0">
                <a:solidFill>
                  <a:schemeClr val="bg1"/>
                </a:solidFill>
                <a:latin typeface="Century Gothic" pitchFamily="34" charset="0"/>
              </a:rPr>
              <a:t/>
            </a:r>
            <a:br>
              <a:rPr lang="hu-HU" sz="1600" spc="200" dirty="0" smtClean="0">
                <a:solidFill>
                  <a:schemeClr val="bg1"/>
                </a:solidFill>
                <a:latin typeface="Century Gothic" pitchFamily="34" charset="0"/>
              </a:rPr>
            </a:br>
            <a:r>
              <a:rPr lang="hu-HU" sz="1600" spc="200" dirty="0" smtClean="0">
                <a:solidFill>
                  <a:schemeClr val="bg1"/>
                </a:solidFill>
                <a:latin typeface="Century Gothic" pitchFamily="34" charset="0"/>
              </a:rPr>
              <a:t>ÉLHETŐ VÁROS </a:t>
            </a:r>
            <a:r>
              <a:rPr lang="hu-HU" sz="1600" spc="200" dirty="0" smtClean="0">
                <a:solidFill>
                  <a:schemeClr val="bg1"/>
                </a:solidFill>
                <a:latin typeface="Century Gothic" pitchFamily="34" charset="0"/>
              </a:rPr>
              <a:t>VÍZIÓK</a:t>
            </a:r>
            <a:br>
              <a:rPr lang="hu-HU" sz="1600" spc="200" dirty="0" smtClean="0">
                <a:solidFill>
                  <a:schemeClr val="bg1"/>
                </a:solidFill>
                <a:latin typeface="Century Gothic" pitchFamily="34" charset="0"/>
              </a:rPr>
            </a:br>
            <a:r>
              <a:rPr lang="hu-HU" sz="1600" spc="200" dirty="0" smtClean="0">
                <a:solidFill>
                  <a:schemeClr val="bg1"/>
                </a:solidFill>
                <a:latin typeface="Century Gothic" pitchFamily="34" charset="0"/>
              </a:rPr>
              <a:t/>
            </a:r>
            <a:br>
              <a:rPr lang="hu-HU" sz="1600" spc="200" dirty="0" smtClean="0">
                <a:solidFill>
                  <a:schemeClr val="bg1"/>
                </a:solidFill>
                <a:latin typeface="Century Gothic" pitchFamily="34" charset="0"/>
              </a:rPr>
            </a:br>
            <a:r>
              <a:rPr lang="hu-HU" sz="1600" spc="200" dirty="0" smtClean="0">
                <a:solidFill>
                  <a:schemeClr val="bg1"/>
                </a:solidFill>
                <a:latin typeface="Century Gothic" pitchFamily="34" charset="0"/>
              </a:rPr>
              <a:t>2015</a:t>
            </a:r>
            <a:endParaRPr lang="hu-HU" sz="1600" dirty="0"/>
          </a:p>
        </p:txBody>
      </p:sp>
      <p:pic>
        <p:nvPicPr>
          <p:cNvPr id="6" name="Tartalom helye 5" descr="00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44000" y="785794"/>
            <a:ext cx="5400000" cy="2597838"/>
          </a:xfrm>
        </p:spPr>
      </p:pic>
      <p:pic>
        <p:nvPicPr>
          <p:cNvPr id="7" name="Kép 6" descr="unnamed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4000" y="3714752"/>
            <a:ext cx="5400000" cy="26935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14282" y="6143644"/>
            <a:ext cx="8929718" cy="714356"/>
          </a:xfrm>
        </p:spPr>
        <p:txBody>
          <a:bodyPr>
            <a:normAutofit/>
          </a:bodyPr>
          <a:lstStyle/>
          <a:p>
            <a:pPr algn="l"/>
            <a:r>
              <a:rPr lang="hu-HU" sz="1000" spc="120" dirty="0" smtClean="0">
                <a:solidFill>
                  <a:schemeClr val="bg1"/>
                </a:solidFill>
                <a:latin typeface="Century Gothic" pitchFamily="34" charset="0"/>
              </a:rPr>
              <a:t>.</a:t>
            </a:r>
            <a:endParaRPr lang="hu-HU" sz="1000" b="1" spc="12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85720" y="214290"/>
            <a:ext cx="3786214" cy="6072230"/>
          </a:xfrm>
        </p:spPr>
        <p:txBody>
          <a:bodyPr>
            <a:noAutofit/>
          </a:bodyPr>
          <a:lstStyle/>
          <a:p>
            <a:pPr lvl="0" algn="l"/>
            <a:endParaRPr lang="hu-HU" sz="12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lvl="0"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A SZOLIDÁRIS ÉPÍTÉSZET SZÜKSÉGESSÉGE </a:t>
            </a:r>
          </a:p>
          <a:p>
            <a:pPr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 </a:t>
            </a:r>
          </a:p>
          <a:p>
            <a:pPr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KÖRNYEZETÜNK </a:t>
            </a:r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ÁLLAPOTA:</a:t>
            </a:r>
          </a:p>
          <a:p>
            <a:pPr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	</a:t>
            </a:r>
            <a:r>
              <a:rPr lang="hu-HU" sz="1200" b="1" dirty="0" smtClean="0">
                <a:solidFill>
                  <a:srgbClr val="99AC26"/>
                </a:solidFill>
                <a:latin typeface="Century Gothic" pitchFamily="34" charset="0"/>
              </a:rPr>
              <a:t>TERMÉSZETI </a:t>
            </a:r>
            <a:r>
              <a:rPr lang="hu-HU" sz="1200" b="1" dirty="0" smtClean="0">
                <a:solidFill>
                  <a:srgbClr val="99AC26"/>
                </a:solidFill>
                <a:latin typeface="Century Gothic" pitchFamily="34" charset="0"/>
              </a:rPr>
              <a:t>KÖRNYEZET</a:t>
            </a:r>
          </a:p>
          <a:p>
            <a:pPr algn="l"/>
            <a:endParaRPr lang="hu-HU" sz="12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 Globális időjárási anomáliák</a:t>
            </a:r>
          </a:p>
          <a:p>
            <a:pPr algn="l">
              <a:buFont typeface="Arial" pitchFamily="34" charset="0"/>
              <a:buChar char="•"/>
            </a:pPr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 Állatfajok pusztulása</a:t>
            </a:r>
          </a:p>
          <a:p>
            <a:pPr algn="l">
              <a:buFont typeface="Arial" pitchFamily="34" charset="0"/>
              <a:buChar char="•"/>
            </a:pPr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…</a:t>
            </a:r>
          </a:p>
          <a:p>
            <a:pPr algn="l"/>
            <a:endParaRPr lang="hu-HU" sz="12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Fő kiváltó oka:</a:t>
            </a:r>
          </a:p>
          <a:p>
            <a:pPr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A SZENNYEZÉS</a:t>
            </a:r>
          </a:p>
          <a:p>
            <a:pPr algn="l"/>
            <a:endParaRPr lang="hu-HU" sz="1200" b="1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algn="l"/>
            <a:endParaRPr lang="hu-HU" sz="8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6" name="Kép 5" descr="0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3372" y="1427185"/>
            <a:ext cx="4582432" cy="46073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14282" y="6143644"/>
            <a:ext cx="8929718" cy="714356"/>
          </a:xfrm>
        </p:spPr>
        <p:txBody>
          <a:bodyPr>
            <a:normAutofit/>
          </a:bodyPr>
          <a:lstStyle/>
          <a:p>
            <a:pPr algn="l"/>
            <a:endParaRPr lang="hu-HU" sz="1000" b="1" spc="12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85720" y="214290"/>
            <a:ext cx="3786214" cy="6072230"/>
          </a:xfrm>
        </p:spPr>
        <p:txBody>
          <a:bodyPr>
            <a:noAutofit/>
          </a:bodyPr>
          <a:lstStyle/>
          <a:p>
            <a:pPr lvl="0" algn="l"/>
            <a:endParaRPr lang="hu-HU" sz="12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lvl="0"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A SZOLIDÁRIS ÉPÍTÉSZET SZÜKSÉGESSÉGE </a:t>
            </a:r>
          </a:p>
          <a:p>
            <a:pPr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 </a:t>
            </a:r>
          </a:p>
          <a:p>
            <a:pPr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KÖRNYEZETÜNK </a:t>
            </a:r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ÁLLAPOTA:</a:t>
            </a:r>
          </a:p>
          <a:p>
            <a:pPr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	</a:t>
            </a:r>
            <a:r>
              <a:rPr lang="hu-HU" sz="1200" b="1" dirty="0" smtClean="0">
                <a:solidFill>
                  <a:srgbClr val="99AC26"/>
                </a:solidFill>
                <a:latin typeface="Century Gothic" pitchFamily="34" charset="0"/>
              </a:rPr>
              <a:t>TERMÉSZETI </a:t>
            </a:r>
            <a:r>
              <a:rPr lang="hu-HU" sz="1200" b="1" dirty="0" smtClean="0">
                <a:solidFill>
                  <a:srgbClr val="99AC26"/>
                </a:solidFill>
                <a:latin typeface="Century Gothic" pitchFamily="34" charset="0"/>
              </a:rPr>
              <a:t>KÖRNYEZET</a:t>
            </a:r>
          </a:p>
          <a:p>
            <a:pPr algn="l"/>
            <a:endParaRPr lang="hu-HU" sz="12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algn="l"/>
            <a:endParaRPr lang="hu-HU" sz="1200" b="1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algn="l"/>
            <a:endParaRPr lang="hu-HU" sz="8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3074" name="Picture 2" descr="C:\  ___ ideig\szennyezés 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1" y="428604"/>
            <a:ext cx="3689119" cy="1682756"/>
          </a:xfrm>
          <a:prstGeom prst="rect">
            <a:avLst/>
          </a:prstGeom>
          <a:noFill/>
        </p:spPr>
      </p:pic>
      <p:pic>
        <p:nvPicPr>
          <p:cNvPr id="3075" name="Picture 3" descr="C:\  ___ ideig\szennyezés 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2216072"/>
            <a:ext cx="5502989" cy="4127242"/>
          </a:xfrm>
          <a:prstGeom prst="rect">
            <a:avLst/>
          </a:prstGeom>
          <a:noFill/>
        </p:spPr>
      </p:pic>
      <p:pic>
        <p:nvPicPr>
          <p:cNvPr id="3076" name="Picture 4" descr="C:\  ___ ideig\szennyezés 0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2132" y="2214554"/>
            <a:ext cx="4000528" cy="41272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14282" y="6143644"/>
            <a:ext cx="8929718" cy="714356"/>
          </a:xfrm>
        </p:spPr>
        <p:txBody>
          <a:bodyPr>
            <a:normAutofit/>
          </a:bodyPr>
          <a:lstStyle/>
          <a:p>
            <a:pPr algn="l"/>
            <a:endParaRPr lang="hu-HU" sz="1000" b="1" spc="12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85720" y="214290"/>
            <a:ext cx="3786214" cy="6072230"/>
          </a:xfrm>
        </p:spPr>
        <p:txBody>
          <a:bodyPr>
            <a:noAutofit/>
          </a:bodyPr>
          <a:lstStyle/>
          <a:p>
            <a:pPr lvl="0" algn="l"/>
            <a:r>
              <a:rPr lang="hu-HU" sz="1200" b="1" dirty="0" smtClean="0">
                <a:solidFill>
                  <a:schemeClr val="bg1"/>
                </a:solidFill>
                <a:latin typeface="Century Gothic" pitchFamily="34" charset="0"/>
              </a:rPr>
              <a:t>A SZOLIDÁRIS ÉPÍTÉSZET SZÜKSÉGESSÉGE </a:t>
            </a:r>
            <a:endParaRPr lang="hu-HU" sz="12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algn="l"/>
            <a:r>
              <a:rPr lang="hu-HU" sz="1200" b="1" dirty="0" smtClean="0">
                <a:solidFill>
                  <a:schemeClr val="bg1"/>
                </a:solidFill>
                <a:latin typeface="Century Gothic" pitchFamily="34" charset="0"/>
              </a:rPr>
              <a:t> </a:t>
            </a:r>
            <a:endParaRPr lang="hu-HU" sz="12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.</a:t>
            </a:r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KÖRNYEZETÜNK ÁLLAPOTA:</a:t>
            </a:r>
          </a:p>
          <a:p>
            <a:pPr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	</a:t>
            </a:r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TERMÉSZETI </a:t>
            </a:r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KÖRNYEZET</a:t>
            </a:r>
          </a:p>
          <a:p>
            <a:pPr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	</a:t>
            </a:r>
            <a:r>
              <a:rPr lang="hu-HU" sz="1200" b="1" dirty="0" smtClean="0">
                <a:solidFill>
                  <a:srgbClr val="99AC26"/>
                </a:solidFill>
                <a:latin typeface="Century Gothic" pitchFamily="34" charset="0"/>
              </a:rPr>
              <a:t>ÉPÍTETT </a:t>
            </a:r>
            <a:r>
              <a:rPr lang="hu-HU" sz="1200" b="1" dirty="0" smtClean="0">
                <a:solidFill>
                  <a:srgbClr val="99AC26"/>
                </a:solidFill>
                <a:latin typeface="Century Gothic" pitchFamily="34" charset="0"/>
              </a:rPr>
              <a:t>KÖRNYEZET</a:t>
            </a:r>
          </a:p>
          <a:p>
            <a:pPr algn="l"/>
            <a:endParaRPr lang="hu-HU" sz="8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1026" name="Picture 2" descr="F:\                     _____ habil\előadás\gyűjt\ép kör 0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14648" y="1928802"/>
            <a:ext cx="6757814" cy="38012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14282" y="6143644"/>
            <a:ext cx="8929718" cy="714356"/>
          </a:xfrm>
        </p:spPr>
        <p:txBody>
          <a:bodyPr>
            <a:normAutofit/>
          </a:bodyPr>
          <a:lstStyle/>
          <a:p>
            <a:pPr algn="l"/>
            <a:endParaRPr lang="hu-HU" sz="1000" b="1" spc="12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85720" y="214290"/>
            <a:ext cx="3786214" cy="6072230"/>
          </a:xfrm>
        </p:spPr>
        <p:txBody>
          <a:bodyPr>
            <a:noAutofit/>
          </a:bodyPr>
          <a:lstStyle/>
          <a:p>
            <a:pPr lvl="0" algn="l"/>
            <a:r>
              <a:rPr lang="hu-HU" sz="1200" b="1" dirty="0" smtClean="0">
                <a:solidFill>
                  <a:schemeClr val="bg1"/>
                </a:solidFill>
                <a:latin typeface="Century Gothic" pitchFamily="34" charset="0"/>
              </a:rPr>
              <a:t>A SZOLIDÁRIS ÉPÍTÉSZET SZÜKSÉGESSÉGE </a:t>
            </a:r>
            <a:endParaRPr lang="hu-HU" sz="12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algn="l"/>
            <a:r>
              <a:rPr lang="hu-HU" sz="1200" b="1" dirty="0" smtClean="0">
                <a:solidFill>
                  <a:schemeClr val="bg1"/>
                </a:solidFill>
                <a:latin typeface="Century Gothic" pitchFamily="34" charset="0"/>
              </a:rPr>
              <a:t> </a:t>
            </a:r>
            <a:endParaRPr lang="hu-HU" sz="12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KÖRNYEZETÜNK ÁLLAPOTA:</a:t>
            </a:r>
          </a:p>
          <a:p>
            <a:pPr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	</a:t>
            </a:r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TERMÉSZETI </a:t>
            </a:r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KÖRNYEZET</a:t>
            </a:r>
          </a:p>
          <a:p>
            <a:pPr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	</a:t>
            </a:r>
            <a:r>
              <a:rPr lang="hu-HU" sz="1200" b="1" dirty="0" smtClean="0">
                <a:solidFill>
                  <a:srgbClr val="99AC26"/>
                </a:solidFill>
                <a:latin typeface="Century Gothic" pitchFamily="34" charset="0"/>
              </a:rPr>
              <a:t>ÉPÍTETT </a:t>
            </a:r>
            <a:r>
              <a:rPr lang="hu-HU" sz="1200" b="1" dirty="0" smtClean="0">
                <a:solidFill>
                  <a:srgbClr val="99AC26"/>
                </a:solidFill>
                <a:latin typeface="Century Gothic" pitchFamily="34" charset="0"/>
              </a:rPr>
              <a:t>KÖRNYEZET</a:t>
            </a:r>
          </a:p>
          <a:p>
            <a:pPr algn="l"/>
            <a:endParaRPr lang="hu-HU" sz="8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4" name="Kép 3" descr="ép kör 0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5851" y="1500174"/>
            <a:ext cx="6286543" cy="47149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14282" y="6143644"/>
            <a:ext cx="8929718" cy="714356"/>
          </a:xfrm>
        </p:spPr>
        <p:txBody>
          <a:bodyPr>
            <a:normAutofit/>
          </a:bodyPr>
          <a:lstStyle/>
          <a:p>
            <a:pPr algn="l"/>
            <a:r>
              <a:rPr lang="hu-HU" sz="1000" b="1" spc="120" dirty="0" smtClean="0">
                <a:solidFill>
                  <a:schemeClr val="bg1"/>
                </a:solidFill>
                <a:latin typeface="Century Gothic" pitchFamily="34" charset="0"/>
              </a:rPr>
              <a:t> </a:t>
            </a:r>
            <a:endParaRPr lang="hu-HU" sz="1000" b="1" spc="12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85720" y="214290"/>
            <a:ext cx="3786214" cy="6072230"/>
          </a:xfrm>
        </p:spPr>
        <p:txBody>
          <a:bodyPr>
            <a:noAutofit/>
          </a:bodyPr>
          <a:lstStyle/>
          <a:p>
            <a:pPr lvl="0" algn="l"/>
            <a:r>
              <a:rPr lang="hu-HU" sz="1200" b="1" dirty="0" smtClean="0">
                <a:solidFill>
                  <a:schemeClr val="bg1"/>
                </a:solidFill>
                <a:latin typeface="Century Gothic" pitchFamily="34" charset="0"/>
              </a:rPr>
              <a:t>A SZOLIDÁRIS ÉPÍTÉSZET SZÜKSÉGESSÉGE </a:t>
            </a:r>
            <a:endParaRPr lang="hu-HU" sz="12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algn="l"/>
            <a:r>
              <a:rPr lang="hu-HU" sz="1200" b="1" dirty="0" smtClean="0">
                <a:solidFill>
                  <a:schemeClr val="bg1"/>
                </a:solidFill>
                <a:latin typeface="Century Gothic" pitchFamily="34" charset="0"/>
              </a:rPr>
              <a:t> </a:t>
            </a:r>
            <a:endParaRPr lang="hu-HU" sz="12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KÖRNYEZETÜNK </a:t>
            </a:r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ÁLLAPOTA:</a:t>
            </a:r>
          </a:p>
          <a:p>
            <a:pPr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	</a:t>
            </a:r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TERMÉSZETI </a:t>
            </a:r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KÖRNYEZET</a:t>
            </a:r>
          </a:p>
          <a:p>
            <a:pPr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	</a:t>
            </a:r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ÉPÍTETT </a:t>
            </a:r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KÖRNYEZET</a:t>
            </a:r>
          </a:p>
          <a:p>
            <a:pPr lvl="2" algn="l"/>
            <a:r>
              <a:rPr lang="hu-HU" sz="1200" b="1" dirty="0" smtClean="0">
                <a:solidFill>
                  <a:srgbClr val="99AC26"/>
                </a:solidFill>
                <a:latin typeface="Century Gothic" pitchFamily="34" charset="0"/>
              </a:rPr>
              <a:t>TÁRSADALMI </a:t>
            </a:r>
            <a:r>
              <a:rPr lang="hu-HU" sz="1200" b="1" dirty="0" smtClean="0">
                <a:solidFill>
                  <a:srgbClr val="99AC26"/>
                </a:solidFill>
                <a:latin typeface="Century Gothic" pitchFamily="34" charset="0"/>
              </a:rPr>
              <a:t>KÖRNYEZET</a:t>
            </a:r>
          </a:p>
          <a:p>
            <a:pPr algn="l"/>
            <a:r>
              <a:rPr lang="hu-HU" sz="1200" b="1" dirty="0" smtClean="0">
                <a:solidFill>
                  <a:srgbClr val="99AC26"/>
                </a:solidFill>
                <a:latin typeface="Century Gothic" pitchFamily="34" charset="0"/>
              </a:rPr>
              <a:t> </a:t>
            </a:r>
            <a:endParaRPr lang="hu-HU" sz="800" b="1" dirty="0">
              <a:solidFill>
                <a:srgbClr val="99AC26"/>
              </a:solidFill>
              <a:latin typeface="Century Gothic" pitchFamily="34" charset="0"/>
            </a:endParaRPr>
          </a:p>
        </p:txBody>
      </p:sp>
      <p:pic>
        <p:nvPicPr>
          <p:cNvPr id="1026" name="Picture 2" descr="F:\                     _____ habil\előadás\gyűjt\00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285728"/>
            <a:ext cx="3786214" cy="2421748"/>
          </a:xfrm>
          <a:prstGeom prst="rect">
            <a:avLst/>
          </a:prstGeom>
          <a:noFill/>
        </p:spPr>
      </p:pic>
      <p:pic>
        <p:nvPicPr>
          <p:cNvPr id="1027" name="Picture 3" descr="F:\                     _____ habil\előadás\gyűjt\00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045330"/>
            <a:ext cx="4714908" cy="30996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14282" y="6143644"/>
            <a:ext cx="8929718" cy="714356"/>
          </a:xfrm>
        </p:spPr>
        <p:txBody>
          <a:bodyPr>
            <a:normAutofit/>
          </a:bodyPr>
          <a:lstStyle/>
          <a:p>
            <a:pPr algn="l"/>
            <a:r>
              <a:rPr lang="hu-HU" sz="1000" b="1" spc="120" dirty="0" smtClean="0">
                <a:solidFill>
                  <a:schemeClr val="bg1"/>
                </a:solidFill>
                <a:latin typeface="Century Gothic" pitchFamily="34" charset="0"/>
              </a:rPr>
              <a:t> </a:t>
            </a:r>
            <a:endParaRPr lang="hu-HU" sz="1000" b="1" spc="12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85720" y="214290"/>
            <a:ext cx="7429552" cy="6072230"/>
          </a:xfrm>
        </p:spPr>
        <p:txBody>
          <a:bodyPr>
            <a:noAutofit/>
          </a:bodyPr>
          <a:lstStyle/>
          <a:p>
            <a:pPr lvl="0" algn="l"/>
            <a:r>
              <a:rPr lang="hu-HU" sz="1200" b="1" dirty="0" smtClean="0">
                <a:solidFill>
                  <a:schemeClr val="bg1"/>
                </a:solidFill>
                <a:latin typeface="Century Gothic" pitchFamily="34" charset="0"/>
              </a:rPr>
              <a:t>A SZOLIDÁRIS ÉPÍTÉSZET SZÜKSÉGESSÉGE </a:t>
            </a:r>
            <a:endParaRPr lang="hu-HU" sz="12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algn="l"/>
            <a:r>
              <a:rPr lang="hu-HU" sz="1200" b="1" dirty="0" smtClean="0">
                <a:solidFill>
                  <a:schemeClr val="bg1"/>
                </a:solidFill>
                <a:latin typeface="Century Gothic" pitchFamily="34" charset="0"/>
              </a:rPr>
              <a:t> </a:t>
            </a:r>
            <a:endParaRPr lang="hu-HU" sz="12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KÖRNYEZETÜNK </a:t>
            </a:r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ÁLLAPOTA:</a:t>
            </a:r>
          </a:p>
          <a:p>
            <a:pPr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	</a:t>
            </a:r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TERMÉSZETI </a:t>
            </a:r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KÖRNYEZET</a:t>
            </a:r>
          </a:p>
          <a:p>
            <a:pPr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	</a:t>
            </a:r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ÉPÍTETT </a:t>
            </a:r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KÖRNYEZET</a:t>
            </a:r>
          </a:p>
          <a:p>
            <a:pPr lvl="2" algn="l"/>
            <a:r>
              <a:rPr lang="hu-HU" sz="1200" b="1" dirty="0" smtClean="0">
                <a:solidFill>
                  <a:srgbClr val="99AC26"/>
                </a:solidFill>
                <a:latin typeface="Century Gothic" pitchFamily="34" charset="0"/>
              </a:rPr>
              <a:t>TÁRSADALMI </a:t>
            </a:r>
            <a:r>
              <a:rPr lang="hu-HU" sz="1200" b="1" dirty="0" smtClean="0">
                <a:solidFill>
                  <a:srgbClr val="99AC26"/>
                </a:solidFill>
                <a:latin typeface="Century Gothic" pitchFamily="34" charset="0"/>
              </a:rPr>
              <a:t>KÖRNYEZET</a:t>
            </a:r>
          </a:p>
          <a:p>
            <a:pPr lvl="2" algn="l"/>
            <a:endParaRPr lang="hu-HU" sz="1200" b="1" dirty="0" smtClean="0">
              <a:solidFill>
                <a:srgbClr val="99AC26"/>
              </a:solidFill>
              <a:latin typeface="Century Gothic" pitchFamily="34" charset="0"/>
            </a:endParaRPr>
          </a:p>
          <a:p>
            <a:pPr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 </a:t>
            </a:r>
          </a:p>
          <a:p>
            <a:pPr lvl="2" algn="l"/>
            <a:endParaRPr lang="hu-HU" sz="1200" b="1" dirty="0" smtClean="0">
              <a:solidFill>
                <a:srgbClr val="99AC26"/>
              </a:solidFill>
              <a:latin typeface="Century Gothic" pitchFamily="34" charset="0"/>
            </a:endParaRPr>
          </a:p>
          <a:p>
            <a:pPr algn="l"/>
            <a:r>
              <a:rPr lang="hu-HU" sz="1200" b="1" dirty="0" smtClean="0">
                <a:solidFill>
                  <a:srgbClr val="99AC26"/>
                </a:solidFill>
                <a:latin typeface="Century Gothic" pitchFamily="34" charset="0"/>
              </a:rPr>
              <a:t> </a:t>
            </a:r>
            <a:endParaRPr lang="hu-HU" sz="800" b="1" dirty="0">
              <a:solidFill>
                <a:srgbClr val="99AC26"/>
              </a:solidFill>
              <a:latin typeface="Century Gothic" pitchFamily="34" charset="0"/>
            </a:endParaRPr>
          </a:p>
        </p:txBody>
      </p:sp>
      <p:pic>
        <p:nvPicPr>
          <p:cNvPr id="2050" name="Picture 2" descr="F:\                     _____ habil\előadás\gyűjt\00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928933"/>
            <a:ext cx="4605029" cy="3073469"/>
          </a:xfrm>
          <a:prstGeom prst="rect">
            <a:avLst/>
          </a:prstGeom>
          <a:noFill/>
        </p:spPr>
      </p:pic>
      <p:pic>
        <p:nvPicPr>
          <p:cNvPr id="2051" name="Picture 3" descr="F:\                     _____ habil\előadás\gyűjt\00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928934"/>
            <a:ext cx="4631876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14282" y="6143644"/>
            <a:ext cx="8929718" cy="714356"/>
          </a:xfrm>
        </p:spPr>
        <p:txBody>
          <a:bodyPr>
            <a:normAutofit/>
          </a:bodyPr>
          <a:lstStyle/>
          <a:p>
            <a:pPr algn="l"/>
            <a:r>
              <a:rPr lang="hu-HU" sz="1000" b="1" spc="120" dirty="0" smtClean="0">
                <a:solidFill>
                  <a:schemeClr val="bg1"/>
                </a:solidFill>
                <a:latin typeface="Century Gothic" pitchFamily="34" charset="0"/>
              </a:rPr>
              <a:t> </a:t>
            </a:r>
            <a:endParaRPr lang="hu-HU" sz="1000" b="1" spc="12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85720" y="714356"/>
            <a:ext cx="7486680" cy="5572164"/>
          </a:xfrm>
        </p:spPr>
        <p:txBody>
          <a:bodyPr>
            <a:noAutofit/>
          </a:bodyPr>
          <a:lstStyle/>
          <a:p>
            <a:pPr algn="l"/>
            <a:r>
              <a:rPr lang="hu-HU" sz="1200" dirty="0" smtClean="0">
                <a:solidFill>
                  <a:schemeClr val="bg1">
                    <a:lumMod val="50000"/>
                  </a:schemeClr>
                </a:solidFill>
                <a:latin typeface="Century Gothic" pitchFamily="34" charset="0"/>
              </a:rPr>
              <a:t>  </a:t>
            </a:r>
          </a:p>
          <a:p>
            <a:pPr lvl="0" algn="l"/>
            <a:r>
              <a:rPr lang="hu-HU" sz="1200" b="1" dirty="0" smtClean="0">
                <a:solidFill>
                  <a:schemeClr val="bg1"/>
                </a:solidFill>
                <a:latin typeface="Century Gothic" pitchFamily="34" charset="0"/>
              </a:rPr>
              <a:t> </a:t>
            </a:r>
            <a:r>
              <a:rPr lang="hu-HU" sz="1200" b="1" dirty="0" smtClean="0">
                <a:solidFill>
                  <a:schemeClr val="bg1"/>
                </a:solidFill>
                <a:latin typeface="Century Gothic" pitchFamily="34" charset="0"/>
              </a:rPr>
              <a:t>           AZ </a:t>
            </a:r>
            <a:r>
              <a:rPr lang="hu-HU" sz="1200" b="1" dirty="0" smtClean="0">
                <a:solidFill>
                  <a:schemeClr val="bg1"/>
                </a:solidFill>
                <a:latin typeface="Century Gothic" pitchFamily="34" charset="0"/>
              </a:rPr>
              <a:t>ÉPTÉSZET HOGYAN REAGÁL VAGY NEM REAGÁL A VILÁG MÉRETŰ PROBLÉMÁKRA</a:t>
            </a:r>
            <a:r>
              <a:rPr lang="hu-HU" sz="1200" b="1" dirty="0" smtClean="0">
                <a:solidFill>
                  <a:schemeClr val="bg1"/>
                </a:solidFill>
                <a:latin typeface="Century Gothic" pitchFamily="34" charset="0"/>
              </a:rPr>
              <a:t> </a:t>
            </a:r>
            <a:endParaRPr lang="hu-HU" sz="12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  </a:t>
            </a:r>
          </a:p>
          <a:p>
            <a:pPr lvl="1" algn="l"/>
            <a:r>
              <a:rPr lang="hu-HU" sz="1200" b="1" dirty="0" smtClean="0">
                <a:solidFill>
                  <a:srgbClr val="99AC26"/>
                </a:solidFill>
                <a:latin typeface="Century Gothic" pitchFamily="34" charset="0"/>
              </a:rPr>
              <a:t>TORINÓI KIÁLTVÁNY  - JOGSZABÁLYI KÖRNYEZET VÁLTOZÁSA</a:t>
            </a:r>
          </a:p>
          <a:p>
            <a:pPr lvl="1" algn="l"/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 </a:t>
            </a:r>
          </a:p>
          <a:p>
            <a:pPr>
              <a:defRPr/>
            </a:pPr>
            <a:r>
              <a:rPr lang="hu-HU" sz="1200" dirty="0" smtClean="0">
                <a:solidFill>
                  <a:schemeClr val="bg1"/>
                </a:solidFill>
                <a:latin typeface="Century Gothic" pitchFamily="34" charset="0"/>
              </a:rPr>
              <a:t> </a:t>
            </a:r>
            <a:endParaRPr lang="hu-HU" sz="1200" b="1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lvl="1" algn="l">
              <a:defRPr/>
            </a:pPr>
            <a:r>
              <a:rPr lang="hu-HU" sz="1200" b="1" dirty="0" smtClean="0">
                <a:solidFill>
                  <a:schemeClr val="bg1"/>
                </a:solidFill>
                <a:latin typeface="Century Gothic" pitchFamily="34" charset="0"/>
              </a:rPr>
              <a:t>Torinói </a:t>
            </a:r>
            <a:r>
              <a:rPr lang="hu-HU" sz="1200" b="1" dirty="0" smtClean="0">
                <a:solidFill>
                  <a:schemeClr val="bg1"/>
                </a:solidFill>
                <a:latin typeface="Century Gothic" pitchFamily="34" charset="0"/>
              </a:rPr>
              <a:t>kiáltvány, gazdasági válság </a:t>
            </a:r>
            <a:r>
              <a:rPr lang="hu-HU" sz="1200" i="1" dirty="0" smtClean="0">
                <a:solidFill>
                  <a:schemeClr val="bg1"/>
                </a:solidFill>
                <a:latin typeface="Century Gothic" pitchFamily="34" charset="0"/>
              </a:rPr>
              <a:t>(2008)</a:t>
            </a:r>
          </a:p>
          <a:p>
            <a:pPr algn="l">
              <a:defRPr/>
            </a:pPr>
            <a:endParaRPr lang="hu-HU" sz="10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algn="l">
              <a:lnSpc>
                <a:spcPct val="150000"/>
              </a:lnSpc>
              <a:tabLst>
                <a:tab pos="446088" algn="l"/>
              </a:tabLst>
              <a:defRPr/>
            </a:pPr>
            <a:r>
              <a:rPr lang="hu-HU" sz="1000" dirty="0" smtClean="0">
                <a:solidFill>
                  <a:schemeClr val="bg1"/>
                </a:solidFill>
                <a:latin typeface="Century Gothic" pitchFamily="34" charset="0"/>
              </a:rPr>
              <a:t>	A torinói kiáltványt a XXIII. UIA Építészeti Világkongresszuson fogalmazták meg és hozták nyilvánosságra. 	A progresszív kiáltványban a világszintű változtatás igénye fogalmazódik meg: egy új fejlődési modell 	szükségszerűségét vázolja fel, amely a jelenkori fogyasztói társadalom helyére léphet. </a:t>
            </a:r>
            <a:r>
              <a:rPr lang="hu-HU" sz="1000" b="1" dirty="0" smtClean="0">
                <a:solidFill>
                  <a:schemeClr val="bg1"/>
                </a:solidFill>
                <a:latin typeface="Century Gothic" pitchFamily="34" charset="0"/>
              </a:rPr>
              <a:t>A kiáltvány szerint 	olyan építészetre van a világnak szüksége, mely a természet része, erősíti és védi a környezetet, 	esztétikai, 	értékteremtő, és politikai síkon egyaránt megvalósíthatja ezeket a célokat. A növekedés  korlátaira 	tekintettel merőben új fejlődési modelleket kell meghonosítani, melyek a gazdaság és az ökológia 	igényeire is fókuszálnak</a:t>
            </a:r>
            <a:r>
              <a:rPr lang="hu-HU" sz="1000" dirty="0" smtClean="0">
                <a:solidFill>
                  <a:schemeClr val="bg1"/>
                </a:solidFill>
                <a:latin typeface="Century Gothic" pitchFamily="34" charset="0"/>
              </a:rPr>
              <a:t>. </a:t>
            </a:r>
            <a:r>
              <a:rPr lang="hu-HU" sz="1000" b="1" dirty="0" smtClean="0">
                <a:solidFill>
                  <a:srgbClr val="99AC26"/>
                </a:solidFill>
                <a:latin typeface="Century Gothic" pitchFamily="34" charset="0"/>
              </a:rPr>
              <a:t>Az építészek nem tagadhatják le saját felelősségüket, mivel a szakma mélyen érintett 	a földfelszín átalakításának folyamatában. </a:t>
            </a:r>
            <a:r>
              <a:rPr lang="hu-HU" sz="1000" dirty="0" smtClean="0">
                <a:solidFill>
                  <a:schemeClr val="bg1"/>
                </a:solidFill>
                <a:latin typeface="Century Gothic" pitchFamily="34" charset="0"/>
              </a:rPr>
              <a:t>Ha békét akarunk kötni a Földdel, akkor el kell kezdenünk 	dolgozni érte.</a:t>
            </a:r>
          </a:p>
          <a:p>
            <a:pPr lvl="1" algn="l"/>
            <a:endParaRPr lang="hu-HU" sz="10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algn="l"/>
            <a:r>
              <a:rPr lang="hu-HU" sz="1000" b="1" dirty="0" smtClean="0">
                <a:solidFill>
                  <a:schemeClr val="bg1"/>
                </a:solidFill>
                <a:latin typeface="Century Gothic" pitchFamily="34" charset="0"/>
              </a:rPr>
              <a:t> </a:t>
            </a:r>
            <a:endParaRPr lang="hu-HU" sz="10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lvl="0" algn="l"/>
            <a:endParaRPr lang="hu-HU" sz="1000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lapértelmezett terv">
  <a:themeElements>
    <a:clrScheme name="Alapértelmezett terv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lapértelmezett terv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1904</TotalTime>
  <Words>81</Words>
  <Application>Microsoft PowerPoint</Application>
  <PresentationFormat>Diavetítés a képernyőre (4:3 oldalarány)</PresentationFormat>
  <Paragraphs>167</Paragraphs>
  <Slides>25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25</vt:i4>
      </vt:variant>
    </vt:vector>
  </HeadingPairs>
  <TitlesOfParts>
    <vt:vector size="26" baseType="lpstr">
      <vt:lpstr>Alapértelmezett terv</vt:lpstr>
      <vt:lpstr>SZOLIDÁRIS   ÉPÍTÉSZET</vt:lpstr>
      <vt:lpstr>2. dia</vt:lpstr>
      <vt:lpstr>.</vt:lpstr>
      <vt:lpstr>4. dia</vt:lpstr>
      <vt:lpstr>5. dia</vt:lpstr>
      <vt:lpstr>6. dia</vt:lpstr>
      <vt:lpstr> </vt:lpstr>
      <vt:lpstr> </vt:lpstr>
      <vt:lpstr> </vt:lpstr>
      <vt:lpstr>.</vt:lpstr>
      <vt:lpstr> </vt:lpstr>
      <vt:lpstr> </vt:lpstr>
      <vt:lpstr> </vt:lpstr>
      <vt:lpstr> </vt:lpstr>
      <vt:lpstr> </vt:lpstr>
      <vt:lpstr> </vt:lpstr>
      <vt:lpstr>17. dia</vt:lpstr>
      <vt:lpstr> </vt:lpstr>
      <vt:lpstr>19. dia</vt:lpstr>
      <vt:lpstr>  PÉCS VASÚT MENTI TERÜLETEINEK REHABILITÁCIÓJA _2014  </vt:lpstr>
      <vt:lpstr>PÉCS VASÚT MENTI TERÜLETEINEK REHABILITÁCIÓJA _2014 </vt:lpstr>
      <vt:lpstr> KOMLÓ  ÉLHETŐ VÁROS VÍZIÓK 2015</vt:lpstr>
      <vt:lpstr> KOMLÓ  ÉLHETŐ VÁROS VÍZIÓK 2015</vt:lpstr>
      <vt:lpstr>KOMLÓ  ÉLHETŐ VÁROS VÍZIÓK  2015</vt:lpstr>
      <vt:lpstr>  KOMLÓ  ÉLHETŐ VÁROS VÍZIÓK  2015</vt:lpstr>
    </vt:vector>
  </TitlesOfParts>
  <Company>Contrast Architects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AZ ÉPÍTÉSZETELMÉLET FOGALMA</dc:title>
  <dc:creator>k_r_i_s_z</dc:creator>
  <cp:lastModifiedBy>user</cp:lastModifiedBy>
  <cp:revision>125</cp:revision>
  <dcterms:created xsi:type="dcterms:W3CDTF">2008-09-12T10:45:27Z</dcterms:created>
  <dcterms:modified xsi:type="dcterms:W3CDTF">2015-03-17T11:10:08Z</dcterms:modified>
</cp:coreProperties>
</file>