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8" r:id="rId1"/>
    <p:sldMasterId id="2147483673" r:id="rId2"/>
    <p:sldMasterId id="2147483675" r:id="rId3"/>
    <p:sldMasterId id="2147483679" r:id="rId4"/>
  </p:sldMasterIdLst>
  <p:sldIdLst>
    <p:sldId id="292" r:id="rId5"/>
    <p:sldId id="291" r:id="rId6"/>
    <p:sldId id="290" r:id="rId7"/>
    <p:sldId id="266" r:id="rId8"/>
    <p:sldId id="271" r:id="rId9"/>
    <p:sldId id="272" r:id="rId10"/>
    <p:sldId id="273" r:id="rId11"/>
    <p:sldId id="274" r:id="rId12"/>
    <p:sldId id="275" r:id="rId13"/>
    <p:sldId id="276" r:id="rId14"/>
    <p:sldId id="277" r:id="rId15"/>
    <p:sldId id="281" r:id="rId16"/>
    <p:sldId id="288" r:id="rId17"/>
    <p:sldId id="296" r:id="rId18"/>
    <p:sldId id="294"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8188" autoAdjust="0"/>
  </p:normalViewPr>
  <p:slideViewPr>
    <p:cSldViewPr snapToObjects="1">
      <p:cViewPr>
        <p:scale>
          <a:sx n="71" d="100"/>
          <a:sy n="71" d="100"/>
        </p:scale>
        <p:origin x="-413"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B1049448-F6D5-4A0E-BA3B-A979310BDC26}" type="datetimeFigureOut">
              <a:rPr lang="hu-HU" smtClean="0"/>
              <a:pPr/>
              <a:t>2015.03.16.</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300E392F-423A-4B2F-819A-04E49CF4C524}" type="slidenum">
              <a:rPr lang="hu-HU" smtClean="0"/>
              <a:pPr/>
              <a:t>‹#›</a:t>
            </a:fld>
            <a:endParaRPr lang="hu-HU"/>
          </a:p>
        </p:txBody>
      </p:sp>
    </p:spTree>
    <p:extLst>
      <p:ext uri="{BB962C8B-B14F-4D97-AF65-F5344CB8AC3E}">
        <p14:creationId xmlns:p14="http://schemas.microsoft.com/office/powerpoint/2010/main" val="3514066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B1049448-F6D5-4A0E-BA3B-A979310BDC26}" type="datetimeFigureOut">
              <a:rPr lang="hu-HU" smtClean="0"/>
              <a:pPr/>
              <a:t>2015.03.16.</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300E392F-423A-4B2F-819A-04E49CF4C524}" type="slidenum">
              <a:rPr lang="hu-HU" smtClean="0"/>
              <a:pPr/>
              <a:t>‹#›</a:t>
            </a:fld>
            <a:endParaRPr lang="hu-HU"/>
          </a:p>
        </p:txBody>
      </p:sp>
    </p:spTree>
    <p:extLst>
      <p:ext uri="{BB962C8B-B14F-4D97-AF65-F5344CB8AC3E}">
        <p14:creationId xmlns:p14="http://schemas.microsoft.com/office/powerpoint/2010/main" val="715254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B1049448-F6D5-4A0E-BA3B-A979310BDC26}" type="datetimeFigureOut">
              <a:rPr lang="hu-HU" smtClean="0"/>
              <a:pPr/>
              <a:t>2015.03.16.</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300E392F-423A-4B2F-819A-04E49CF4C524}" type="slidenum">
              <a:rPr lang="hu-HU" smtClean="0"/>
              <a:pPr/>
              <a:t>‹#›</a:t>
            </a:fld>
            <a:endParaRPr lang="hu-HU"/>
          </a:p>
        </p:txBody>
      </p:sp>
    </p:spTree>
    <p:extLst>
      <p:ext uri="{BB962C8B-B14F-4D97-AF65-F5344CB8AC3E}">
        <p14:creationId xmlns:p14="http://schemas.microsoft.com/office/powerpoint/2010/main" val="28626469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1"/>
          <p:cNvSpPr>
            <a:spLocks noGrp="1"/>
          </p:cNvSpPr>
          <p:nvPr>
            <p:ph type="title"/>
          </p:nvPr>
        </p:nvSpPr>
        <p:spPr>
          <a:xfrm>
            <a:off x="457200" y="381000"/>
            <a:ext cx="8229600" cy="609600"/>
          </a:xfrm>
        </p:spPr>
        <p:txBody>
          <a:bodyPr/>
          <a:lstStyle/>
          <a:p>
            <a:r>
              <a:rPr lang="hu-HU" smtClean="0"/>
              <a:t>Click to edit Master 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hu-HU" smtClean="0"/>
              <a:t>Click to edit Master title style</a:t>
            </a:r>
            <a:endParaRPr lang="en-US"/>
          </a:p>
        </p:txBody>
      </p:sp>
      <p:sp>
        <p:nvSpPr>
          <p:cNvPr id="3" name="Picture Placeholder 2"/>
          <p:cNvSpPr>
            <a:spLocks noGrp="1"/>
          </p:cNvSpPr>
          <p:nvPr>
            <p:ph type="pic" idx="1"/>
          </p:nvPr>
        </p:nvSpPr>
        <p:spPr>
          <a:xfrm>
            <a:off x="1792288" y="1524000"/>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4142871-7357-434F-A8F3-CECC6D136ADE}" type="datetimeFigureOut">
              <a:rPr lang="en-US" smtClean="0"/>
              <a:pPr/>
              <a:t>3/16/2015</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02C4939-F161-2245-8138-B1FA9F0D34C7}" type="slidenum">
              <a:rPr lang="en-US" smtClean="0"/>
              <a:pPr/>
              <a:t>‹#›</a:t>
            </a:fld>
            <a:endParaRPr lang="en-US"/>
          </a:p>
        </p:txBody>
      </p:sp>
      <p:sp>
        <p:nvSpPr>
          <p:cNvPr id="8" name="Title 1"/>
          <p:cNvSpPr txBox="1">
            <a:spLocks/>
          </p:cNvSpPr>
          <p:nvPr userDrawn="1"/>
        </p:nvSpPr>
        <p:spPr>
          <a:xfrm>
            <a:off x="457200" y="381000"/>
            <a:ext cx="8229600" cy="609600"/>
          </a:xfrm>
          <a:prstGeom prst="rect">
            <a:avLst/>
          </a:prstGeom>
        </p:spPr>
        <p:txBody>
          <a:bodyPr vert="horz" lIns="91440" tIns="45720" rIns="91440" bIns="45720" rtlCol="0"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hu-HU" sz="2400" b="1" i="0" u="none" strike="noStrike" kern="1200" cap="all" spc="0" normalizeH="0" baseline="0" noProof="0" smtClean="0">
                <a:ln>
                  <a:noFill/>
                </a:ln>
                <a:solidFill>
                  <a:srgbClr val="FFFFFF"/>
                </a:solidFill>
                <a:effectLst/>
                <a:uLnTx/>
                <a:uFillTx/>
                <a:latin typeface="Arial"/>
                <a:ea typeface="+mj-ea"/>
                <a:cs typeface="Arial"/>
              </a:rPr>
              <a:t>Click to edit Master title style</a:t>
            </a:r>
            <a:endParaRPr kumimoji="0" lang="en-US" sz="2400" b="1" i="0" u="none" strike="noStrike" kern="1200" cap="all" spc="0" normalizeH="0" baseline="0" noProof="0" smtClean="0">
              <a:ln>
                <a:noFill/>
              </a:ln>
              <a:solidFill>
                <a:srgbClr val="FFFFFF"/>
              </a:solidFill>
              <a:effectLst/>
              <a:uLnTx/>
              <a:uFillTx/>
              <a:latin typeface="Arial"/>
              <a:ea typeface="+mj-ea"/>
              <a:cs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Belső oldal 3">
    <p:spTree>
      <p:nvGrpSpPr>
        <p:cNvPr id="1" name=""/>
        <p:cNvGrpSpPr/>
        <p:nvPr/>
      </p:nvGrpSpPr>
      <p:grpSpPr>
        <a:xfrm>
          <a:off x="0" y="0"/>
          <a:ext cx="0" cy="0"/>
          <a:chOff x="0" y="0"/>
          <a:chExt cx="0" cy="0"/>
        </a:xfrm>
      </p:grpSpPr>
      <p:sp>
        <p:nvSpPr>
          <p:cNvPr id="2" name="Title 1"/>
          <p:cNvSpPr>
            <a:spLocks noGrp="1"/>
          </p:cNvSpPr>
          <p:nvPr>
            <p:ph type="title"/>
          </p:nvPr>
        </p:nvSpPr>
        <p:spPr>
          <a:xfrm>
            <a:off x="722313" y="1281107"/>
            <a:ext cx="7772400" cy="504819"/>
          </a:xfrm>
        </p:spPr>
        <p:txBody>
          <a:bodyPr anchor="t">
            <a:normAutofit/>
          </a:bodyPr>
          <a:lstStyle>
            <a:lvl1pPr algn="ctr">
              <a:defRPr sz="1800" b="0" cap="none">
                <a:latin typeface="Arial" pitchFamily="34" charset="0"/>
                <a:cs typeface="Arial" pitchFamily="34" charset="0"/>
              </a:defRPr>
            </a:lvl1pPr>
          </a:lstStyle>
          <a:p>
            <a:r>
              <a:rPr lang="en-US" smtClean="0"/>
              <a:t>Click to edit Master title style</a:t>
            </a:r>
            <a:endParaRPr lang="hu-HU" dirty="0"/>
          </a:p>
        </p:txBody>
      </p:sp>
      <p:sp>
        <p:nvSpPr>
          <p:cNvPr id="8" name="Content Placeholder 4"/>
          <p:cNvSpPr>
            <a:spLocks noGrp="1"/>
          </p:cNvSpPr>
          <p:nvPr>
            <p:ph idx="13"/>
          </p:nvPr>
        </p:nvSpPr>
        <p:spPr bwMode="auto">
          <a:xfrm>
            <a:off x="785786" y="4786322"/>
            <a:ext cx="7572428" cy="1500198"/>
          </a:xfrm>
          <a:noFill/>
          <a:ln>
            <a:miter lim="800000"/>
            <a:headEnd/>
            <a:tailEnd/>
          </a:ln>
        </p:spPr>
        <p:txBody>
          <a:bodyPr>
            <a:normAutofit/>
          </a:bodyPr>
          <a:lstStyle>
            <a:lvl1pPr>
              <a:buNone/>
              <a:defRPr sz="1400">
                <a:latin typeface="Arial" pitchFamily="34" charset="0"/>
                <a:cs typeface="Arial" pitchFamily="34" charset="0"/>
              </a:defRPr>
            </a:lvl1pPr>
          </a:lstStyle>
          <a:p>
            <a:endParaRPr lang="hu-HU" dirty="0" smtClean="0"/>
          </a:p>
        </p:txBody>
      </p:sp>
      <p:sp>
        <p:nvSpPr>
          <p:cNvPr id="9" name="Tartalom helye 2"/>
          <p:cNvSpPr>
            <a:spLocks noGrp="1"/>
          </p:cNvSpPr>
          <p:nvPr>
            <p:ph idx="14"/>
          </p:nvPr>
        </p:nvSpPr>
        <p:spPr>
          <a:xfrm>
            <a:off x="908566" y="1928803"/>
            <a:ext cx="3601290" cy="2696464"/>
          </a:xfrm>
          <a:prstGeom prst="rect">
            <a:avLst/>
          </a:prstGeom>
        </p:spPr>
        <p:txBody>
          <a:bodyPr/>
          <a:lstStyle>
            <a:lvl1pPr>
              <a:buFontTx/>
              <a:buNone/>
              <a:defRPr/>
            </a:lvl1pPr>
          </a:lstStyle>
          <a:p>
            <a:pPr lvl="0"/>
            <a:endParaRPr lang="hu-HU" dirty="0"/>
          </a:p>
        </p:txBody>
      </p:sp>
      <p:sp>
        <p:nvSpPr>
          <p:cNvPr id="12" name="Tartalom helye 2"/>
          <p:cNvSpPr>
            <a:spLocks noGrp="1"/>
          </p:cNvSpPr>
          <p:nvPr>
            <p:ph idx="15"/>
          </p:nvPr>
        </p:nvSpPr>
        <p:spPr>
          <a:xfrm>
            <a:off x="4643438" y="1928803"/>
            <a:ext cx="3601290" cy="2696464"/>
          </a:xfrm>
          <a:prstGeom prst="rect">
            <a:avLst/>
          </a:prstGeom>
        </p:spPr>
        <p:txBody>
          <a:bodyPr/>
          <a:lstStyle>
            <a:lvl1pPr>
              <a:buFontTx/>
              <a:buNone/>
              <a:defRPr/>
            </a:lvl1pPr>
          </a:lstStyle>
          <a:p>
            <a:pPr lvl="0"/>
            <a:endParaRPr lang="hu-HU" dirty="0"/>
          </a:p>
        </p:txBody>
      </p:sp>
      <p:sp>
        <p:nvSpPr>
          <p:cNvPr id="6" name="Date Placeholder 3"/>
          <p:cNvSpPr>
            <a:spLocks noGrp="1"/>
          </p:cNvSpPr>
          <p:nvPr>
            <p:ph type="dt" sz="half" idx="16"/>
          </p:nvPr>
        </p:nvSpPr>
        <p:spPr/>
        <p:txBody>
          <a:bodyPr/>
          <a:lstStyle>
            <a:lvl1pPr>
              <a:defRPr/>
            </a:lvl1pPr>
          </a:lstStyle>
          <a:p>
            <a:pPr>
              <a:defRPr/>
            </a:pPr>
            <a:fld id="{41D52DF7-0248-4D07-92F3-3A4534F7F7DF}" type="datetimeFigureOut">
              <a:rPr lang="hu-HU"/>
              <a:pPr>
                <a:defRPr/>
              </a:pPr>
              <a:t>2015.03.16.</a:t>
            </a:fld>
            <a:endParaRPr lang="hu-HU"/>
          </a:p>
        </p:txBody>
      </p:sp>
      <p:sp>
        <p:nvSpPr>
          <p:cNvPr id="7" name="Footer Placeholder 4"/>
          <p:cNvSpPr>
            <a:spLocks noGrp="1"/>
          </p:cNvSpPr>
          <p:nvPr>
            <p:ph type="ftr" sz="quarter" idx="17"/>
          </p:nvPr>
        </p:nvSpPr>
        <p:spPr/>
        <p:txBody>
          <a:bodyPr/>
          <a:lstStyle>
            <a:lvl1pPr>
              <a:defRPr/>
            </a:lvl1pPr>
          </a:lstStyle>
          <a:p>
            <a:pPr>
              <a:defRPr/>
            </a:pPr>
            <a:endParaRPr lang="hu-HU"/>
          </a:p>
        </p:txBody>
      </p:sp>
    </p:spTree>
    <p:extLst>
      <p:ext uri="{BB962C8B-B14F-4D97-AF65-F5344CB8AC3E}">
        <p14:creationId xmlns:p14="http://schemas.microsoft.com/office/powerpoint/2010/main" val="17677980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Címlap">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178759"/>
            <a:ext cx="7772400" cy="1470025"/>
          </a:xfrm>
        </p:spPr>
        <p:txBody>
          <a:bodyPr>
            <a:normAutofit/>
          </a:bodyPr>
          <a:lstStyle>
            <a:lvl1pPr>
              <a:defRPr sz="3000">
                <a:solidFill>
                  <a:srgbClr val="A69765"/>
                </a:solidFill>
                <a:latin typeface="Times New Roman" pitchFamily="18" charset="0"/>
                <a:cs typeface="Times New Roman" pitchFamily="18" charset="0"/>
              </a:defRPr>
            </a:lvl1pPr>
          </a:lstStyle>
          <a:p>
            <a:r>
              <a:rPr lang="en-US" dirty="0" smtClean="0"/>
              <a:t>Click to edit Master title style</a:t>
            </a:r>
            <a:endParaRPr lang="hu-HU" dirty="0"/>
          </a:p>
        </p:txBody>
      </p:sp>
      <p:sp>
        <p:nvSpPr>
          <p:cNvPr id="3" name="Subtitle 2"/>
          <p:cNvSpPr>
            <a:spLocks noGrp="1"/>
          </p:cNvSpPr>
          <p:nvPr>
            <p:ph type="subTitle" idx="1"/>
          </p:nvPr>
        </p:nvSpPr>
        <p:spPr>
          <a:xfrm>
            <a:off x="1371600" y="4786322"/>
            <a:ext cx="6400800" cy="1357298"/>
          </a:xfrm>
        </p:spPr>
        <p:txBody>
          <a:bodyPr>
            <a:normAutofit/>
          </a:bodyPr>
          <a:lstStyle>
            <a:lvl1pPr marL="0" indent="0" algn="ctr">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hu-HU" dirty="0" smtClean="0"/>
          </a:p>
        </p:txBody>
      </p:sp>
      <p:sp>
        <p:nvSpPr>
          <p:cNvPr id="4" name="Date Placeholder 3"/>
          <p:cNvSpPr>
            <a:spLocks noGrp="1"/>
          </p:cNvSpPr>
          <p:nvPr>
            <p:ph type="dt" sz="half" idx="10"/>
          </p:nvPr>
        </p:nvSpPr>
        <p:spPr/>
        <p:txBody>
          <a:bodyPr/>
          <a:lstStyle>
            <a:lvl1pPr>
              <a:defRPr/>
            </a:lvl1pPr>
          </a:lstStyle>
          <a:p>
            <a:pPr>
              <a:defRPr/>
            </a:pPr>
            <a:fld id="{FC6BD5CB-2B7A-4016-B2CC-449EA564E87B}" type="datetimeFigureOut">
              <a:rPr lang="hu-HU">
                <a:solidFill>
                  <a:prstClr val="black">
                    <a:tint val="75000"/>
                  </a:prstClr>
                </a:solidFill>
              </a:rPr>
              <a:pPr>
                <a:defRPr/>
              </a:pPr>
              <a:t>2015.03.16.</a:t>
            </a:fld>
            <a:endParaRPr lang="hu-HU">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hu-HU">
              <a:solidFill>
                <a:prstClr val="black">
                  <a:tint val="75000"/>
                </a:prstClr>
              </a:solidFill>
            </a:endParaRPr>
          </a:p>
        </p:txBody>
      </p:sp>
      <p:sp>
        <p:nvSpPr>
          <p:cNvPr id="6" name="Slide Number Placeholder 5"/>
          <p:cNvSpPr>
            <a:spLocks noGrp="1"/>
          </p:cNvSpPr>
          <p:nvPr>
            <p:ph type="sldNum" sz="quarter" idx="12"/>
          </p:nvPr>
        </p:nvSpPr>
        <p:spPr>
          <a:xfrm>
            <a:off x="6740525" y="6089650"/>
            <a:ext cx="2133600" cy="365125"/>
          </a:xfrm>
        </p:spPr>
        <p:txBody>
          <a:bodyPr/>
          <a:lstStyle>
            <a:lvl1pPr>
              <a:defRPr sz="1000">
                <a:solidFill>
                  <a:srgbClr val="A69765"/>
                </a:solidFill>
                <a:latin typeface="Times New Roman" pitchFamily="18" charset="0"/>
                <a:cs typeface="Times New Roman" pitchFamily="18" charset="0"/>
              </a:defRPr>
            </a:lvl1pPr>
          </a:lstStyle>
          <a:p>
            <a:pPr>
              <a:defRPr/>
            </a:pPr>
            <a:fld id="{F07DAF7F-9D0E-4D6B-B3D9-D22BD1100BD2}" type="slidenum">
              <a:rPr lang="hu-HU"/>
              <a:pPr>
                <a:defRPr/>
              </a:pPr>
              <a:t>‹#›</a:t>
            </a:fld>
            <a:endParaRPr lang="hu-HU" dirty="0"/>
          </a:p>
        </p:txBody>
      </p:sp>
    </p:spTree>
    <p:extLst>
      <p:ext uri="{BB962C8B-B14F-4D97-AF65-F5344CB8AC3E}">
        <p14:creationId xmlns:p14="http://schemas.microsoft.com/office/powerpoint/2010/main" val="6822973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első oldal 1">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28736"/>
            <a:ext cx="7772400" cy="1285884"/>
          </a:xfrm>
        </p:spPr>
        <p:txBody>
          <a:bodyPr anchor="t">
            <a:normAutofit/>
          </a:bodyPr>
          <a:lstStyle>
            <a:lvl1pPr>
              <a:defRPr sz="3000">
                <a:solidFill>
                  <a:srgbClr val="A69765"/>
                </a:solidFill>
                <a:latin typeface="Times New Roman" pitchFamily="18" charset="0"/>
                <a:cs typeface="Times New Roman" pitchFamily="18" charset="0"/>
              </a:defRPr>
            </a:lvl1pPr>
          </a:lstStyle>
          <a:p>
            <a:r>
              <a:rPr lang="en-US" dirty="0" smtClean="0"/>
              <a:t>Click to edit Master title style</a:t>
            </a:r>
            <a:endParaRPr lang="hu-HU" dirty="0"/>
          </a:p>
        </p:txBody>
      </p:sp>
      <p:sp>
        <p:nvSpPr>
          <p:cNvPr id="3" name="Subtitle 2"/>
          <p:cNvSpPr>
            <a:spLocks noGrp="1"/>
          </p:cNvSpPr>
          <p:nvPr>
            <p:ph type="subTitle" idx="1"/>
          </p:nvPr>
        </p:nvSpPr>
        <p:spPr>
          <a:xfrm>
            <a:off x="1371600" y="2786058"/>
            <a:ext cx="6400800" cy="714380"/>
          </a:xfrm>
        </p:spPr>
        <p:txBody>
          <a:bodyPr>
            <a:normAutofit/>
          </a:bodyPr>
          <a:lstStyle>
            <a:lvl1pPr marL="0" indent="0" algn="ctr">
              <a:buNone/>
              <a:defRPr sz="180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hu-HU" dirty="0"/>
          </a:p>
        </p:txBody>
      </p:sp>
      <p:sp>
        <p:nvSpPr>
          <p:cNvPr id="8" name="Content Placeholder 4"/>
          <p:cNvSpPr>
            <a:spLocks noGrp="1"/>
          </p:cNvSpPr>
          <p:nvPr>
            <p:ph idx="13"/>
          </p:nvPr>
        </p:nvSpPr>
        <p:spPr bwMode="auto">
          <a:xfrm>
            <a:off x="785786" y="3571876"/>
            <a:ext cx="7572428" cy="1143008"/>
          </a:xfrm>
          <a:noFill/>
          <a:ln>
            <a:miter lim="800000"/>
            <a:headEnd/>
            <a:tailEnd/>
          </a:ln>
        </p:spPr>
        <p:txBody>
          <a:bodyPr>
            <a:normAutofit/>
          </a:bodyPr>
          <a:lstStyle>
            <a:lvl1pPr>
              <a:buNone/>
              <a:defRPr sz="1400">
                <a:latin typeface="Arial" pitchFamily="34" charset="0"/>
                <a:cs typeface="Arial" pitchFamily="34" charset="0"/>
              </a:defRPr>
            </a:lvl1pPr>
          </a:lstStyle>
          <a:p>
            <a:endParaRPr lang="hu-HU" dirty="0" smtClean="0"/>
          </a:p>
        </p:txBody>
      </p:sp>
      <p:sp>
        <p:nvSpPr>
          <p:cNvPr id="9" name="Content Placeholder 4"/>
          <p:cNvSpPr>
            <a:spLocks noGrp="1"/>
          </p:cNvSpPr>
          <p:nvPr>
            <p:ph idx="14"/>
          </p:nvPr>
        </p:nvSpPr>
        <p:spPr bwMode="auto">
          <a:xfrm>
            <a:off x="785786" y="4786322"/>
            <a:ext cx="7572428" cy="1000132"/>
          </a:xfrm>
          <a:noFill/>
          <a:ln>
            <a:miter lim="800000"/>
            <a:headEnd/>
            <a:tailEnd/>
          </a:ln>
        </p:spPr>
        <p:txBody>
          <a:bodyPr>
            <a:normAutofit/>
          </a:bodyPr>
          <a:lstStyle>
            <a:lvl1pPr algn="l">
              <a:buFont typeface="+mj-lt"/>
              <a:buAutoNum type="arabicPeriod"/>
              <a:defRPr sz="1400">
                <a:latin typeface="Arial" pitchFamily="34" charset="0"/>
                <a:cs typeface="Arial" pitchFamily="34" charset="0"/>
              </a:defRPr>
            </a:lvl1pPr>
          </a:lstStyle>
          <a:p>
            <a:endParaRPr lang="hu-HU" dirty="0" smtClean="0"/>
          </a:p>
        </p:txBody>
      </p:sp>
      <p:sp>
        <p:nvSpPr>
          <p:cNvPr id="6" name="Date Placeholder 3"/>
          <p:cNvSpPr>
            <a:spLocks noGrp="1"/>
          </p:cNvSpPr>
          <p:nvPr>
            <p:ph type="dt" sz="half" idx="15"/>
          </p:nvPr>
        </p:nvSpPr>
        <p:spPr/>
        <p:txBody>
          <a:bodyPr/>
          <a:lstStyle>
            <a:lvl1pPr>
              <a:defRPr/>
            </a:lvl1pPr>
          </a:lstStyle>
          <a:p>
            <a:pPr>
              <a:defRPr/>
            </a:pPr>
            <a:fld id="{F924AD69-602E-4F5F-BE28-E500C20C39E9}" type="datetimeFigureOut">
              <a:rPr lang="hu-HU">
                <a:solidFill>
                  <a:prstClr val="black">
                    <a:tint val="75000"/>
                  </a:prstClr>
                </a:solidFill>
              </a:rPr>
              <a:pPr>
                <a:defRPr/>
              </a:pPr>
              <a:t>2015.03.16.</a:t>
            </a:fld>
            <a:endParaRPr lang="hu-HU">
              <a:solidFill>
                <a:prstClr val="black">
                  <a:tint val="75000"/>
                </a:prstClr>
              </a:solidFill>
            </a:endParaRPr>
          </a:p>
        </p:txBody>
      </p:sp>
      <p:sp>
        <p:nvSpPr>
          <p:cNvPr id="7" name="Footer Placeholder 4"/>
          <p:cNvSpPr>
            <a:spLocks noGrp="1"/>
          </p:cNvSpPr>
          <p:nvPr>
            <p:ph type="ftr" sz="quarter" idx="16"/>
          </p:nvPr>
        </p:nvSpPr>
        <p:spPr/>
        <p:txBody>
          <a:bodyPr/>
          <a:lstStyle>
            <a:lvl1pPr>
              <a:defRPr/>
            </a:lvl1pPr>
          </a:lstStyle>
          <a:p>
            <a:pPr>
              <a:defRPr/>
            </a:pPr>
            <a:endParaRPr lang="hu-HU">
              <a:solidFill>
                <a:prstClr val="black">
                  <a:tint val="75000"/>
                </a:prstClr>
              </a:solidFill>
            </a:endParaRPr>
          </a:p>
        </p:txBody>
      </p:sp>
    </p:spTree>
    <p:extLst>
      <p:ext uri="{BB962C8B-B14F-4D97-AF65-F5344CB8AC3E}">
        <p14:creationId xmlns:p14="http://schemas.microsoft.com/office/powerpoint/2010/main" val="22618426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első oldal 2">
    <p:spTree>
      <p:nvGrpSpPr>
        <p:cNvPr id="1" name=""/>
        <p:cNvGrpSpPr/>
        <p:nvPr/>
      </p:nvGrpSpPr>
      <p:grpSpPr>
        <a:xfrm>
          <a:off x="0" y="0"/>
          <a:ext cx="0" cy="0"/>
          <a:chOff x="0" y="0"/>
          <a:chExt cx="0" cy="0"/>
        </a:xfrm>
      </p:grpSpPr>
      <p:sp>
        <p:nvSpPr>
          <p:cNvPr id="2" name="Title 1"/>
          <p:cNvSpPr>
            <a:spLocks noGrp="1"/>
          </p:cNvSpPr>
          <p:nvPr>
            <p:ph type="title"/>
          </p:nvPr>
        </p:nvSpPr>
        <p:spPr>
          <a:xfrm>
            <a:off x="3671910" y="1285860"/>
            <a:ext cx="3471858" cy="857256"/>
          </a:xfrm>
        </p:spPr>
        <p:txBody>
          <a:bodyPr anchor="t">
            <a:normAutofit/>
          </a:bodyPr>
          <a:lstStyle>
            <a:lvl1pPr algn="l">
              <a:defRPr sz="1800">
                <a:latin typeface="Arial" pitchFamily="34" charset="0"/>
                <a:cs typeface="Arial" pitchFamily="34" charset="0"/>
              </a:defRPr>
            </a:lvl1pPr>
          </a:lstStyle>
          <a:p>
            <a:r>
              <a:rPr lang="en-US" dirty="0" smtClean="0"/>
              <a:t>Click to edit Master title style</a:t>
            </a:r>
            <a:endParaRPr lang="hu-HU" dirty="0"/>
          </a:p>
        </p:txBody>
      </p:sp>
      <p:sp>
        <p:nvSpPr>
          <p:cNvPr id="8" name="Content Placeholder 4"/>
          <p:cNvSpPr>
            <a:spLocks noGrp="1"/>
          </p:cNvSpPr>
          <p:nvPr>
            <p:ph idx="14"/>
          </p:nvPr>
        </p:nvSpPr>
        <p:spPr bwMode="auto">
          <a:xfrm>
            <a:off x="3663561" y="2214554"/>
            <a:ext cx="4714908" cy="4000528"/>
          </a:xfrm>
          <a:noFill/>
          <a:ln>
            <a:miter lim="800000"/>
            <a:headEnd/>
            <a:tailEnd/>
          </a:ln>
        </p:spPr>
        <p:txBody>
          <a:bodyPr>
            <a:normAutofit/>
          </a:bodyPr>
          <a:lstStyle>
            <a:lvl1pPr>
              <a:buFont typeface="Arial" pitchFamily="34" charset="0"/>
              <a:buChar char="•"/>
              <a:defRPr sz="1400">
                <a:latin typeface="Arial" pitchFamily="34" charset="0"/>
                <a:cs typeface="Arial" pitchFamily="34" charset="0"/>
              </a:defRPr>
            </a:lvl1pPr>
          </a:lstStyle>
          <a:p>
            <a:endParaRPr lang="hu-HU" dirty="0" smtClean="0"/>
          </a:p>
        </p:txBody>
      </p:sp>
      <p:sp>
        <p:nvSpPr>
          <p:cNvPr id="10" name="Tartalom helye 2"/>
          <p:cNvSpPr>
            <a:spLocks noGrp="1"/>
          </p:cNvSpPr>
          <p:nvPr>
            <p:ph idx="13"/>
          </p:nvPr>
        </p:nvSpPr>
        <p:spPr>
          <a:xfrm>
            <a:off x="908566" y="1376038"/>
            <a:ext cx="2651379" cy="4802819"/>
          </a:xfrm>
          <a:prstGeom prst="rect">
            <a:avLst/>
          </a:prstGeom>
        </p:spPr>
        <p:txBody>
          <a:bodyPr/>
          <a:lstStyle>
            <a:lvl1pPr>
              <a:buFontTx/>
              <a:buNone/>
              <a:defRPr/>
            </a:lvl1pPr>
          </a:lstStyle>
          <a:p>
            <a:pPr lvl="0"/>
            <a:endParaRPr lang="hu-HU" dirty="0"/>
          </a:p>
        </p:txBody>
      </p:sp>
      <p:sp>
        <p:nvSpPr>
          <p:cNvPr id="5" name="Date Placeholder 3"/>
          <p:cNvSpPr>
            <a:spLocks noGrp="1"/>
          </p:cNvSpPr>
          <p:nvPr>
            <p:ph type="dt" sz="half" idx="15"/>
          </p:nvPr>
        </p:nvSpPr>
        <p:spPr/>
        <p:txBody>
          <a:bodyPr/>
          <a:lstStyle>
            <a:lvl1pPr>
              <a:defRPr/>
            </a:lvl1pPr>
          </a:lstStyle>
          <a:p>
            <a:pPr>
              <a:defRPr/>
            </a:pPr>
            <a:fld id="{F63C0025-06AC-4622-8EE0-AD6566A6C7DC}" type="datetimeFigureOut">
              <a:rPr lang="hu-HU">
                <a:solidFill>
                  <a:prstClr val="black">
                    <a:tint val="75000"/>
                  </a:prstClr>
                </a:solidFill>
              </a:rPr>
              <a:pPr>
                <a:defRPr/>
              </a:pPr>
              <a:t>2015.03.16.</a:t>
            </a:fld>
            <a:endParaRPr lang="hu-HU">
              <a:solidFill>
                <a:prstClr val="black">
                  <a:tint val="75000"/>
                </a:prstClr>
              </a:solidFill>
            </a:endParaRPr>
          </a:p>
        </p:txBody>
      </p:sp>
      <p:sp>
        <p:nvSpPr>
          <p:cNvPr id="6" name="Footer Placeholder 4"/>
          <p:cNvSpPr>
            <a:spLocks noGrp="1"/>
          </p:cNvSpPr>
          <p:nvPr>
            <p:ph type="ftr" sz="quarter" idx="16"/>
          </p:nvPr>
        </p:nvSpPr>
        <p:spPr/>
        <p:txBody>
          <a:bodyPr/>
          <a:lstStyle>
            <a:lvl1pPr>
              <a:defRPr/>
            </a:lvl1pPr>
          </a:lstStyle>
          <a:p>
            <a:pPr>
              <a:defRPr/>
            </a:pPr>
            <a:endParaRPr lang="hu-HU">
              <a:solidFill>
                <a:prstClr val="black">
                  <a:tint val="75000"/>
                </a:prstClr>
              </a:solidFill>
            </a:endParaRPr>
          </a:p>
        </p:txBody>
      </p:sp>
    </p:spTree>
    <p:extLst>
      <p:ext uri="{BB962C8B-B14F-4D97-AF65-F5344CB8AC3E}">
        <p14:creationId xmlns:p14="http://schemas.microsoft.com/office/powerpoint/2010/main" val="24952459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első oldal 3">
    <p:spTree>
      <p:nvGrpSpPr>
        <p:cNvPr id="1" name=""/>
        <p:cNvGrpSpPr/>
        <p:nvPr/>
      </p:nvGrpSpPr>
      <p:grpSpPr>
        <a:xfrm>
          <a:off x="0" y="0"/>
          <a:ext cx="0" cy="0"/>
          <a:chOff x="0" y="0"/>
          <a:chExt cx="0" cy="0"/>
        </a:xfrm>
      </p:grpSpPr>
      <p:sp>
        <p:nvSpPr>
          <p:cNvPr id="2" name="Title 1"/>
          <p:cNvSpPr>
            <a:spLocks noGrp="1"/>
          </p:cNvSpPr>
          <p:nvPr>
            <p:ph type="title"/>
          </p:nvPr>
        </p:nvSpPr>
        <p:spPr>
          <a:xfrm>
            <a:off x="722313" y="1281107"/>
            <a:ext cx="7772400" cy="504819"/>
          </a:xfrm>
        </p:spPr>
        <p:txBody>
          <a:bodyPr anchor="t">
            <a:normAutofit/>
          </a:bodyPr>
          <a:lstStyle>
            <a:lvl1pPr algn="ctr">
              <a:defRPr sz="1800" b="0" cap="none">
                <a:latin typeface="Arial" pitchFamily="34" charset="0"/>
                <a:cs typeface="Arial" pitchFamily="34" charset="0"/>
              </a:defRPr>
            </a:lvl1pPr>
          </a:lstStyle>
          <a:p>
            <a:r>
              <a:rPr lang="en-US" smtClean="0"/>
              <a:t>Click to edit Master title style</a:t>
            </a:r>
            <a:endParaRPr lang="hu-HU" dirty="0"/>
          </a:p>
        </p:txBody>
      </p:sp>
      <p:sp>
        <p:nvSpPr>
          <p:cNvPr id="8" name="Content Placeholder 4"/>
          <p:cNvSpPr>
            <a:spLocks noGrp="1"/>
          </p:cNvSpPr>
          <p:nvPr>
            <p:ph idx="13"/>
          </p:nvPr>
        </p:nvSpPr>
        <p:spPr bwMode="auto">
          <a:xfrm>
            <a:off x="785786" y="4786322"/>
            <a:ext cx="7572428" cy="1500198"/>
          </a:xfrm>
          <a:noFill/>
          <a:ln>
            <a:miter lim="800000"/>
            <a:headEnd/>
            <a:tailEnd/>
          </a:ln>
        </p:spPr>
        <p:txBody>
          <a:bodyPr>
            <a:normAutofit/>
          </a:bodyPr>
          <a:lstStyle>
            <a:lvl1pPr>
              <a:buNone/>
              <a:defRPr sz="1400">
                <a:latin typeface="Arial" pitchFamily="34" charset="0"/>
                <a:cs typeface="Arial" pitchFamily="34" charset="0"/>
              </a:defRPr>
            </a:lvl1pPr>
          </a:lstStyle>
          <a:p>
            <a:endParaRPr lang="hu-HU" dirty="0" smtClean="0"/>
          </a:p>
        </p:txBody>
      </p:sp>
      <p:sp>
        <p:nvSpPr>
          <p:cNvPr id="9" name="Tartalom helye 2"/>
          <p:cNvSpPr>
            <a:spLocks noGrp="1"/>
          </p:cNvSpPr>
          <p:nvPr>
            <p:ph idx="14"/>
          </p:nvPr>
        </p:nvSpPr>
        <p:spPr>
          <a:xfrm>
            <a:off x="908566" y="1928803"/>
            <a:ext cx="3601290" cy="2696464"/>
          </a:xfrm>
          <a:prstGeom prst="rect">
            <a:avLst/>
          </a:prstGeom>
        </p:spPr>
        <p:txBody>
          <a:bodyPr/>
          <a:lstStyle>
            <a:lvl1pPr>
              <a:buFontTx/>
              <a:buNone/>
              <a:defRPr/>
            </a:lvl1pPr>
          </a:lstStyle>
          <a:p>
            <a:pPr lvl="0"/>
            <a:endParaRPr lang="hu-HU" dirty="0"/>
          </a:p>
        </p:txBody>
      </p:sp>
      <p:sp>
        <p:nvSpPr>
          <p:cNvPr id="12" name="Tartalom helye 2"/>
          <p:cNvSpPr>
            <a:spLocks noGrp="1"/>
          </p:cNvSpPr>
          <p:nvPr>
            <p:ph idx="15"/>
          </p:nvPr>
        </p:nvSpPr>
        <p:spPr>
          <a:xfrm>
            <a:off x="4643438" y="1928803"/>
            <a:ext cx="3601290" cy="2696464"/>
          </a:xfrm>
          <a:prstGeom prst="rect">
            <a:avLst/>
          </a:prstGeom>
        </p:spPr>
        <p:txBody>
          <a:bodyPr/>
          <a:lstStyle>
            <a:lvl1pPr>
              <a:buFontTx/>
              <a:buNone/>
              <a:defRPr/>
            </a:lvl1pPr>
          </a:lstStyle>
          <a:p>
            <a:pPr lvl="0"/>
            <a:endParaRPr lang="hu-HU" dirty="0"/>
          </a:p>
        </p:txBody>
      </p:sp>
      <p:sp>
        <p:nvSpPr>
          <p:cNvPr id="6" name="Date Placeholder 3"/>
          <p:cNvSpPr>
            <a:spLocks noGrp="1"/>
          </p:cNvSpPr>
          <p:nvPr>
            <p:ph type="dt" sz="half" idx="16"/>
          </p:nvPr>
        </p:nvSpPr>
        <p:spPr/>
        <p:txBody>
          <a:bodyPr/>
          <a:lstStyle>
            <a:lvl1pPr>
              <a:defRPr/>
            </a:lvl1pPr>
          </a:lstStyle>
          <a:p>
            <a:pPr>
              <a:defRPr/>
            </a:pPr>
            <a:fld id="{985B265C-C5FF-4D84-83A0-241AB1FAC448}" type="datetimeFigureOut">
              <a:rPr lang="hu-HU">
                <a:solidFill>
                  <a:prstClr val="black">
                    <a:tint val="75000"/>
                  </a:prstClr>
                </a:solidFill>
              </a:rPr>
              <a:pPr>
                <a:defRPr/>
              </a:pPr>
              <a:t>2015.03.16.</a:t>
            </a:fld>
            <a:endParaRPr lang="hu-HU">
              <a:solidFill>
                <a:prstClr val="black">
                  <a:tint val="75000"/>
                </a:prstClr>
              </a:solidFill>
            </a:endParaRPr>
          </a:p>
        </p:txBody>
      </p:sp>
      <p:sp>
        <p:nvSpPr>
          <p:cNvPr id="7" name="Footer Placeholder 4"/>
          <p:cNvSpPr>
            <a:spLocks noGrp="1"/>
          </p:cNvSpPr>
          <p:nvPr>
            <p:ph type="ftr" sz="quarter" idx="17"/>
          </p:nvPr>
        </p:nvSpPr>
        <p:spPr/>
        <p:txBody>
          <a:bodyPr/>
          <a:lstStyle>
            <a:lvl1pPr>
              <a:defRPr/>
            </a:lvl1pPr>
          </a:lstStyle>
          <a:p>
            <a:pPr>
              <a:defRPr/>
            </a:pPr>
            <a:endParaRPr lang="hu-HU">
              <a:solidFill>
                <a:prstClr val="black">
                  <a:tint val="75000"/>
                </a:prstClr>
              </a:solidFill>
            </a:endParaRPr>
          </a:p>
        </p:txBody>
      </p:sp>
    </p:spTree>
    <p:extLst>
      <p:ext uri="{BB962C8B-B14F-4D97-AF65-F5344CB8AC3E}">
        <p14:creationId xmlns:p14="http://schemas.microsoft.com/office/powerpoint/2010/main" val="40043932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első oldal 1">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28736"/>
            <a:ext cx="7772400" cy="1285884"/>
          </a:xfrm>
        </p:spPr>
        <p:txBody>
          <a:bodyPr anchor="t">
            <a:normAutofit/>
          </a:bodyPr>
          <a:lstStyle>
            <a:lvl1pPr>
              <a:defRPr sz="3000">
                <a:solidFill>
                  <a:srgbClr val="A69765"/>
                </a:solidFill>
                <a:latin typeface="Times New Roman" pitchFamily="18" charset="0"/>
                <a:cs typeface="Times New Roman" pitchFamily="18" charset="0"/>
              </a:defRPr>
            </a:lvl1pPr>
          </a:lstStyle>
          <a:p>
            <a:r>
              <a:rPr lang="en-US" dirty="0" smtClean="0"/>
              <a:t>Click to edit Master title style</a:t>
            </a:r>
            <a:endParaRPr lang="hu-HU" dirty="0"/>
          </a:p>
        </p:txBody>
      </p:sp>
      <p:sp>
        <p:nvSpPr>
          <p:cNvPr id="3" name="Subtitle 2"/>
          <p:cNvSpPr>
            <a:spLocks noGrp="1"/>
          </p:cNvSpPr>
          <p:nvPr>
            <p:ph type="subTitle" idx="1"/>
          </p:nvPr>
        </p:nvSpPr>
        <p:spPr>
          <a:xfrm>
            <a:off x="1371600" y="2786058"/>
            <a:ext cx="6400800" cy="714380"/>
          </a:xfrm>
        </p:spPr>
        <p:txBody>
          <a:bodyPr>
            <a:normAutofit/>
          </a:bodyPr>
          <a:lstStyle>
            <a:lvl1pPr marL="0" indent="0" algn="ctr">
              <a:buNone/>
              <a:defRPr sz="180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hu-HU" dirty="0"/>
          </a:p>
        </p:txBody>
      </p:sp>
      <p:sp>
        <p:nvSpPr>
          <p:cNvPr id="8" name="Content Placeholder 4"/>
          <p:cNvSpPr>
            <a:spLocks noGrp="1"/>
          </p:cNvSpPr>
          <p:nvPr>
            <p:ph idx="13"/>
          </p:nvPr>
        </p:nvSpPr>
        <p:spPr bwMode="auto">
          <a:xfrm>
            <a:off x="785786" y="3571876"/>
            <a:ext cx="7572428" cy="1143008"/>
          </a:xfrm>
          <a:noFill/>
          <a:ln>
            <a:miter lim="800000"/>
            <a:headEnd/>
            <a:tailEnd/>
          </a:ln>
        </p:spPr>
        <p:txBody>
          <a:bodyPr>
            <a:normAutofit/>
          </a:bodyPr>
          <a:lstStyle>
            <a:lvl1pPr>
              <a:buNone/>
              <a:defRPr sz="1400">
                <a:latin typeface="Arial" pitchFamily="34" charset="0"/>
                <a:cs typeface="Arial" pitchFamily="34" charset="0"/>
              </a:defRPr>
            </a:lvl1pPr>
          </a:lstStyle>
          <a:p>
            <a:endParaRPr lang="hu-HU" dirty="0" smtClean="0"/>
          </a:p>
        </p:txBody>
      </p:sp>
      <p:sp>
        <p:nvSpPr>
          <p:cNvPr id="9" name="Content Placeholder 4"/>
          <p:cNvSpPr>
            <a:spLocks noGrp="1"/>
          </p:cNvSpPr>
          <p:nvPr>
            <p:ph idx="14"/>
          </p:nvPr>
        </p:nvSpPr>
        <p:spPr bwMode="auto">
          <a:xfrm>
            <a:off x="785786" y="4786322"/>
            <a:ext cx="7572428" cy="1000132"/>
          </a:xfrm>
          <a:noFill/>
          <a:ln>
            <a:miter lim="800000"/>
            <a:headEnd/>
            <a:tailEnd/>
          </a:ln>
        </p:spPr>
        <p:txBody>
          <a:bodyPr>
            <a:normAutofit/>
          </a:bodyPr>
          <a:lstStyle>
            <a:lvl1pPr algn="l">
              <a:buFont typeface="+mj-lt"/>
              <a:buAutoNum type="arabicPeriod"/>
              <a:defRPr sz="1400">
                <a:latin typeface="Arial" pitchFamily="34" charset="0"/>
                <a:cs typeface="Arial" pitchFamily="34" charset="0"/>
              </a:defRPr>
            </a:lvl1pPr>
          </a:lstStyle>
          <a:p>
            <a:endParaRPr lang="hu-HU" dirty="0" smtClean="0"/>
          </a:p>
        </p:txBody>
      </p:sp>
      <p:sp>
        <p:nvSpPr>
          <p:cNvPr id="6" name="Date Placeholder 3"/>
          <p:cNvSpPr>
            <a:spLocks noGrp="1"/>
          </p:cNvSpPr>
          <p:nvPr>
            <p:ph type="dt" sz="half" idx="15"/>
          </p:nvPr>
        </p:nvSpPr>
        <p:spPr/>
        <p:txBody>
          <a:bodyPr/>
          <a:lstStyle>
            <a:lvl1pPr>
              <a:defRPr/>
            </a:lvl1pPr>
          </a:lstStyle>
          <a:p>
            <a:pPr>
              <a:defRPr/>
            </a:pPr>
            <a:fld id="{F924AD69-602E-4F5F-BE28-E500C20C39E9}" type="datetimeFigureOut">
              <a:rPr lang="hu-HU">
                <a:solidFill>
                  <a:prstClr val="black">
                    <a:tint val="75000"/>
                  </a:prstClr>
                </a:solidFill>
              </a:rPr>
              <a:pPr>
                <a:defRPr/>
              </a:pPr>
              <a:t>2015.03.16.</a:t>
            </a:fld>
            <a:endParaRPr lang="hu-HU">
              <a:solidFill>
                <a:prstClr val="black">
                  <a:tint val="75000"/>
                </a:prstClr>
              </a:solidFill>
            </a:endParaRPr>
          </a:p>
        </p:txBody>
      </p:sp>
      <p:sp>
        <p:nvSpPr>
          <p:cNvPr id="7" name="Footer Placeholder 4"/>
          <p:cNvSpPr>
            <a:spLocks noGrp="1"/>
          </p:cNvSpPr>
          <p:nvPr>
            <p:ph type="ftr" sz="quarter" idx="16"/>
          </p:nvPr>
        </p:nvSpPr>
        <p:spPr/>
        <p:txBody>
          <a:bodyPr/>
          <a:lstStyle>
            <a:lvl1pPr>
              <a:defRPr/>
            </a:lvl1pPr>
          </a:lstStyle>
          <a:p>
            <a:pPr>
              <a:defRPr/>
            </a:pPr>
            <a:endParaRPr lang="hu-HU">
              <a:solidFill>
                <a:prstClr val="black">
                  <a:tint val="75000"/>
                </a:prstClr>
              </a:solidFill>
            </a:endParaRPr>
          </a:p>
        </p:txBody>
      </p:sp>
    </p:spTree>
    <p:extLst>
      <p:ext uri="{BB962C8B-B14F-4D97-AF65-F5344CB8AC3E}">
        <p14:creationId xmlns:p14="http://schemas.microsoft.com/office/powerpoint/2010/main" val="886209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B1049448-F6D5-4A0E-BA3B-A979310BDC26}" type="datetimeFigureOut">
              <a:rPr lang="hu-HU" smtClean="0"/>
              <a:pPr/>
              <a:t>2015.03.16.</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300E392F-423A-4B2F-819A-04E49CF4C524}" type="slidenum">
              <a:rPr lang="hu-HU" smtClean="0"/>
              <a:pPr/>
              <a:t>‹#›</a:t>
            </a:fld>
            <a:endParaRPr lang="hu-HU"/>
          </a:p>
        </p:txBody>
      </p:sp>
    </p:spTree>
    <p:extLst>
      <p:ext uri="{BB962C8B-B14F-4D97-AF65-F5344CB8AC3E}">
        <p14:creationId xmlns:p14="http://schemas.microsoft.com/office/powerpoint/2010/main" val="34927728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első oldal 2">
    <p:spTree>
      <p:nvGrpSpPr>
        <p:cNvPr id="1" name=""/>
        <p:cNvGrpSpPr/>
        <p:nvPr/>
      </p:nvGrpSpPr>
      <p:grpSpPr>
        <a:xfrm>
          <a:off x="0" y="0"/>
          <a:ext cx="0" cy="0"/>
          <a:chOff x="0" y="0"/>
          <a:chExt cx="0" cy="0"/>
        </a:xfrm>
      </p:grpSpPr>
      <p:sp>
        <p:nvSpPr>
          <p:cNvPr id="2" name="Title 1"/>
          <p:cNvSpPr>
            <a:spLocks noGrp="1"/>
          </p:cNvSpPr>
          <p:nvPr>
            <p:ph type="title"/>
          </p:nvPr>
        </p:nvSpPr>
        <p:spPr>
          <a:xfrm>
            <a:off x="3671910" y="1285860"/>
            <a:ext cx="3471858" cy="857256"/>
          </a:xfrm>
        </p:spPr>
        <p:txBody>
          <a:bodyPr anchor="t">
            <a:normAutofit/>
          </a:bodyPr>
          <a:lstStyle>
            <a:lvl1pPr algn="l">
              <a:defRPr sz="1800">
                <a:latin typeface="Arial" pitchFamily="34" charset="0"/>
                <a:cs typeface="Arial" pitchFamily="34" charset="0"/>
              </a:defRPr>
            </a:lvl1pPr>
          </a:lstStyle>
          <a:p>
            <a:r>
              <a:rPr lang="en-US" dirty="0" smtClean="0"/>
              <a:t>Click to edit Master title style</a:t>
            </a:r>
            <a:endParaRPr lang="hu-HU" dirty="0"/>
          </a:p>
        </p:txBody>
      </p:sp>
      <p:sp>
        <p:nvSpPr>
          <p:cNvPr id="8" name="Content Placeholder 4"/>
          <p:cNvSpPr>
            <a:spLocks noGrp="1"/>
          </p:cNvSpPr>
          <p:nvPr>
            <p:ph idx="14"/>
          </p:nvPr>
        </p:nvSpPr>
        <p:spPr bwMode="auto">
          <a:xfrm>
            <a:off x="3663561" y="2214554"/>
            <a:ext cx="4714908" cy="4000528"/>
          </a:xfrm>
          <a:noFill/>
          <a:ln>
            <a:miter lim="800000"/>
            <a:headEnd/>
            <a:tailEnd/>
          </a:ln>
        </p:spPr>
        <p:txBody>
          <a:bodyPr>
            <a:normAutofit/>
          </a:bodyPr>
          <a:lstStyle>
            <a:lvl1pPr>
              <a:buFont typeface="Arial" pitchFamily="34" charset="0"/>
              <a:buChar char="•"/>
              <a:defRPr sz="1400">
                <a:latin typeface="Arial" pitchFamily="34" charset="0"/>
                <a:cs typeface="Arial" pitchFamily="34" charset="0"/>
              </a:defRPr>
            </a:lvl1pPr>
          </a:lstStyle>
          <a:p>
            <a:endParaRPr lang="hu-HU" dirty="0" smtClean="0"/>
          </a:p>
        </p:txBody>
      </p:sp>
      <p:sp>
        <p:nvSpPr>
          <p:cNvPr id="10" name="Tartalom helye 2"/>
          <p:cNvSpPr>
            <a:spLocks noGrp="1"/>
          </p:cNvSpPr>
          <p:nvPr>
            <p:ph idx="13"/>
          </p:nvPr>
        </p:nvSpPr>
        <p:spPr>
          <a:xfrm>
            <a:off x="908566" y="1376038"/>
            <a:ext cx="2651379" cy="4802819"/>
          </a:xfrm>
          <a:prstGeom prst="rect">
            <a:avLst/>
          </a:prstGeom>
        </p:spPr>
        <p:txBody>
          <a:bodyPr/>
          <a:lstStyle>
            <a:lvl1pPr>
              <a:buFontTx/>
              <a:buNone/>
              <a:defRPr/>
            </a:lvl1pPr>
          </a:lstStyle>
          <a:p>
            <a:pPr lvl="0"/>
            <a:endParaRPr lang="hu-HU" dirty="0"/>
          </a:p>
        </p:txBody>
      </p:sp>
      <p:sp>
        <p:nvSpPr>
          <p:cNvPr id="5" name="Date Placeholder 3"/>
          <p:cNvSpPr>
            <a:spLocks noGrp="1"/>
          </p:cNvSpPr>
          <p:nvPr>
            <p:ph type="dt" sz="half" idx="15"/>
          </p:nvPr>
        </p:nvSpPr>
        <p:spPr/>
        <p:txBody>
          <a:bodyPr/>
          <a:lstStyle>
            <a:lvl1pPr>
              <a:defRPr/>
            </a:lvl1pPr>
          </a:lstStyle>
          <a:p>
            <a:pPr>
              <a:defRPr/>
            </a:pPr>
            <a:fld id="{F63C0025-06AC-4622-8EE0-AD6566A6C7DC}" type="datetimeFigureOut">
              <a:rPr lang="hu-HU">
                <a:solidFill>
                  <a:prstClr val="black">
                    <a:tint val="75000"/>
                  </a:prstClr>
                </a:solidFill>
              </a:rPr>
              <a:pPr>
                <a:defRPr/>
              </a:pPr>
              <a:t>2015.03.16.</a:t>
            </a:fld>
            <a:endParaRPr lang="hu-HU">
              <a:solidFill>
                <a:prstClr val="black">
                  <a:tint val="75000"/>
                </a:prstClr>
              </a:solidFill>
            </a:endParaRPr>
          </a:p>
        </p:txBody>
      </p:sp>
      <p:sp>
        <p:nvSpPr>
          <p:cNvPr id="6" name="Footer Placeholder 4"/>
          <p:cNvSpPr>
            <a:spLocks noGrp="1"/>
          </p:cNvSpPr>
          <p:nvPr>
            <p:ph type="ftr" sz="quarter" idx="16"/>
          </p:nvPr>
        </p:nvSpPr>
        <p:spPr/>
        <p:txBody>
          <a:bodyPr/>
          <a:lstStyle>
            <a:lvl1pPr>
              <a:defRPr/>
            </a:lvl1pPr>
          </a:lstStyle>
          <a:p>
            <a:pPr>
              <a:defRPr/>
            </a:pPr>
            <a:endParaRPr lang="hu-HU">
              <a:solidFill>
                <a:prstClr val="black">
                  <a:tint val="75000"/>
                </a:prstClr>
              </a:solidFill>
            </a:endParaRPr>
          </a:p>
        </p:txBody>
      </p:sp>
    </p:spTree>
    <p:extLst>
      <p:ext uri="{BB962C8B-B14F-4D97-AF65-F5344CB8AC3E}">
        <p14:creationId xmlns:p14="http://schemas.microsoft.com/office/powerpoint/2010/main" val="24054554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első oldal 3">
    <p:spTree>
      <p:nvGrpSpPr>
        <p:cNvPr id="1" name=""/>
        <p:cNvGrpSpPr/>
        <p:nvPr/>
      </p:nvGrpSpPr>
      <p:grpSpPr>
        <a:xfrm>
          <a:off x="0" y="0"/>
          <a:ext cx="0" cy="0"/>
          <a:chOff x="0" y="0"/>
          <a:chExt cx="0" cy="0"/>
        </a:xfrm>
      </p:grpSpPr>
      <p:sp>
        <p:nvSpPr>
          <p:cNvPr id="2" name="Title 1"/>
          <p:cNvSpPr>
            <a:spLocks noGrp="1"/>
          </p:cNvSpPr>
          <p:nvPr>
            <p:ph type="title"/>
          </p:nvPr>
        </p:nvSpPr>
        <p:spPr>
          <a:xfrm>
            <a:off x="722313" y="1281107"/>
            <a:ext cx="7772400" cy="504819"/>
          </a:xfrm>
        </p:spPr>
        <p:txBody>
          <a:bodyPr anchor="t">
            <a:normAutofit/>
          </a:bodyPr>
          <a:lstStyle>
            <a:lvl1pPr algn="ctr">
              <a:defRPr sz="1800" b="0" cap="none">
                <a:latin typeface="Arial" pitchFamily="34" charset="0"/>
                <a:cs typeface="Arial" pitchFamily="34" charset="0"/>
              </a:defRPr>
            </a:lvl1pPr>
          </a:lstStyle>
          <a:p>
            <a:r>
              <a:rPr lang="en-US" smtClean="0"/>
              <a:t>Click to edit Master title style</a:t>
            </a:r>
            <a:endParaRPr lang="hu-HU" dirty="0"/>
          </a:p>
        </p:txBody>
      </p:sp>
      <p:sp>
        <p:nvSpPr>
          <p:cNvPr id="8" name="Content Placeholder 4"/>
          <p:cNvSpPr>
            <a:spLocks noGrp="1"/>
          </p:cNvSpPr>
          <p:nvPr>
            <p:ph idx="13"/>
          </p:nvPr>
        </p:nvSpPr>
        <p:spPr bwMode="auto">
          <a:xfrm>
            <a:off x="785786" y="4786322"/>
            <a:ext cx="7572428" cy="1500198"/>
          </a:xfrm>
          <a:noFill/>
          <a:ln>
            <a:miter lim="800000"/>
            <a:headEnd/>
            <a:tailEnd/>
          </a:ln>
        </p:spPr>
        <p:txBody>
          <a:bodyPr>
            <a:normAutofit/>
          </a:bodyPr>
          <a:lstStyle>
            <a:lvl1pPr>
              <a:buNone/>
              <a:defRPr sz="1400">
                <a:latin typeface="Arial" pitchFamily="34" charset="0"/>
                <a:cs typeface="Arial" pitchFamily="34" charset="0"/>
              </a:defRPr>
            </a:lvl1pPr>
          </a:lstStyle>
          <a:p>
            <a:endParaRPr lang="hu-HU" dirty="0" smtClean="0"/>
          </a:p>
        </p:txBody>
      </p:sp>
      <p:sp>
        <p:nvSpPr>
          <p:cNvPr id="9" name="Tartalom helye 2"/>
          <p:cNvSpPr>
            <a:spLocks noGrp="1"/>
          </p:cNvSpPr>
          <p:nvPr>
            <p:ph idx="14"/>
          </p:nvPr>
        </p:nvSpPr>
        <p:spPr>
          <a:xfrm>
            <a:off x="908566" y="1928803"/>
            <a:ext cx="3601290" cy="2696464"/>
          </a:xfrm>
          <a:prstGeom prst="rect">
            <a:avLst/>
          </a:prstGeom>
        </p:spPr>
        <p:txBody>
          <a:bodyPr/>
          <a:lstStyle>
            <a:lvl1pPr>
              <a:buFontTx/>
              <a:buNone/>
              <a:defRPr/>
            </a:lvl1pPr>
          </a:lstStyle>
          <a:p>
            <a:pPr lvl="0"/>
            <a:endParaRPr lang="hu-HU" dirty="0"/>
          </a:p>
        </p:txBody>
      </p:sp>
      <p:sp>
        <p:nvSpPr>
          <p:cNvPr id="12" name="Tartalom helye 2"/>
          <p:cNvSpPr>
            <a:spLocks noGrp="1"/>
          </p:cNvSpPr>
          <p:nvPr>
            <p:ph idx="15"/>
          </p:nvPr>
        </p:nvSpPr>
        <p:spPr>
          <a:xfrm>
            <a:off x="4643438" y="1928803"/>
            <a:ext cx="3601290" cy="2696464"/>
          </a:xfrm>
          <a:prstGeom prst="rect">
            <a:avLst/>
          </a:prstGeom>
        </p:spPr>
        <p:txBody>
          <a:bodyPr/>
          <a:lstStyle>
            <a:lvl1pPr>
              <a:buFontTx/>
              <a:buNone/>
              <a:defRPr/>
            </a:lvl1pPr>
          </a:lstStyle>
          <a:p>
            <a:pPr lvl="0"/>
            <a:endParaRPr lang="hu-HU" dirty="0"/>
          </a:p>
        </p:txBody>
      </p:sp>
      <p:sp>
        <p:nvSpPr>
          <p:cNvPr id="6" name="Date Placeholder 3"/>
          <p:cNvSpPr>
            <a:spLocks noGrp="1"/>
          </p:cNvSpPr>
          <p:nvPr>
            <p:ph type="dt" sz="half" idx="16"/>
          </p:nvPr>
        </p:nvSpPr>
        <p:spPr/>
        <p:txBody>
          <a:bodyPr/>
          <a:lstStyle>
            <a:lvl1pPr>
              <a:defRPr/>
            </a:lvl1pPr>
          </a:lstStyle>
          <a:p>
            <a:pPr>
              <a:defRPr/>
            </a:pPr>
            <a:fld id="{985B265C-C5FF-4D84-83A0-241AB1FAC448}" type="datetimeFigureOut">
              <a:rPr lang="hu-HU">
                <a:solidFill>
                  <a:prstClr val="black">
                    <a:tint val="75000"/>
                  </a:prstClr>
                </a:solidFill>
              </a:rPr>
              <a:pPr>
                <a:defRPr/>
              </a:pPr>
              <a:t>2015.03.16.</a:t>
            </a:fld>
            <a:endParaRPr lang="hu-HU">
              <a:solidFill>
                <a:prstClr val="black">
                  <a:tint val="75000"/>
                </a:prstClr>
              </a:solidFill>
            </a:endParaRPr>
          </a:p>
        </p:txBody>
      </p:sp>
      <p:sp>
        <p:nvSpPr>
          <p:cNvPr id="7" name="Footer Placeholder 4"/>
          <p:cNvSpPr>
            <a:spLocks noGrp="1"/>
          </p:cNvSpPr>
          <p:nvPr>
            <p:ph type="ftr" sz="quarter" idx="17"/>
          </p:nvPr>
        </p:nvSpPr>
        <p:spPr/>
        <p:txBody>
          <a:bodyPr/>
          <a:lstStyle>
            <a:lvl1pPr>
              <a:defRPr/>
            </a:lvl1pPr>
          </a:lstStyle>
          <a:p>
            <a:pPr>
              <a:defRPr/>
            </a:pPr>
            <a:endParaRPr lang="hu-HU">
              <a:solidFill>
                <a:prstClr val="black">
                  <a:tint val="75000"/>
                </a:prstClr>
              </a:solidFill>
            </a:endParaRPr>
          </a:p>
        </p:txBody>
      </p:sp>
    </p:spTree>
    <p:extLst>
      <p:ext uri="{BB962C8B-B14F-4D97-AF65-F5344CB8AC3E}">
        <p14:creationId xmlns:p14="http://schemas.microsoft.com/office/powerpoint/2010/main" val="2137263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B1049448-F6D5-4A0E-BA3B-A979310BDC26}" type="datetimeFigureOut">
              <a:rPr lang="hu-HU" smtClean="0"/>
              <a:pPr/>
              <a:t>2015.03.16.</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300E392F-423A-4B2F-819A-04E49CF4C524}" type="slidenum">
              <a:rPr lang="hu-HU" smtClean="0"/>
              <a:pPr/>
              <a:t>‹#›</a:t>
            </a:fld>
            <a:endParaRPr lang="hu-HU"/>
          </a:p>
        </p:txBody>
      </p:sp>
    </p:spTree>
    <p:extLst>
      <p:ext uri="{BB962C8B-B14F-4D97-AF65-F5344CB8AC3E}">
        <p14:creationId xmlns:p14="http://schemas.microsoft.com/office/powerpoint/2010/main" val="512563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B1049448-F6D5-4A0E-BA3B-A979310BDC26}" type="datetimeFigureOut">
              <a:rPr lang="hu-HU" smtClean="0"/>
              <a:pPr/>
              <a:t>2015.03.16.</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300E392F-423A-4B2F-819A-04E49CF4C524}" type="slidenum">
              <a:rPr lang="hu-HU" smtClean="0"/>
              <a:pPr/>
              <a:t>‹#›</a:t>
            </a:fld>
            <a:endParaRPr lang="hu-HU"/>
          </a:p>
        </p:txBody>
      </p:sp>
    </p:spTree>
    <p:extLst>
      <p:ext uri="{BB962C8B-B14F-4D97-AF65-F5344CB8AC3E}">
        <p14:creationId xmlns:p14="http://schemas.microsoft.com/office/powerpoint/2010/main" val="2907665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B1049448-F6D5-4A0E-BA3B-A979310BDC26}" type="datetimeFigureOut">
              <a:rPr lang="hu-HU" smtClean="0"/>
              <a:pPr/>
              <a:t>2015.03.16.</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300E392F-423A-4B2F-819A-04E49CF4C524}" type="slidenum">
              <a:rPr lang="hu-HU" smtClean="0"/>
              <a:pPr/>
              <a:t>‹#›</a:t>
            </a:fld>
            <a:endParaRPr lang="hu-HU"/>
          </a:p>
        </p:txBody>
      </p:sp>
    </p:spTree>
    <p:extLst>
      <p:ext uri="{BB962C8B-B14F-4D97-AF65-F5344CB8AC3E}">
        <p14:creationId xmlns:p14="http://schemas.microsoft.com/office/powerpoint/2010/main" val="631083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B1049448-F6D5-4A0E-BA3B-A979310BDC26}" type="datetimeFigureOut">
              <a:rPr lang="hu-HU" smtClean="0"/>
              <a:pPr/>
              <a:t>2015.03.16.</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300E392F-423A-4B2F-819A-04E49CF4C524}" type="slidenum">
              <a:rPr lang="hu-HU" smtClean="0"/>
              <a:pPr/>
              <a:t>‹#›</a:t>
            </a:fld>
            <a:endParaRPr lang="hu-HU"/>
          </a:p>
        </p:txBody>
      </p:sp>
    </p:spTree>
    <p:extLst>
      <p:ext uri="{BB962C8B-B14F-4D97-AF65-F5344CB8AC3E}">
        <p14:creationId xmlns:p14="http://schemas.microsoft.com/office/powerpoint/2010/main" val="1953412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B1049448-F6D5-4A0E-BA3B-A979310BDC26}" type="datetimeFigureOut">
              <a:rPr lang="hu-HU" smtClean="0"/>
              <a:pPr/>
              <a:t>2015.03.16.</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300E392F-423A-4B2F-819A-04E49CF4C524}" type="slidenum">
              <a:rPr lang="hu-HU" smtClean="0"/>
              <a:pPr/>
              <a:t>‹#›</a:t>
            </a:fld>
            <a:endParaRPr lang="hu-HU"/>
          </a:p>
        </p:txBody>
      </p:sp>
    </p:spTree>
    <p:extLst>
      <p:ext uri="{BB962C8B-B14F-4D97-AF65-F5344CB8AC3E}">
        <p14:creationId xmlns:p14="http://schemas.microsoft.com/office/powerpoint/2010/main" val="193173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B1049448-F6D5-4A0E-BA3B-A979310BDC26}" type="datetimeFigureOut">
              <a:rPr lang="hu-HU" smtClean="0"/>
              <a:pPr/>
              <a:t>2015.03.16.</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300E392F-423A-4B2F-819A-04E49CF4C524}" type="slidenum">
              <a:rPr lang="hu-HU" smtClean="0"/>
              <a:pPr/>
              <a:t>‹#›</a:t>
            </a:fld>
            <a:endParaRPr lang="hu-HU"/>
          </a:p>
        </p:txBody>
      </p:sp>
    </p:spTree>
    <p:extLst>
      <p:ext uri="{BB962C8B-B14F-4D97-AF65-F5344CB8AC3E}">
        <p14:creationId xmlns:p14="http://schemas.microsoft.com/office/powerpoint/2010/main" val="2127467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B1049448-F6D5-4A0E-BA3B-A979310BDC26}" type="datetimeFigureOut">
              <a:rPr lang="hu-HU" smtClean="0"/>
              <a:pPr/>
              <a:t>2015.03.16.</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300E392F-423A-4B2F-819A-04E49CF4C524}" type="slidenum">
              <a:rPr lang="hu-HU" smtClean="0"/>
              <a:pPr/>
              <a:t>‹#›</a:t>
            </a:fld>
            <a:endParaRPr lang="hu-HU"/>
          </a:p>
        </p:txBody>
      </p:sp>
    </p:spTree>
    <p:extLst>
      <p:ext uri="{BB962C8B-B14F-4D97-AF65-F5344CB8AC3E}">
        <p14:creationId xmlns:p14="http://schemas.microsoft.com/office/powerpoint/2010/main" val="3109736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5" Type="http://schemas.openxmlformats.org/officeDocument/2006/relationships/image" Target="../media/image3.jpe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slideLayout" Target="../slideLayouts/slideLayout20.xml"/><Relationship Id="rId1" Type="http://schemas.openxmlformats.org/officeDocument/2006/relationships/slideLayout" Target="../slideLayouts/slideLayout19.xml"/><Relationship Id="rId5" Type="http://schemas.openxmlformats.org/officeDocument/2006/relationships/image" Target="../media/image3.jpeg"/><Relationship Id="rId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049448-F6D5-4A0E-BA3B-A979310BDC26}" type="datetimeFigureOut">
              <a:rPr lang="hu-HU" smtClean="0"/>
              <a:pPr/>
              <a:t>2015.03.16.</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0E392F-423A-4B2F-819A-04E49CF4C524}" type="slidenum">
              <a:rPr lang="hu-HU" smtClean="0"/>
              <a:pPr/>
              <a:t>‹#›</a:t>
            </a:fld>
            <a:endParaRPr lang="hu-HU"/>
          </a:p>
        </p:txBody>
      </p:sp>
      <p:pic>
        <p:nvPicPr>
          <p:cNvPr id="7" name="Picture 8" descr="prezentacio_2020_beliv_bg_ME.jpg"/>
          <p:cNvPicPr>
            <a:picLocks noChangeAspect="1"/>
          </p:cNvPicPr>
          <p:nvPr userDrawn="1"/>
        </p:nvPicPr>
        <p:blipFill>
          <a:blip r:embed="rId16"/>
          <a:stretch>
            <a:fillRect/>
          </a:stretch>
        </p:blipFill>
        <p:spPr>
          <a:xfrm>
            <a:off x="715" y="0"/>
            <a:ext cx="9142569" cy="6857998"/>
          </a:xfrm>
          <a:prstGeom prst="rect">
            <a:avLst/>
          </a:prstGeom>
        </p:spPr>
      </p:pic>
    </p:spTree>
    <p:extLst>
      <p:ext uri="{BB962C8B-B14F-4D97-AF65-F5344CB8AC3E}">
        <p14:creationId xmlns:p14="http://schemas.microsoft.com/office/powerpoint/2010/main" val="2587618013"/>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56" r:id="rId12"/>
    <p:sldLayoutId id="2147483657" r:id="rId13"/>
    <p:sldLayoutId id="2147483672"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6" descr="bg_1.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588" y="14288"/>
            <a:ext cx="9140825" cy="682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hu-HU" smtClean="0"/>
          </a:p>
        </p:txBody>
      </p:sp>
      <p:sp>
        <p:nvSpPr>
          <p:cNvPr id="1028"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defTabSz="914400">
              <a:defRPr/>
            </a:pPr>
            <a:fld id="{BD11F6FB-712B-4504-89EE-240AFBE2B4EA}" type="datetimeFigureOut">
              <a:rPr lang="hu-HU">
                <a:solidFill>
                  <a:prstClr val="black">
                    <a:tint val="75000"/>
                  </a:prstClr>
                </a:solidFill>
              </a:rPr>
              <a:pPr defTabSz="914400">
                <a:defRPr/>
              </a:pPr>
              <a:t>2015.03.16.</a:t>
            </a:fld>
            <a:endParaRPr lang="hu-HU">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defTabSz="914400">
              <a:defRPr/>
            </a:pPr>
            <a:endParaRPr lang="hu-HU">
              <a:solidFill>
                <a:prstClr val="black">
                  <a:tint val="75000"/>
                </a:prstClr>
              </a:solidFill>
            </a:endParaRPr>
          </a:p>
        </p:txBody>
      </p:sp>
      <p:sp>
        <p:nvSpPr>
          <p:cNvPr id="6" name="Slide Number Placeholder 5"/>
          <p:cNvSpPr>
            <a:spLocks noGrp="1"/>
          </p:cNvSpPr>
          <p:nvPr>
            <p:ph type="sldNum" sz="quarter" idx="4"/>
          </p:nvPr>
        </p:nvSpPr>
        <p:spPr>
          <a:xfrm>
            <a:off x="6724650" y="61436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defTabSz="914400">
              <a:defRPr/>
            </a:pPr>
            <a:fld id="{FC6D4097-DA11-4B7E-A7CE-39F3C197EDED}" type="slidenum">
              <a:rPr lang="hu-HU">
                <a:solidFill>
                  <a:prstClr val="black">
                    <a:tint val="75000"/>
                  </a:prstClr>
                </a:solidFill>
              </a:rPr>
              <a:pPr defTabSz="914400">
                <a:defRPr/>
              </a:pPr>
              <a:t>‹#›</a:t>
            </a:fld>
            <a:endParaRPr lang="hu-HU" dirty="0">
              <a:solidFill>
                <a:prstClr val="black">
                  <a:tint val="75000"/>
                </a:prstClr>
              </a:solidFill>
            </a:endParaRPr>
          </a:p>
        </p:txBody>
      </p:sp>
    </p:spTree>
    <p:extLst>
      <p:ext uri="{BB962C8B-B14F-4D97-AF65-F5344CB8AC3E}">
        <p14:creationId xmlns:p14="http://schemas.microsoft.com/office/powerpoint/2010/main" val="2558864157"/>
      </p:ext>
    </p:extLst>
  </p:cSld>
  <p:clrMap bg1="lt1" tx1="dk1" bg2="lt2" tx2="dk2" accent1="accent1" accent2="accent2" accent3="accent3" accent4="accent4" accent5="accent5" accent6="accent6" hlink="hlink" folHlink="folHlink"/>
  <p:sldLayoutIdLst>
    <p:sldLayoutId id="2147483674"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7" descr="bg_2_beloldal.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588" y="14288"/>
            <a:ext cx="9140825" cy="682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hu-HU" smtClean="0"/>
          </a:p>
        </p:txBody>
      </p:sp>
      <p:sp>
        <p:nvSpPr>
          <p:cNvPr id="2052"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defTabSz="914400">
              <a:defRPr/>
            </a:pPr>
            <a:fld id="{CC8D5826-CDFB-41CE-AEEA-30A40F24889C}" type="datetimeFigureOut">
              <a:rPr lang="hu-HU">
                <a:solidFill>
                  <a:prstClr val="black">
                    <a:tint val="75000"/>
                  </a:prstClr>
                </a:solidFill>
              </a:rPr>
              <a:pPr defTabSz="914400">
                <a:defRPr/>
              </a:pPr>
              <a:t>2015.03.16.</a:t>
            </a:fld>
            <a:endParaRPr lang="hu-HU">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defTabSz="914400">
              <a:defRPr/>
            </a:pPr>
            <a:endParaRPr lang="hu-HU">
              <a:solidFill>
                <a:prstClr val="black">
                  <a:tint val="75000"/>
                </a:prstClr>
              </a:solidFill>
            </a:endParaRPr>
          </a:p>
        </p:txBody>
      </p:sp>
      <p:sp>
        <p:nvSpPr>
          <p:cNvPr id="7" name="Slide Number Placeholder 5"/>
          <p:cNvSpPr txBox="1">
            <a:spLocks/>
          </p:cNvSpPr>
          <p:nvPr userDrawn="1"/>
        </p:nvSpPr>
        <p:spPr>
          <a:xfrm>
            <a:off x="6740525" y="6421438"/>
            <a:ext cx="2133600" cy="365125"/>
          </a:xfrm>
          <a:prstGeom prst="rect">
            <a:avLst/>
          </a:prstGeom>
        </p:spPr>
        <p:txBody>
          <a:bodyPr/>
          <a:lstStyle>
            <a:lvl1pPr>
              <a:defRPr sz="1000">
                <a:solidFill>
                  <a:srgbClr val="A69765"/>
                </a:solidFill>
                <a:latin typeface="Times New Roman" pitchFamily="18" charset="0"/>
                <a:cs typeface="Times New Roman" pitchFamily="18" charset="0"/>
              </a:defRPr>
            </a:lvl1pPr>
          </a:lstStyle>
          <a:p>
            <a:pPr algn="r" defTabSz="914400">
              <a:defRPr/>
            </a:pPr>
            <a:fld id="{94D75773-FB75-40CD-9C0C-EBF39FCBE3F4}" type="slidenum">
              <a:rPr lang="hu-HU" smtClean="0"/>
              <a:pPr algn="r" defTabSz="914400">
                <a:defRPr/>
              </a:pPr>
              <a:t>‹#›</a:t>
            </a:fld>
            <a:endParaRPr lang="hu-HU" dirty="0" smtClean="0"/>
          </a:p>
        </p:txBody>
      </p:sp>
    </p:spTree>
    <p:extLst>
      <p:ext uri="{BB962C8B-B14F-4D97-AF65-F5344CB8AC3E}">
        <p14:creationId xmlns:p14="http://schemas.microsoft.com/office/powerpoint/2010/main" val="3714346929"/>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7" descr="bg_2_beloldal.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588" y="14288"/>
            <a:ext cx="9140825" cy="682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hu-HU" smtClean="0"/>
          </a:p>
        </p:txBody>
      </p:sp>
      <p:sp>
        <p:nvSpPr>
          <p:cNvPr id="2052"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defTabSz="914400">
              <a:defRPr/>
            </a:pPr>
            <a:fld id="{CC8D5826-CDFB-41CE-AEEA-30A40F24889C}" type="datetimeFigureOut">
              <a:rPr lang="hu-HU">
                <a:solidFill>
                  <a:prstClr val="black">
                    <a:tint val="75000"/>
                  </a:prstClr>
                </a:solidFill>
              </a:rPr>
              <a:pPr defTabSz="914400">
                <a:defRPr/>
              </a:pPr>
              <a:t>2015.03.16.</a:t>
            </a:fld>
            <a:endParaRPr lang="hu-HU">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defTabSz="914400">
              <a:defRPr/>
            </a:pPr>
            <a:endParaRPr lang="hu-HU">
              <a:solidFill>
                <a:prstClr val="black">
                  <a:tint val="75000"/>
                </a:prstClr>
              </a:solidFill>
            </a:endParaRPr>
          </a:p>
        </p:txBody>
      </p:sp>
      <p:sp>
        <p:nvSpPr>
          <p:cNvPr id="7" name="Slide Number Placeholder 5"/>
          <p:cNvSpPr txBox="1">
            <a:spLocks/>
          </p:cNvSpPr>
          <p:nvPr userDrawn="1"/>
        </p:nvSpPr>
        <p:spPr>
          <a:xfrm>
            <a:off x="6740525" y="6421438"/>
            <a:ext cx="2133600" cy="365125"/>
          </a:xfrm>
          <a:prstGeom prst="rect">
            <a:avLst/>
          </a:prstGeom>
        </p:spPr>
        <p:txBody>
          <a:bodyPr/>
          <a:lstStyle>
            <a:lvl1pPr>
              <a:defRPr sz="1000">
                <a:solidFill>
                  <a:srgbClr val="A69765"/>
                </a:solidFill>
                <a:latin typeface="Times New Roman" pitchFamily="18" charset="0"/>
                <a:cs typeface="Times New Roman" pitchFamily="18" charset="0"/>
              </a:defRPr>
            </a:lvl1pPr>
          </a:lstStyle>
          <a:p>
            <a:pPr algn="r" defTabSz="914400">
              <a:defRPr/>
            </a:pPr>
            <a:fld id="{94D75773-FB75-40CD-9C0C-EBF39FCBE3F4}" type="slidenum">
              <a:rPr lang="hu-HU" smtClean="0"/>
              <a:pPr algn="r" defTabSz="914400">
                <a:defRPr/>
              </a:pPr>
              <a:t>‹#›</a:t>
            </a:fld>
            <a:endParaRPr lang="hu-HU" dirty="0" smtClean="0"/>
          </a:p>
        </p:txBody>
      </p:sp>
    </p:spTree>
    <p:extLst>
      <p:ext uri="{BB962C8B-B14F-4D97-AF65-F5344CB8AC3E}">
        <p14:creationId xmlns:p14="http://schemas.microsoft.com/office/powerpoint/2010/main" val="3133270132"/>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hyperlink" Target="mailto:katalin.pikler@ngm.gov.hu" TargetMode="Externa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685800" y="3178175"/>
            <a:ext cx="7772400" cy="1470025"/>
          </a:xfrm>
        </p:spPr>
        <p:txBody>
          <a:bodyPr>
            <a:normAutofit fontScale="90000"/>
          </a:bodyPr>
          <a:lstStyle/>
          <a:p>
            <a:pPr eaLnBrk="1" hangingPunct="1">
              <a:defRPr/>
            </a:pPr>
            <a:r>
              <a:rPr lang="hu-HU" sz="3200" dirty="0">
                <a:latin typeface="Calibri Light" pitchFamily="34" charset="0"/>
                <a:cs typeface="Arial" charset="0"/>
              </a:rPr>
              <a:t>Az állam </a:t>
            </a:r>
            <a:r>
              <a:rPr lang="hu-HU" sz="3200" dirty="0" smtClean="0">
                <a:latin typeface="Calibri Light" pitchFamily="34" charset="0"/>
                <a:cs typeface="Arial" charset="0"/>
              </a:rPr>
              <a:t>hozzájárulása </a:t>
            </a:r>
            <a:r>
              <a:rPr lang="hu-HU" sz="3200" dirty="0">
                <a:latin typeface="Calibri Light" pitchFamily="34" charset="0"/>
                <a:cs typeface="Arial" charset="0"/>
              </a:rPr>
              <a:t>az urbanisztikai elképzelések megvalósításához </a:t>
            </a:r>
            <a:r>
              <a:rPr lang="hu-HU" sz="3200" dirty="0" smtClean="0">
                <a:latin typeface="Calibri Light" pitchFamily="34" charset="0"/>
                <a:cs typeface="Arial" charset="0"/>
              </a:rPr>
              <a:t/>
            </a:r>
            <a:br>
              <a:rPr lang="hu-HU" sz="3200" dirty="0" smtClean="0">
                <a:latin typeface="Calibri Light" pitchFamily="34" charset="0"/>
                <a:cs typeface="Arial" charset="0"/>
              </a:rPr>
            </a:br>
            <a:r>
              <a:rPr lang="hu-HU" sz="3200" dirty="0" smtClean="0">
                <a:latin typeface="Calibri Light" pitchFamily="34" charset="0"/>
                <a:cs typeface="Arial" charset="0"/>
              </a:rPr>
              <a:t>2014-2020</a:t>
            </a:r>
            <a:endParaRPr lang="hu-HU" dirty="0" smtClean="0"/>
          </a:p>
        </p:txBody>
      </p:sp>
      <p:sp>
        <p:nvSpPr>
          <p:cNvPr id="4099" name="Subtitle 2"/>
          <p:cNvSpPr>
            <a:spLocks noGrp="1"/>
          </p:cNvSpPr>
          <p:nvPr>
            <p:ph type="subTitle" idx="1"/>
          </p:nvPr>
        </p:nvSpPr>
        <p:spPr>
          <a:xfrm>
            <a:off x="1371600" y="4786313"/>
            <a:ext cx="6400800" cy="1357312"/>
          </a:xfrm>
        </p:spPr>
        <p:txBody>
          <a:bodyPr>
            <a:normAutofit fontScale="85000" lnSpcReduction="20000"/>
          </a:bodyPr>
          <a:lstStyle/>
          <a:p>
            <a:pPr eaLnBrk="1" hangingPunct="1">
              <a:buFont typeface="Arial" charset="0"/>
              <a:buNone/>
              <a:defRPr/>
            </a:pPr>
            <a:endParaRPr lang="hu-HU" dirty="0" smtClean="0">
              <a:latin typeface="Calibri Light" pitchFamily="34" charset="0"/>
            </a:endParaRPr>
          </a:p>
          <a:p>
            <a:pPr eaLnBrk="1" hangingPunct="1">
              <a:spcAft>
                <a:spcPts val="1000"/>
              </a:spcAft>
              <a:buFont typeface="Arial" charset="0"/>
              <a:buNone/>
              <a:defRPr/>
            </a:pPr>
            <a:r>
              <a:rPr lang="hu-HU" dirty="0" smtClean="0">
                <a:latin typeface="Calibri Light" pitchFamily="34" charset="0"/>
              </a:rPr>
              <a:t>PIKLER KATALIN</a:t>
            </a:r>
          </a:p>
          <a:p>
            <a:pPr eaLnBrk="1" hangingPunct="1">
              <a:buFont typeface="Arial" charset="0"/>
              <a:buNone/>
              <a:defRPr/>
            </a:pPr>
            <a:r>
              <a:rPr lang="hu-HU" dirty="0" smtClean="0">
                <a:latin typeface="Calibri Light" pitchFamily="34" charset="0"/>
              </a:rPr>
              <a:t>Pécs, 2015. március 17.</a:t>
            </a:r>
            <a:br>
              <a:rPr lang="hu-HU" dirty="0" smtClean="0">
                <a:latin typeface="Calibri Light" pitchFamily="34" charset="0"/>
              </a:rPr>
            </a:br>
            <a:r>
              <a:rPr lang="hu-HU" dirty="0">
                <a:latin typeface="Calibri Light" pitchFamily="34" charset="0"/>
              </a:rPr>
              <a:t/>
            </a:r>
            <a:br>
              <a:rPr lang="hu-HU" dirty="0">
                <a:latin typeface="Calibri Light" pitchFamily="34" charset="0"/>
              </a:rPr>
            </a:br>
            <a:r>
              <a:rPr lang="hu-HU" dirty="0">
                <a:latin typeface="Calibri Light" pitchFamily="34" charset="0"/>
              </a:rPr>
              <a:t>NEMZETGAZDASÁGI MINISZTÉRIUM</a:t>
            </a:r>
            <a:br>
              <a:rPr lang="hu-HU" dirty="0">
                <a:latin typeface="Calibri Light" pitchFamily="34" charset="0"/>
              </a:rPr>
            </a:br>
            <a:r>
              <a:rPr lang="hu-HU" dirty="0">
                <a:latin typeface="Calibri Light" pitchFamily="34" charset="0"/>
              </a:rPr>
              <a:t>Területfejlesztési Tervezési Főosztály</a:t>
            </a:r>
            <a:endParaRPr lang="hu-HU" dirty="0" smtClean="0"/>
          </a:p>
        </p:txBody>
      </p:sp>
    </p:spTree>
    <p:extLst>
      <p:ext uri="{BB962C8B-B14F-4D97-AF65-F5344CB8AC3E}">
        <p14:creationId xmlns:p14="http://schemas.microsoft.com/office/powerpoint/2010/main" val="16080067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ím 1"/>
          <p:cNvSpPr>
            <a:spLocks noGrp="1"/>
          </p:cNvSpPr>
          <p:nvPr>
            <p:ph type="title"/>
          </p:nvPr>
        </p:nvSpPr>
        <p:spPr>
          <a:xfrm>
            <a:off x="250825" y="1196975"/>
            <a:ext cx="8785225" cy="5544393"/>
          </a:xfrm>
          <a:solidFill>
            <a:schemeClr val="bg1"/>
          </a:solidFill>
        </p:spPr>
        <p:txBody>
          <a:bodyPr>
            <a:normAutofit/>
          </a:bodyPr>
          <a:lstStyle/>
          <a:p>
            <a:pPr>
              <a:defRPr/>
            </a:pPr>
            <a:r>
              <a:rPr lang="hu-HU" sz="2200" b="1" dirty="0" smtClean="0">
                <a:solidFill>
                  <a:srgbClr val="A29061"/>
                </a:solidFill>
                <a:latin typeface="Calibri Light" pitchFamily="34" charset="0"/>
              </a:rPr>
              <a:t>6. </a:t>
            </a:r>
            <a:r>
              <a:rPr lang="hu-HU" sz="2200" b="1" dirty="0">
                <a:solidFill>
                  <a:srgbClr val="A29061"/>
                </a:solidFill>
                <a:latin typeface="Calibri Light" pitchFamily="34" charset="0"/>
              </a:rPr>
              <a:t>p</a:t>
            </a:r>
            <a:r>
              <a:rPr lang="hu-HU" sz="2200" b="1" dirty="0" smtClean="0">
                <a:solidFill>
                  <a:srgbClr val="A29061"/>
                </a:solidFill>
                <a:latin typeface="Calibri Light" pitchFamily="34" charset="0"/>
              </a:rPr>
              <a:t>rioritástengely:  Fenntartható városfejlesztés a megyei jogú városokban</a:t>
            </a:r>
            <a:br>
              <a:rPr lang="hu-HU" sz="2200" b="1" dirty="0" smtClean="0">
                <a:solidFill>
                  <a:srgbClr val="A29061"/>
                </a:solidFill>
                <a:latin typeface="Calibri Light" pitchFamily="34" charset="0"/>
              </a:rPr>
            </a:br>
            <a:endParaRPr lang="hu-HU" sz="2200" b="1" dirty="0" smtClean="0">
              <a:solidFill>
                <a:srgbClr val="A29061"/>
              </a:solidFill>
              <a:latin typeface="Calibri Light" pitchFamily="34" charset="0"/>
            </a:endParaRPr>
          </a:p>
        </p:txBody>
      </p:sp>
      <p:graphicFrame>
        <p:nvGraphicFramePr>
          <p:cNvPr id="4" name="Táblázat 3"/>
          <p:cNvGraphicFramePr>
            <a:graphicFrameLocks noGrp="1"/>
          </p:cNvGraphicFramePr>
          <p:nvPr>
            <p:extLst>
              <p:ext uri="{D42A27DB-BD31-4B8C-83A1-F6EECF244321}">
                <p14:modId xmlns:p14="http://schemas.microsoft.com/office/powerpoint/2010/main" val="2974725596"/>
              </p:ext>
            </p:extLst>
          </p:nvPr>
        </p:nvGraphicFramePr>
        <p:xfrm>
          <a:off x="539553" y="2204864"/>
          <a:ext cx="8092931" cy="3776999"/>
        </p:xfrm>
        <a:graphic>
          <a:graphicData uri="http://schemas.openxmlformats.org/drawingml/2006/table">
            <a:tbl>
              <a:tblPr>
                <a:tableStyleId>{5C22544A-7EE6-4342-B048-85BDC9FD1C3A}</a:tableStyleId>
              </a:tblPr>
              <a:tblGrid>
                <a:gridCol w="8092931"/>
              </a:tblGrid>
              <a:tr h="808493">
                <a:tc>
                  <a:txBody>
                    <a:bodyPr/>
                    <a:lstStyle/>
                    <a:p>
                      <a:pPr>
                        <a:defRPr/>
                      </a:pPr>
                      <a:r>
                        <a:rPr lang="hu-HU" sz="1600" b="1" dirty="0" smtClean="0">
                          <a:latin typeface="Calibri Light" pitchFamily="34" charset="0"/>
                          <a:cs typeface="Arial" charset="0"/>
                        </a:rPr>
                        <a:t>Alap: </a:t>
                      </a:r>
                      <a:r>
                        <a:rPr lang="hu-HU" sz="1600" b="0" dirty="0" smtClean="0">
                          <a:latin typeface="Calibri Light" pitchFamily="34" charset="0"/>
                          <a:cs typeface="Arial" charset="0"/>
                        </a:rPr>
                        <a:t>ERFA (TC-8/4/6/9) és </a:t>
                      </a:r>
                      <a:r>
                        <a:rPr lang="hu-HU" sz="1600" dirty="0" smtClean="0">
                          <a:latin typeface="Calibri Light" pitchFamily="34" charset="0"/>
                          <a:cs typeface="Arial" charset="0"/>
                        </a:rPr>
                        <a:t>ESZA (TC-8/9)</a:t>
                      </a:r>
                    </a:p>
                    <a:p>
                      <a:pPr>
                        <a:defRPr/>
                      </a:pPr>
                      <a:r>
                        <a:rPr lang="hu-HU" sz="1600" b="1" dirty="0" smtClean="0">
                          <a:latin typeface="Calibri Light" pitchFamily="34" charset="0"/>
                          <a:cs typeface="Arial" charset="0"/>
                        </a:rPr>
                        <a:t>Indikatív forráskeret:</a:t>
                      </a:r>
                      <a:r>
                        <a:rPr lang="hu-HU" sz="1600" b="0" dirty="0" smtClean="0">
                          <a:latin typeface="Calibri Light" pitchFamily="34" charset="0"/>
                          <a:cs typeface="Arial" charset="0"/>
                        </a:rPr>
                        <a:t>  31,4</a:t>
                      </a:r>
                      <a:r>
                        <a:rPr lang="hu-HU" sz="1600" dirty="0" smtClean="0">
                          <a:latin typeface="Calibri Light" pitchFamily="34" charset="0"/>
                          <a:cs typeface="Arial" charset="0"/>
                        </a:rPr>
                        <a:t> %</a:t>
                      </a:r>
                    </a:p>
                    <a:p>
                      <a:pPr algn="l" fontAlgn="ctr"/>
                      <a:r>
                        <a:rPr lang="hu-HU" sz="1600" b="1" kern="1200" dirty="0" smtClean="0">
                          <a:solidFill>
                            <a:schemeClr val="dk1"/>
                          </a:solidFill>
                          <a:latin typeface="Calibri Light" pitchFamily="34" charset="0"/>
                          <a:ea typeface="+mn-ea"/>
                          <a:cs typeface="Arial" charset="0"/>
                        </a:rPr>
                        <a:t>Intézkedések:</a:t>
                      </a:r>
                      <a:endParaRPr lang="hu-HU" sz="1600" b="1" kern="1200" dirty="0">
                        <a:solidFill>
                          <a:schemeClr val="dk1"/>
                        </a:solidFill>
                        <a:latin typeface="Calibri Light" pitchFamily="34" charset="0"/>
                        <a:ea typeface="+mn-ea"/>
                        <a:cs typeface="Arial" charset="0"/>
                      </a:endParaRPr>
                    </a:p>
                  </a:txBody>
                  <a:tcPr marL="9524" marR="9524" marT="9525" marB="0" anchor="ctr">
                    <a:noFill/>
                  </a:tcPr>
                </a:tc>
              </a:tr>
              <a:tr h="220785">
                <a:tc>
                  <a:txBody>
                    <a:bodyPr/>
                    <a:lstStyle/>
                    <a:p>
                      <a:pPr algn="l" fontAlgn="ctr"/>
                      <a:r>
                        <a:rPr lang="hu-HU" sz="1600" u="none" strike="noStrike" dirty="0" smtClean="0">
                          <a:effectLst/>
                        </a:rPr>
                        <a:t>6.1. </a:t>
                      </a:r>
                      <a:r>
                        <a:rPr lang="hu-HU" sz="1600" u="none" strike="noStrike" dirty="0">
                          <a:effectLst/>
                        </a:rPr>
                        <a:t>Gazdaságfejlesztés</a:t>
                      </a:r>
                      <a:endParaRPr lang="hu-HU" sz="1600" b="0" i="0" u="none" strike="noStrike" dirty="0">
                        <a:solidFill>
                          <a:srgbClr val="000000"/>
                        </a:solidFill>
                        <a:effectLst/>
                        <a:latin typeface="Calibri"/>
                      </a:endParaRPr>
                    </a:p>
                  </a:txBody>
                  <a:tcPr marL="9524" marR="9524" marT="9525" marB="0" anchor="ctr">
                    <a:noFill/>
                  </a:tcPr>
                </a:tc>
              </a:tr>
              <a:tr h="433269">
                <a:tc>
                  <a:txBody>
                    <a:bodyPr/>
                    <a:lstStyle/>
                    <a:p>
                      <a:pPr algn="l" fontAlgn="ctr"/>
                      <a:r>
                        <a:rPr lang="hu-HU" sz="1600" u="none" strike="noStrike" dirty="0" smtClean="0">
                          <a:effectLst/>
                        </a:rPr>
                        <a:t>6.2. </a:t>
                      </a:r>
                      <a:r>
                        <a:rPr lang="hu-HU" sz="1600" u="none" strike="noStrike" dirty="0">
                          <a:effectLst/>
                        </a:rPr>
                        <a:t>Családbarát, munkába állást segítő intézmények, közszolgáltatások fejlesztése</a:t>
                      </a:r>
                      <a:endParaRPr lang="hu-HU" sz="1600" b="0" i="0" u="none" strike="noStrike" dirty="0">
                        <a:solidFill>
                          <a:srgbClr val="000000"/>
                        </a:solidFill>
                        <a:effectLst/>
                        <a:latin typeface="Calibri"/>
                      </a:endParaRPr>
                    </a:p>
                  </a:txBody>
                  <a:tcPr marL="9524" marR="9524" marT="9525" marB="0" anchor="ctr">
                    <a:noFill/>
                  </a:tcPr>
                </a:tc>
              </a:tr>
              <a:tr h="285234">
                <a:tc>
                  <a:txBody>
                    <a:bodyPr/>
                    <a:lstStyle/>
                    <a:p>
                      <a:pPr algn="l" fontAlgn="ctr"/>
                      <a:r>
                        <a:rPr lang="hu-HU" sz="1600" u="none" strike="noStrike" dirty="0" smtClean="0">
                          <a:effectLst/>
                        </a:rPr>
                        <a:t>6.3. </a:t>
                      </a:r>
                      <a:r>
                        <a:rPr lang="hu-HU" sz="1600" u="none" strike="noStrike" dirty="0">
                          <a:effectLst/>
                        </a:rPr>
                        <a:t>Gazdaságélénkítő és népességmegtartó városfejlesztés</a:t>
                      </a:r>
                      <a:endParaRPr lang="hu-HU" sz="1600" b="0" i="0" u="none" strike="noStrike" dirty="0">
                        <a:solidFill>
                          <a:srgbClr val="000000"/>
                        </a:solidFill>
                        <a:effectLst/>
                        <a:latin typeface="Calibri"/>
                      </a:endParaRPr>
                    </a:p>
                  </a:txBody>
                  <a:tcPr marL="9524" marR="9524" marT="9525" marB="0" anchor="ctr">
                    <a:noFill/>
                  </a:tcPr>
                </a:tc>
              </a:tr>
              <a:tr h="285234">
                <a:tc>
                  <a:txBody>
                    <a:bodyPr/>
                    <a:lstStyle/>
                    <a:p>
                      <a:pPr algn="l" fontAlgn="ctr"/>
                      <a:r>
                        <a:rPr lang="hu-HU" sz="1600" u="none" strike="noStrike" dirty="0" smtClean="0">
                          <a:effectLst/>
                        </a:rPr>
                        <a:t>6.4. </a:t>
                      </a:r>
                      <a:r>
                        <a:rPr lang="hu-HU" sz="1600" u="none" strike="noStrike" dirty="0">
                          <a:effectLst/>
                        </a:rPr>
                        <a:t>Fenntartható városi közlekedésfejlesztés</a:t>
                      </a:r>
                      <a:endParaRPr lang="hu-HU" sz="1600" b="0" i="0" u="none" strike="noStrike" dirty="0">
                        <a:solidFill>
                          <a:srgbClr val="000000"/>
                        </a:solidFill>
                        <a:effectLst/>
                        <a:latin typeface="Calibri"/>
                      </a:endParaRPr>
                    </a:p>
                  </a:txBody>
                  <a:tcPr marL="9524" marR="9524" marT="9525" marB="0" anchor="ctr">
                    <a:noFill/>
                  </a:tcPr>
                </a:tc>
              </a:tr>
              <a:tr h="570468">
                <a:tc>
                  <a:txBody>
                    <a:bodyPr/>
                    <a:lstStyle/>
                    <a:p>
                      <a:pPr algn="l" fontAlgn="ctr"/>
                      <a:r>
                        <a:rPr lang="hu-HU" sz="1600" u="none" strike="noStrike" dirty="0" smtClean="0">
                          <a:effectLst/>
                        </a:rPr>
                        <a:t>6.5. Önkormányzatok </a:t>
                      </a:r>
                      <a:r>
                        <a:rPr lang="hu-HU" sz="1600" u="none" strike="noStrike" dirty="0">
                          <a:effectLst/>
                        </a:rPr>
                        <a:t>energiahatékonyságának és a megújuló energia-felhasználás arányának növelése</a:t>
                      </a:r>
                      <a:endParaRPr lang="hu-HU" sz="1600" b="0" i="0" u="none" strike="noStrike" dirty="0">
                        <a:solidFill>
                          <a:srgbClr val="000000"/>
                        </a:solidFill>
                        <a:effectLst/>
                        <a:latin typeface="Calibri"/>
                      </a:endParaRPr>
                    </a:p>
                  </a:txBody>
                  <a:tcPr marL="9524" marR="9524" marT="9525" marB="0" anchor="ctr">
                    <a:noFill/>
                  </a:tcPr>
                </a:tc>
              </a:tr>
              <a:tr h="285234">
                <a:tc>
                  <a:txBody>
                    <a:bodyPr/>
                    <a:lstStyle/>
                    <a:p>
                      <a:pPr algn="l" fontAlgn="ctr"/>
                      <a:r>
                        <a:rPr lang="hu-HU" sz="1600" u="none" strike="noStrike" dirty="0" smtClean="0">
                          <a:effectLst/>
                        </a:rPr>
                        <a:t>6.6. Városi </a:t>
                      </a:r>
                      <a:r>
                        <a:rPr lang="hu-HU" sz="1600" u="none" strike="noStrike" dirty="0">
                          <a:effectLst/>
                        </a:rPr>
                        <a:t>közszolgáltatások fejlesztése</a:t>
                      </a:r>
                      <a:endParaRPr lang="hu-HU" sz="1600" b="0" i="0" u="none" strike="noStrike" dirty="0">
                        <a:solidFill>
                          <a:srgbClr val="000000"/>
                        </a:solidFill>
                        <a:effectLst/>
                        <a:latin typeface="Calibri"/>
                      </a:endParaRPr>
                    </a:p>
                  </a:txBody>
                  <a:tcPr marL="9524" marR="9524" marT="9525" marB="0" anchor="ctr">
                    <a:noFill/>
                  </a:tcPr>
                </a:tc>
              </a:tr>
              <a:tr h="285234">
                <a:tc>
                  <a:txBody>
                    <a:bodyPr/>
                    <a:lstStyle/>
                    <a:p>
                      <a:pPr algn="l" fontAlgn="ctr"/>
                      <a:r>
                        <a:rPr lang="hu-HU" sz="1600" u="none" strike="noStrike" dirty="0" smtClean="0">
                          <a:effectLst/>
                        </a:rPr>
                        <a:t>6.7. </a:t>
                      </a:r>
                      <a:r>
                        <a:rPr lang="hu-HU" sz="1600" u="none" strike="noStrike" dirty="0">
                          <a:effectLst/>
                        </a:rPr>
                        <a:t>Leromlott városi területek rehabilitációja</a:t>
                      </a:r>
                      <a:endParaRPr lang="hu-HU" sz="1600" b="0" i="0" u="none" strike="noStrike" dirty="0">
                        <a:solidFill>
                          <a:srgbClr val="000000"/>
                        </a:solidFill>
                        <a:effectLst/>
                        <a:latin typeface="Calibri"/>
                      </a:endParaRPr>
                    </a:p>
                  </a:txBody>
                  <a:tcPr marL="9524" marR="9524" marT="9525" marB="0" anchor="ctr">
                    <a:noFill/>
                  </a:tcPr>
                </a:tc>
              </a:tr>
              <a:tr h="285234">
                <a:tc>
                  <a:txBody>
                    <a:bodyPr/>
                    <a:lstStyle/>
                    <a:p>
                      <a:pPr algn="l" fontAlgn="ctr"/>
                      <a:r>
                        <a:rPr lang="hu-HU" sz="1600" u="none" strike="noStrike" dirty="0" smtClean="0">
                          <a:effectLst/>
                        </a:rPr>
                        <a:t>6.8. </a:t>
                      </a:r>
                      <a:r>
                        <a:rPr lang="hu-HU" sz="1600" u="none" strike="noStrike" dirty="0">
                          <a:effectLst/>
                        </a:rPr>
                        <a:t>Gazdaságfejlesztéshez kapcsolódó </a:t>
                      </a:r>
                      <a:r>
                        <a:rPr lang="hu-HU" sz="1600" u="none" strike="noStrike" dirty="0" smtClean="0">
                          <a:effectLst/>
                        </a:rPr>
                        <a:t>foglalkoztatás-fejlesztés</a:t>
                      </a:r>
                      <a:endParaRPr lang="hu-HU" sz="1600" b="0" i="0" u="none" strike="noStrike" dirty="0">
                        <a:solidFill>
                          <a:srgbClr val="000000"/>
                        </a:solidFill>
                        <a:effectLst/>
                        <a:latin typeface="Calibri"/>
                      </a:endParaRPr>
                    </a:p>
                  </a:txBody>
                  <a:tcPr marL="9524" marR="9524" marT="9525" marB="0" anchor="ctr">
                    <a:noFill/>
                  </a:tcPr>
                </a:tc>
              </a:tr>
              <a:tr h="285234">
                <a:tc>
                  <a:txBody>
                    <a:bodyPr/>
                    <a:lstStyle/>
                    <a:p>
                      <a:pPr algn="l" fontAlgn="ctr"/>
                      <a:r>
                        <a:rPr lang="hu-HU" sz="1600" u="none" strike="noStrike" dirty="0" smtClean="0">
                          <a:effectLst/>
                        </a:rPr>
                        <a:t>6.9. </a:t>
                      </a:r>
                      <a:r>
                        <a:rPr lang="hu-HU" sz="1600" u="none" strike="noStrike" dirty="0">
                          <a:effectLst/>
                        </a:rPr>
                        <a:t>Társadalmi kohéziót célzó helyi programok</a:t>
                      </a:r>
                      <a:endParaRPr lang="hu-HU" sz="1600" b="0" i="0" u="none" strike="noStrike" dirty="0">
                        <a:solidFill>
                          <a:srgbClr val="000000"/>
                        </a:solidFill>
                        <a:effectLst/>
                        <a:latin typeface="Calibri"/>
                      </a:endParaRPr>
                    </a:p>
                  </a:txBody>
                  <a:tcPr marL="9524" marR="9524" marT="9525" marB="0" anchor="ctr">
                    <a:noFill/>
                  </a:tcPr>
                </a:tc>
              </a:tr>
            </a:tbl>
          </a:graphicData>
        </a:graphic>
      </p:graphicFrame>
    </p:spTree>
    <p:extLst>
      <p:ext uri="{BB962C8B-B14F-4D97-AF65-F5344CB8AC3E}">
        <p14:creationId xmlns:p14="http://schemas.microsoft.com/office/powerpoint/2010/main" val="2110377677"/>
      </p:ext>
    </p:extLst>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11188" y="1196975"/>
            <a:ext cx="7772400" cy="504825"/>
          </a:xfrm>
        </p:spPr>
        <p:txBody>
          <a:bodyPr>
            <a:normAutofit fontScale="90000"/>
          </a:bodyPr>
          <a:lstStyle/>
          <a:p>
            <a:pPr>
              <a:defRPr/>
            </a:pPr>
            <a:r>
              <a:rPr lang="hu-HU" sz="2200" b="1" dirty="0" smtClean="0">
                <a:solidFill>
                  <a:srgbClr val="A29061"/>
                </a:solidFill>
                <a:latin typeface="Calibri Light" pitchFamily="34" charset="0"/>
              </a:rPr>
              <a:t>7. prioritástengely: Közösségi szinten irányított városi helyi fejlesztések </a:t>
            </a:r>
            <a:br>
              <a:rPr lang="hu-HU" sz="2200" b="1" dirty="0" smtClean="0">
                <a:solidFill>
                  <a:srgbClr val="A29061"/>
                </a:solidFill>
                <a:latin typeface="Calibri Light" pitchFamily="34" charset="0"/>
              </a:rPr>
            </a:br>
            <a:endParaRPr lang="hu-HU" sz="2200" b="1" dirty="0" smtClean="0">
              <a:solidFill>
                <a:srgbClr val="A29061"/>
              </a:solidFill>
              <a:latin typeface="Calibri Light" pitchFamily="34" charset="0"/>
            </a:endParaRPr>
          </a:p>
        </p:txBody>
      </p:sp>
      <p:sp>
        <p:nvSpPr>
          <p:cNvPr id="20483" name="Tartalom helye 2"/>
          <p:cNvSpPr>
            <a:spLocks noGrp="1"/>
          </p:cNvSpPr>
          <p:nvPr>
            <p:ph idx="13"/>
          </p:nvPr>
        </p:nvSpPr>
        <p:spPr>
          <a:xfrm>
            <a:off x="326957" y="1916832"/>
            <a:ext cx="8496300" cy="4752528"/>
          </a:xfrm>
          <a:solidFill>
            <a:schemeClr val="bg1"/>
          </a:solidFill>
        </p:spPr>
        <p:txBody>
          <a:bodyPr>
            <a:noAutofit/>
          </a:bodyPr>
          <a:lstStyle/>
          <a:p>
            <a:pPr algn="just">
              <a:defRPr/>
            </a:pPr>
            <a:r>
              <a:rPr lang="hu-HU" sz="1500" b="1" dirty="0" smtClean="0">
                <a:latin typeface="Calibri Light" pitchFamily="34" charset="0"/>
                <a:cs typeface="Arial" charset="0"/>
              </a:rPr>
              <a:t>Alap: </a:t>
            </a:r>
            <a:r>
              <a:rPr lang="hu-HU" sz="1500" dirty="0" smtClean="0">
                <a:latin typeface="Calibri Light" pitchFamily="34" charset="0"/>
                <a:cs typeface="Arial" charset="0"/>
              </a:rPr>
              <a:t>ERFA és ESZA együttesen</a:t>
            </a:r>
          </a:p>
          <a:p>
            <a:pPr algn="just">
              <a:defRPr/>
            </a:pPr>
            <a:r>
              <a:rPr lang="hu-HU" sz="1500" b="1" dirty="0" smtClean="0">
                <a:latin typeface="Calibri Light" pitchFamily="34" charset="0"/>
                <a:cs typeface="Arial" charset="0"/>
              </a:rPr>
              <a:t>Indikatív forráskeret: </a:t>
            </a:r>
            <a:r>
              <a:rPr lang="hu-HU" sz="1500" dirty="0" smtClean="0">
                <a:latin typeface="Calibri Light" pitchFamily="34" charset="0"/>
                <a:cs typeface="Arial" charset="0"/>
              </a:rPr>
              <a:t>3,7 %</a:t>
            </a:r>
          </a:p>
          <a:p>
            <a:pPr algn="just">
              <a:defRPr/>
            </a:pPr>
            <a:r>
              <a:rPr lang="hu-HU" sz="1500" b="1" dirty="0" smtClean="0">
                <a:latin typeface="Calibri Light" pitchFamily="34" charset="0"/>
                <a:cs typeface="Arial" charset="0"/>
              </a:rPr>
              <a:t>Célja: </a:t>
            </a:r>
          </a:p>
          <a:p>
            <a:pPr marL="0" indent="0" algn="just">
              <a:buFont typeface="Arial" pitchFamily="34" charset="0"/>
              <a:buChar char="•"/>
              <a:defRPr/>
            </a:pPr>
            <a:r>
              <a:rPr lang="hu-HU" sz="1500" dirty="0" smtClean="0">
                <a:latin typeface="Calibri Light" pitchFamily="34" charset="0"/>
                <a:cs typeface="Arial" charset="0"/>
              </a:rPr>
              <a:t>kísérleti jelleggel, városokban (10 ezer fő feletti) a helyi civil szervezetek, vállalkozások és önkormányzatok együttműködésével, alulról szerveződve alakított helyi akciócsoportokon keresztül, helyi fejlesztési stratégiákon alapuló fejlesztések – 20-30 db városi CLLD.</a:t>
            </a:r>
          </a:p>
          <a:p>
            <a:pPr marL="285750" indent="-285750" algn="just">
              <a:spcBef>
                <a:spcPct val="0"/>
              </a:spcBef>
              <a:buFont typeface="Arial" pitchFamily="34" charset="0"/>
              <a:buChar char="•"/>
              <a:defRPr/>
            </a:pPr>
            <a:r>
              <a:rPr lang="hu-HU" sz="1500" dirty="0" smtClean="0">
                <a:latin typeface="Calibri Light" pitchFamily="34" charset="0"/>
                <a:cs typeface="Arial" charset="0"/>
              </a:rPr>
              <a:t>Központi elem a helyi közösség részvétele a tervezésben és a megvalósításban.</a:t>
            </a:r>
          </a:p>
          <a:p>
            <a:pPr marL="285750" indent="-285750" algn="just">
              <a:spcBef>
                <a:spcPct val="0"/>
              </a:spcBef>
              <a:buFont typeface="Arial" pitchFamily="34" charset="0"/>
              <a:buChar char="•"/>
              <a:defRPr/>
            </a:pPr>
            <a:r>
              <a:rPr lang="hu-HU" sz="1500" dirty="0" smtClean="0">
                <a:latin typeface="Calibri Light" pitchFamily="34" charset="0"/>
                <a:cs typeface="Arial" charset="0"/>
              </a:rPr>
              <a:t>Kiemelt cél a fiatalok részvétele, a fiatalok megtartása.</a:t>
            </a:r>
          </a:p>
          <a:p>
            <a:pPr marL="285750" indent="-285750" algn="just">
              <a:spcBef>
                <a:spcPct val="0"/>
              </a:spcBef>
              <a:buFont typeface="Arial" pitchFamily="34" charset="0"/>
              <a:buChar char="•"/>
              <a:defRPr/>
            </a:pPr>
            <a:r>
              <a:rPr lang="hu-HU" sz="1500" dirty="0" smtClean="0">
                <a:latin typeface="Calibri Light" pitchFamily="34" charset="0"/>
                <a:cs typeface="Arial" charset="0"/>
              </a:rPr>
              <a:t>Lakótelepeken megvalósuló helyi fejlesztési, közösségszervezési programok ösztönzése.</a:t>
            </a:r>
          </a:p>
          <a:p>
            <a:pPr algn="just">
              <a:defRPr/>
            </a:pPr>
            <a:r>
              <a:rPr lang="hu-HU" sz="1500" b="1" dirty="0">
                <a:latin typeface="Calibri Light" pitchFamily="34" charset="0"/>
                <a:cs typeface="Arial" charset="0"/>
              </a:rPr>
              <a:t>Támogatásban részesülhet: </a:t>
            </a:r>
          </a:p>
          <a:p>
            <a:pPr>
              <a:buFont typeface="Arial" pitchFamily="34" charset="0"/>
              <a:buChar char="•"/>
              <a:defRPr/>
            </a:pPr>
            <a:r>
              <a:rPr lang="hu-HU" sz="1500" dirty="0" smtClean="0">
                <a:latin typeface="Calibri Light" pitchFamily="34" charset="0"/>
                <a:cs typeface="Arial" charset="0"/>
              </a:rPr>
              <a:t>kulturális </a:t>
            </a:r>
            <a:r>
              <a:rPr lang="hu-HU" sz="1500" dirty="0" smtClean="0">
                <a:latin typeface="Calibri Light" pitchFamily="34" charset="0"/>
                <a:cs typeface="Arial" charset="0"/>
              </a:rPr>
              <a:t>és közösségi terek infrastrukturális fejlesztése (városi kulturális intézmények felújítása, eszközfejlesztése </a:t>
            </a:r>
            <a:r>
              <a:rPr lang="hu-HU" sz="1500" dirty="0" err="1" smtClean="0">
                <a:latin typeface="Calibri Light" pitchFamily="34" charset="0"/>
                <a:cs typeface="Arial" charset="0"/>
              </a:rPr>
              <a:t>pl</a:t>
            </a:r>
            <a:r>
              <a:rPr lang="hu-HU" sz="1500" dirty="0" smtClean="0">
                <a:latin typeface="Calibri Light" pitchFamily="34" charset="0"/>
                <a:cs typeface="Arial" charset="0"/>
              </a:rPr>
              <a:t>: könyvtárak, közösségi házak), helyi gazdaságfejlesztéshez kapcsolódó kiegészítő fejlesztések,</a:t>
            </a:r>
          </a:p>
          <a:p>
            <a:pPr>
              <a:buFont typeface="Arial" pitchFamily="34" charset="0"/>
              <a:buChar char="•"/>
              <a:defRPr/>
            </a:pPr>
            <a:r>
              <a:rPr lang="hu-HU" sz="1500" dirty="0" smtClean="0">
                <a:latin typeface="Calibri Light" pitchFamily="34" charset="0"/>
                <a:cs typeface="Arial" charset="0"/>
              </a:rPr>
              <a:t>helyi közösségszervezés, helyi identitást erősítő tevékenységek, kulturális programok támogatása. </a:t>
            </a:r>
          </a:p>
          <a:p>
            <a:pPr marL="0" indent="0" algn="just">
              <a:defRPr/>
            </a:pPr>
            <a:r>
              <a:rPr lang="hu-HU" sz="1500" b="1" dirty="0" smtClean="0">
                <a:latin typeface="Calibri Light" pitchFamily="34" charset="0"/>
                <a:cs typeface="Arial" charset="0"/>
              </a:rPr>
              <a:t>Főbb kedvezményezettek: </a:t>
            </a:r>
          </a:p>
          <a:p>
            <a:pPr algn="just">
              <a:buFont typeface="Arial" charset="0"/>
              <a:buChar char="•"/>
              <a:defRPr/>
            </a:pPr>
            <a:r>
              <a:rPr lang="hu-HU" sz="1500" dirty="0" smtClean="0">
                <a:latin typeface="Calibri Light" pitchFamily="34" charset="0"/>
                <a:cs typeface="Arial" charset="0"/>
              </a:rPr>
              <a:t>Városi helyi akciócsoportok, önkormányzatok, közintézmények, vállalkozások, civil szervezetek, egyházak.</a:t>
            </a:r>
          </a:p>
        </p:txBody>
      </p:sp>
    </p:spTree>
    <p:extLst>
      <p:ext uri="{BB962C8B-B14F-4D97-AF65-F5344CB8AC3E}">
        <p14:creationId xmlns:p14="http://schemas.microsoft.com/office/powerpoint/2010/main" val="1139477277"/>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ím 1"/>
          <p:cNvSpPr>
            <a:spLocks noGrp="1"/>
          </p:cNvSpPr>
          <p:nvPr>
            <p:ph type="title"/>
          </p:nvPr>
        </p:nvSpPr>
        <p:spPr>
          <a:xfrm>
            <a:off x="755650" y="1341438"/>
            <a:ext cx="7772400" cy="504825"/>
          </a:xfrm>
        </p:spPr>
        <p:txBody>
          <a:bodyPr/>
          <a:lstStyle/>
          <a:p>
            <a:r>
              <a:rPr lang="hu-HU" sz="2200" b="1" dirty="0" smtClean="0">
                <a:solidFill>
                  <a:srgbClr val="A29061"/>
                </a:solidFill>
                <a:latin typeface="Calibri Light" pitchFamily="34" charset="0"/>
                <a:cs typeface="Arial" charset="0"/>
              </a:rPr>
              <a:t>TOP </a:t>
            </a:r>
            <a:r>
              <a:rPr lang="hu-HU" sz="2200" b="1" dirty="0" smtClean="0">
                <a:solidFill>
                  <a:srgbClr val="A29061"/>
                </a:solidFill>
                <a:latin typeface="Calibri Light" pitchFamily="34" charset="0"/>
                <a:cs typeface="Arial" charset="0"/>
              </a:rPr>
              <a:t>DECENTRALIZÁLT VÉGREHAJTÁSI MODELLJE </a:t>
            </a:r>
          </a:p>
        </p:txBody>
      </p:sp>
      <p:sp>
        <p:nvSpPr>
          <p:cNvPr id="3" name="Tartalom helye 2"/>
          <p:cNvSpPr>
            <a:spLocks noGrp="1"/>
          </p:cNvSpPr>
          <p:nvPr>
            <p:ph idx="13"/>
          </p:nvPr>
        </p:nvSpPr>
        <p:spPr>
          <a:xfrm>
            <a:off x="395288" y="2060848"/>
            <a:ext cx="8424862" cy="4680520"/>
          </a:xfrm>
          <a:solidFill>
            <a:schemeClr val="bg1"/>
          </a:solidFill>
        </p:spPr>
        <p:txBody>
          <a:bodyPr>
            <a:noAutofit/>
          </a:bodyPr>
          <a:lstStyle/>
          <a:p>
            <a:pPr>
              <a:defRPr/>
            </a:pPr>
            <a:r>
              <a:rPr lang="hu-HU" sz="1700" b="1" dirty="0">
                <a:latin typeface="Calibri Light" pitchFamily="34" charset="0"/>
              </a:rPr>
              <a:t>A TOP megvalósítási </a:t>
            </a:r>
            <a:r>
              <a:rPr lang="hu-HU" sz="1700" b="1" dirty="0" smtClean="0">
                <a:latin typeface="Calibri Light" pitchFamily="34" charset="0"/>
              </a:rPr>
              <a:t>modellje: </a:t>
            </a:r>
            <a:r>
              <a:rPr lang="hu-HU" sz="1700" dirty="0" smtClean="0">
                <a:latin typeface="Calibri Light" pitchFamily="34" charset="0"/>
              </a:rPr>
              <a:t>Integrált </a:t>
            </a:r>
            <a:r>
              <a:rPr lang="hu-HU" sz="1700" dirty="0">
                <a:latin typeface="Calibri Light" pitchFamily="34" charset="0"/>
              </a:rPr>
              <a:t>területfejlesztési megközelítésre </a:t>
            </a:r>
            <a:r>
              <a:rPr lang="hu-HU" sz="1700" dirty="0" smtClean="0">
                <a:latin typeface="Calibri Light" pitchFamily="34" charset="0"/>
              </a:rPr>
              <a:t>épülő </a:t>
            </a:r>
            <a:r>
              <a:rPr lang="hu-HU" sz="1700" dirty="0" smtClean="0">
                <a:latin typeface="Calibri Light" pitchFamily="34" charset="0"/>
              </a:rPr>
              <a:t>decentralizált tervezés és </a:t>
            </a:r>
            <a:r>
              <a:rPr lang="hu-HU" sz="1700" dirty="0" smtClean="0">
                <a:latin typeface="Calibri Light" pitchFamily="34" charset="0"/>
              </a:rPr>
              <a:t>végrehajtás</a:t>
            </a:r>
            <a:endParaRPr lang="hu-HU" sz="1700" dirty="0" smtClean="0">
              <a:latin typeface="Calibri Light" pitchFamily="34" charset="0"/>
            </a:endParaRPr>
          </a:p>
          <a:p>
            <a:pPr>
              <a:defRPr/>
            </a:pPr>
            <a:endParaRPr lang="hu-HU" sz="1700" dirty="0" smtClean="0">
              <a:latin typeface="Calibri Light" pitchFamily="34" charset="0"/>
            </a:endParaRPr>
          </a:p>
          <a:p>
            <a:pPr>
              <a:buFont typeface="Arial" pitchFamily="34" charset="0"/>
              <a:buChar char="•"/>
              <a:defRPr/>
            </a:pPr>
            <a:r>
              <a:rPr lang="hu-HU" sz="1700" b="1" i="1" dirty="0" smtClean="0">
                <a:latin typeface="Calibri Light" pitchFamily="34" charset="0"/>
              </a:rPr>
              <a:t>Megyei  </a:t>
            </a:r>
            <a:r>
              <a:rPr lang="hu-HU" sz="1700" b="1" dirty="0">
                <a:latin typeface="Calibri Light" pitchFamily="34" charset="0"/>
              </a:rPr>
              <a:t>integrált területfejlesztési program </a:t>
            </a:r>
            <a:r>
              <a:rPr lang="hu-HU" sz="1700" b="1" dirty="0" smtClean="0">
                <a:latin typeface="Calibri Light" pitchFamily="34" charset="0"/>
              </a:rPr>
              <a:t>(ITP)</a:t>
            </a:r>
            <a:endParaRPr lang="hu-HU" sz="1700" b="1" i="1" dirty="0" smtClean="0">
              <a:latin typeface="Calibri Light" pitchFamily="34" charset="0"/>
            </a:endParaRPr>
          </a:p>
          <a:p>
            <a:pPr marL="0" indent="0">
              <a:spcBef>
                <a:spcPts val="1000"/>
              </a:spcBef>
              <a:defRPr/>
            </a:pPr>
            <a:r>
              <a:rPr lang="hu-HU" sz="1700" b="1" dirty="0" smtClean="0">
                <a:latin typeface="Calibri Light" pitchFamily="34" charset="0"/>
              </a:rPr>
              <a:t>TOP 1-5. prioritások </a:t>
            </a:r>
            <a:r>
              <a:rPr lang="hu-HU" sz="1700" dirty="0" smtClean="0">
                <a:latin typeface="Calibri Light" pitchFamily="34" charset="0"/>
              </a:rPr>
              <a:t>szerinti (gazdaság- és településfejlesztési) tartalom, a megye </a:t>
            </a:r>
            <a:r>
              <a:rPr lang="hu-HU" sz="1700" dirty="0" err="1" smtClean="0">
                <a:latin typeface="Calibri Light" pitchFamily="34" charset="0"/>
              </a:rPr>
              <a:t>MJV-n</a:t>
            </a:r>
            <a:r>
              <a:rPr lang="hu-HU" sz="1700" dirty="0" smtClean="0">
                <a:latin typeface="Calibri Light" pitchFamily="34" charset="0"/>
              </a:rPr>
              <a:t> kívüli területére.  Megyei önkormányzatok tervezik és közreműködnek a végrehajtásban.</a:t>
            </a:r>
          </a:p>
          <a:p>
            <a:pPr marL="0" indent="0">
              <a:defRPr/>
            </a:pPr>
            <a:endParaRPr lang="hu-HU" sz="1700" dirty="0" smtClean="0">
              <a:latin typeface="Calibri Light" pitchFamily="34" charset="0"/>
            </a:endParaRPr>
          </a:p>
          <a:p>
            <a:pPr>
              <a:buFont typeface="Arial" pitchFamily="34" charset="0"/>
              <a:buChar char="•"/>
              <a:defRPr/>
            </a:pPr>
            <a:r>
              <a:rPr lang="hu-HU" sz="1700" b="1" i="1" dirty="0" smtClean="0">
                <a:latin typeface="Calibri Light" pitchFamily="34" charset="0"/>
              </a:rPr>
              <a:t>Megyei jogú városi </a:t>
            </a:r>
            <a:r>
              <a:rPr lang="hu-HU" sz="1700" b="1" dirty="0">
                <a:latin typeface="Calibri Light" pitchFamily="34" charset="0"/>
              </a:rPr>
              <a:t>integrált területfejlesztési program </a:t>
            </a:r>
            <a:r>
              <a:rPr lang="hu-HU" sz="1700" b="1" dirty="0" smtClean="0">
                <a:latin typeface="Calibri Light" pitchFamily="34" charset="0"/>
              </a:rPr>
              <a:t>(ITP)</a:t>
            </a:r>
            <a:endParaRPr lang="hu-HU" sz="1700" b="1" i="1" dirty="0">
              <a:latin typeface="Calibri Light" pitchFamily="34" charset="0"/>
            </a:endParaRPr>
          </a:p>
          <a:p>
            <a:pPr marL="0" indent="0">
              <a:spcBef>
                <a:spcPts val="1000"/>
              </a:spcBef>
              <a:defRPr/>
            </a:pPr>
            <a:r>
              <a:rPr lang="hu-HU" sz="1700" b="1" dirty="0" smtClean="0">
                <a:latin typeface="Calibri Light" pitchFamily="34" charset="0"/>
              </a:rPr>
              <a:t>TOP 6. </a:t>
            </a:r>
            <a:r>
              <a:rPr lang="hu-HU" sz="1700" b="1" dirty="0" smtClean="0">
                <a:latin typeface="Calibri Light" pitchFamily="34" charset="0"/>
              </a:rPr>
              <a:t>prioritás </a:t>
            </a:r>
            <a:r>
              <a:rPr lang="hu-HU" sz="1700" dirty="0" smtClean="0">
                <a:latin typeface="Calibri Light" pitchFamily="34" charset="0"/>
              </a:rPr>
              <a:t>szerinti (városfejlesztési) tartalom, </a:t>
            </a:r>
            <a:r>
              <a:rPr lang="hu-HU" sz="1700" dirty="0" smtClean="0">
                <a:latin typeface="Calibri Light" pitchFamily="34" charset="0"/>
              </a:rPr>
              <a:t>a MJV </a:t>
            </a:r>
            <a:r>
              <a:rPr lang="hu-HU" sz="1700" dirty="0" smtClean="0">
                <a:latin typeface="Calibri Light" pitchFamily="34" charset="0"/>
              </a:rPr>
              <a:t>területére. Megyei jogú városok önkormányzatai </a:t>
            </a:r>
            <a:r>
              <a:rPr lang="hu-HU" sz="1700" dirty="0" smtClean="0">
                <a:latin typeface="Calibri Light" pitchFamily="34" charset="0"/>
              </a:rPr>
              <a:t>tervezik, </a:t>
            </a:r>
            <a:r>
              <a:rPr lang="hu-HU" sz="1700" dirty="0" smtClean="0">
                <a:latin typeface="Calibri Light" pitchFamily="34" charset="0"/>
              </a:rPr>
              <a:t>a megyei önkormányzatok </a:t>
            </a:r>
            <a:r>
              <a:rPr lang="hu-HU" sz="1700" dirty="0" smtClean="0">
                <a:latin typeface="Calibri Light" pitchFamily="34" charset="0"/>
              </a:rPr>
              <a:t>koordinálásával </a:t>
            </a:r>
            <a:r>
              <a:rPr lang="hu-HU" sz="1700" dirty="0" smtClean="0">
                <a:latin typeface="Calibri Light" pitchFamily="34" charset="0"/>
              </a:rPr>
              <a:t>és </a:t>
            </a:r>
            <a:r>
              <a:rPr lang="hu-HU" sz="1700" dirty="0">
                <a:latin typeface="Calibri Light" pitchFamily="34" charset="0"/>
              </a:rPr>
              <a:t>a </a:t>
            </a:r>
            <a:r>
              <a:rPr lang="hu-HU" sz="1700" dirty="0" smtClean="0">
                <a:latin typeface="Calibri Light" pitchFamily="34" charset="0"/>
              </a:rPr>
              <a:t>végrehajtásban való közreműködéssel</a:t>
            </a:r>
            <a:endParaRPr lang="hu-HU" sz="1700" dirty="0" smtClean="0">
              <a:latin typeface="Calibri Light" pitchFamily="34" charset="0"/>
            </a:endParaRPr>
          </a:p>
          <a:p>
            <a:pPr>
              <a:buFont typeface="Arial" pitchFamily="34" charset="0"/>
              <a:buChar char="•"/>
              <a:defRPr/>
            </a:pPr>
            <a:endParaRPr lang="hu-HU" sz="1700" b="1" dirty="0" smtClean="0">
              <a:latin typeface="Calibri Light" pitchFamily="34" charset="0"/>
            </a:endParaRPr>
          </a:p>
          <a:p>
            <a:pPr marL="0" indent="0">
              <a:defRPr/>
            </a:pPr>
            <a:endParaRPr lang="hu-HU" sz="1800" dirty="0" smtClean="0">
              <a:latin typeface="Calibri Light" pitchFamily="34" charset="0"/>
            </a:endParaRPr>
          </a:p>
          <a:p>
            <a:pPr marL="0" indent="0">
              <a:defRPr/>
            </a:pPr>
            <a:endParaRPr lang="hu-HU" sz="1800" b="1" dirty="0">
              <a:latin typeface="Calibri Light" pitchFamily="34" charset="0"/>
            </a:endParaRPr>
          </a:p>
        </p:txBody>
      </p:sp>
    </p:spTree>
    <p:extLst>
      <p:ext uri="{BB962C8B-B14F-4D97-AF65-F5344CB8AC3E}">
        <p14:creationId xmlns:p14="http://schemas.microsoft.com/office/powerpoint/2010/main" val="2553646331"/>
      </p:ext>
    </p:extLst>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ím 1"/>
          <p:cNvSpPr>
            <a:spLocks noGrp="1"/>
          </p:cNvSpPr>
          <p:nvPr>
            <p:ph type="title"/>
          </p:nvPr>
        </p:nvSpPr>
        <p:spPr>
          <a:xfrm>
            <a:off x="827088" y="1341438"/>
            <a:ext cx="7772400" cy="504825"/>
          </a:xfrm>
        </p:spPr>
        <p:txBody>
          <a:bodyPr/>
          <a:lstStyle/>
          <a:p>
            <a:r>
              <a:rPr lang="hu-HU" sz="2200" b="1" dirty="0" smtClean="0">
                <a:solidFill>
                  <a:srgbClr val="A29061"/>
                </a:solidFill>
                <a:latin typeface="Calibri Light" pitchFamily="34" charset="0"/>
                <a:cs typeface="Arial" charset="0"/>
              </a:rPr>
              <a:t>TOP </a:t>
            </a:r>
            <a:r>
              <a:rPr lang="hu-HU" sz="2200" b="1" dirty="0" smtClean="0">
                <a:solidFill>
                  <a:srgbClr val="A29061"/>
                </a:solidFill>
                <a:latin typeface="Calibri Light" pitchFamily="34" charset="0"/>
                <a:cs typeface="Arial" charset="0"/>
              </a:rPr>
              <a:t>DECENTRALIZÁLT VÉGREHAJTÁSI MODELLJE</a:t>
            </a:r>
          </a:p>
        </p:txBody>
      </p:sp>
      <p:sp>
        <p:nvSpPr>
          <p:cNvPr id="3" name="Tartalom helye 2"/>
          <p:cNvSpPr>
            <a:spLocks noGrp="1"/>
          </p:cNvSpPr>
          <p:nvPr>
            <p:ph idx="13"/>
          </p:nvPr>
        </p:nvSpPr>
        <p:spPr>
          <a:xfrm>
            <a:off x="539750" y="1989138"/>
            <a:ext cx="8208963" cy="4752230"/>
          </a:xfrm>
          <a:solidFill>
            <a:schemeClr val="bg1"/>
          </a:solidFill>
        </p:spPr>
        <p:txBody>
          <a:bodyPr>
            <a:noAutofit/>
          </a:bodyPr>
          <a:lstStyle/>
          <a:p>
            <a:pPr marL="0" indent="0">
              <a:defRPr/>
            </a:pPr>
            <a:endParaRPr lang="hu-HU" sz="1800" b="1" dirty="0" smtClean="0">
              <a:latin typeface="Calibri Light" pitchFamily="34" charset="0"/>
            </a:endParaRPr>
          </a:p>
          <a:p>
            <a:pPr marL="0" indent="0">
              <a:defRPr/>
            </a:pPr>
            <a:r>
              <a:rPr lang="hu-HU" sz="1800" b="1" dirty="0" smtClean="0">
                <a:latin typeface="Calibri Light" pitchFamily="34" charset="0"/>
              </a:rPr>
              <a:t>Közösségvezérelt helyi fejlesztési programok </a:t>
            </a:r>
            <a:r>
              <a:rPr lang="hu-HU" sz="1800" b="1" dirty="0" smtClean="0">
                <a:latin typeface="Calibri Light" pitchFamily="34" charset="0"/>
              </a:rPr>
              <a:t>városokban (kísérleti jelleggel)</a:t>
            </a:r>
            <a:endParaRPr lang="hu-HU" sz="1800" b="1" u="sng" dirty="0" smtClean="0">
              <a:latin typeface="Calibri Light" pitchFamily="34" charset="0"/>
            </a:endParaRPr>
          </a:p>
          <a:p>
            <a:pPr marL="400050" lvl="1" indent="0">
              <a:buFont typeface="Arial" charset="0"/>
              <a:buNone/>
              <a:defRPr/>
            </a:pPr>
            <a:endParaRPr lang="hu-HU" sz="1800" dirty="0" smtClean="0">
              <a:latin typeface="Calibri Light" pitchFamily="34" charset="0"/>
              <a:cs typeface="Arial" pitchFamily="34" charset="0"/>
            </a:endParaRPr>
          </a:p>
          <a:p>
            <a:pPr marL="373063" lvl="1">
              <a:buFont typeface="Arial" pitchFamily="34" charset="0"/>
              <a:buChar char="•"/>
              <a:defRPr/>
            </a:pPr>
            <a:r>
              <a:rPr lang="hu-HU" sz="1800" dirty="0" smtClean="0">
                <a:latin typeface="Calibri Light" pitchFamily="34" charset="0"/>
                <a:cs typeface="Arial" pitchFamily="34" charset="0"/>
              </a:rPr>
              <a:t>Városfejlesztési tartalom, helyi gazdaságfejlesztési </a:t>
            </a:r>
            <a:r>
              <a:rPr lang="hu-HU" sz="1800" dirty="0" smtClean="0">
                <a:latin typeface="Calibri Light" pitchFamily="34" charset="0"/>
                <a:cs typeface="Arial" pitchFamily="34" charset="0"/>
              </a:rPr>
              <a:t>elemekkel - </a:t>
            </a:r>
            <a:r>
              <a:rPr lang="hu-HU" sz="1800" dirty="0" smtClean="0">
                <a:latin typeface="Calibri Light" pitchFamily="34" charset="0"/>
                <a:cs typeface="Arial" pitchFamily="34" charset="0"/>
              </a:rPr>
              <a:t>Helyi fejlesztési </a:t>
            </a:r>
            <a:r>
              <a:rPr lang="hu-HU" sz="1800" dirty="0" smtClean="0">
                <a:latin typeface="Calibri Light" pitchFamily="34" charset="0"/>
                <a:cs typeface="Arial" pitchFamily="34" charset="0"/>
              </a:rPr>
              <a:t>stratégiák kidolgozása</a:t>
            </a:r>
            <a:endParaRPr lang="hu-HU" sz="1800" dirty="0" smtClean="0">
              <a:latin typeface="Calibri Light" pitchFamily="34" charset="0"/>
              <a:cs typeface="Arial" pitchFamily="34" charset="0"/>
            </a:endParaRPr>
          </a:p>
          <a:p>
            <a:pPr marL="87313" lvl="1" indent="0">
              <a:buFont typeface="Arial" charset="0"/>
              <a:buNone/>
              <a:defRPr/>
            </a:pPr>
            <a:endParaRPr lang="hu-HU" sz="1800" i="1" dirty="0" smtClean="0">
              <a:latin typeface="Calibri Light" pitchFamily="34" charset="0"/>
              <a:cs typeface="Arial" pitchFamily="34" charset="0"/>
            </a:endParaRPr>
          </a:p>
          <a:p>
            <a:pPr marL="373063" lvl="1">
              <a:buFont typeface="Arial" pitchFamily="34" charset="0"/>
              <a:buChar char="•"/>
              <a:defRPr/>
            </a:pPr>
            <a:r>
              <a:rPr lang="hu-HU" sz="1800" i="1" dirty="0" smtClean="0">
                <a:latin typeface="Calibri Light" pitchFamily="34" charset="0"/>
                <a:cs typeface="Arial" pitchFamily="34" charset="0"/>
              </a:rPr>
              <a:t>Közösség által irányított helyi fejlesztések (CLLD), </a:t>
            </a:r>
            <a:r>
              <a:rPr lang="hu-HU" sz="1800" i="1" dirty="0" smtClean="0">
                <a:latin typeface="Calibri Light" pitchFamily="34" charset="0"/>
                <a:cs typeface="Arial" pitchFamily="34" charset="0"/>
              </a:rPr>
              <a:t>20-30 város</a:t>
            </a:r>
            <a:r>
              <a:rPr lang="hu-HU" sz="1800" i="1" dirty="0" smtClean="0">
                <a:latin typeface="Calibri Light" pitchFamily="34" charset="0"/>
                <a:cs typeface="Arial" pitchFamily="34" charset="0"/>
              </a:rPr>
              <a:t>.</a:t>
            </a:r>
          </a:p>
          <a:p>
            <a:pPr marL="400050" lvl="1" indent="0">
              <a:buFont typeface="Arial" charset="0"/>
              <a:buNone/>
              <a:defRPr/>
            </a:pPr>
            <a:endParaRPr lang="hu-HU" sz="1800" dirty="0" smtClean="0">
              <a:latin typeface="Calibri Light" pitchFamily="34" charset="0"/>
              <a:cs typeface="Arial" pitchFamily="34" charset="0"/>
            </a:endParaRPr>
          </a:p>
          <a:p>
            <a:pPr marL="371475" lvl="1">
              <a:buFont typeface="Arial" pitchFamily="34" charset="0"/>
              <a:buChar char="•"/>
              <a:defRPr/>
            </a:pPr>
            <a:r>
              <a:rPr lang="hu-HU" sz="1800" dirty="0" smtClean="0">
                <a:latin typeface="Calibri Light" pitchFamily="34" charset="0"/>
                <a:cs typeface="Arial" pitchFamily="34" charset="0"/>
              </a:rPr>
              <a:t>Helyi Fejlesztési Stratégia  alapján kiválasztott helyi akciócsoportok tervezik és hajtják végre.</a:t>
            </a:r>
            <a:endParaRPr lang="hu-HU" sz="1800" b="1" dirty="0" smtClean="0">
              <a:latin typeface="Calibri Light" pitchFamily="34" charset="0"/>
            </a:endParaRPr>
          </a:p>
          <a:p>
            <a:pPr marL="0" indent="0">
              <a:defRPr/>
            </a:pPr>
            <a:endParaRPr lang="hu-HU" sz="1800" b="1" dirty="0">
              <a:latin typeface="Calibri Light" pitchFamily="34" charset="0"/>
            </a:endParaRPr>
          </a:p>
        </p:txBody>
      </p:sp>
    </p:spTree>
    <p:extLst>
      <p:ext uri="{BB962C8B-B14F-4D97-AF65-F5344CB8AC3E}">
        <p14:creationId xmlns:p14="http://schemas.microsoft.com/office/powerpoint/2010/main" val="4206880259"/>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ím 1"/>
          <p:cNvSpPr>
            <a:spLocks noGrp="1"/>
          </p:cNvSpPr>
          <p:nvPr>
            <p:ph type="title"/>
          </p:nvPr>
        </p:nvSpPr>
        <p:spPr>
          <a:xfrm>
            <a:off x="864210" y="1337386"/>
            <a:ext cx="7772400" cy="795470"/>
          </a:xfrm>
          <a:noFill/>
        </p:spPr>
        <p:txBody>
          <a:bodyPr>
            <a:normAutofit fontScale="90000"/>
          </a:bodyPr>
          <a:lstStyle/>
          <a:p>
            <a:r>
              <a:rPr lang="hu-HU" sz="2400" b="1" dirty="0">
                <a:solidFill>
                  <a:srgbClr val="A29061"/>
                </a:solidFill>
                <a:latin typeface="Calibri Light" pitchFamily="34" charset="0"/>
                <a:cs typeface="Arial" charset="0"/>
              </a:rPr>
              <a:t>A TERÜLETI SZEREPLŐK ÁLTAL </a:t>
            </a:r>
            <a:r>
              <a:rPr lang="hu-HU" sz="2400" b="1" dirty="0" smtClean="0">
                <a:solidFill>
                  <a:srgbClr val="A29061"/>
                </a:solidFill>
                <a:latin typeface="Calibri Light" pitchFamily="34" charset="0"/>
                <a:cs typeface="Arial" charset="0"/>
              </a:rPr>
              <a:t>KÉSZÍTETT</a:t>
            </a:r>
            <a:br>
              <a:rPr lang="hu-HU" sz="2400" b="1" dirty="0" smtClean="0">
                <a:solidFill>
                  <a:srgbClr val="A29061"/>
                </a:solidFill>
                <a:latin typeface="Calibri Light" pitchFamily="34" charset="0"/>
                <a:cs typeface="Arial" charset="0"/>
              </a:rPr>
            </a:br>
            <a:r>
              <a:rPr lang="hu-HU" sz="2400" b="1" dirty="0" smtClean="0">
                <a:solidFill>
                  <a:srgbClr val="A29061"/>
                </a:solidFill>
                <a:latin typeface="Calibri Light" pitchFamily="34" charset="0"/>
                <a:cs typeface="Arial" charset="0"/>
              </a:rPr>
              <a:t>TERVDOKUMENTUMOK </a:t>
            </a:r>
            <a:r>
              <a:rPr lang="hu-HU" sz="2400" b="1" dirty="0">
                <a:solidFill>
                  <a:srgbClr val="A29061"/>
                </a:solidFill>
                <a:latin typeface="Calibri Light" pitchFamily="34" charset="0"/>
                <a:cs typeface="Arial" charset="0"/>
              </a:rPr>
              <a:t>LOGIKAI FELÉPÍTÉSE</a:t>
            </a:r>
            <a:endParaRPr lang="hu-HU" sz="2200" b="1" dirty="0" smtClean="0">
              <a:solidFill>
                <a:srgbClr val="A29061"/>
              </a:solidFill>
              <a:latin typeface="Calibri Light" pitchFamily="34" charset="0"/>
              <a:cs typeface="Arial" charset="0"/>
            </a:endParaRPr>
          </a:p>
        </p:txBody>
      </p:sp>
      <p:sp>
        <p:nvSpPr>
          <p:cNvPr id="3" name="Tartalom helye 2"/>
          <p:cNvSpPr>
            <a:spLocks noGrp="1"/>
          </p:cNvSpPr>
          <p:nvPr>
            <p:ph idx="13"/>
          </p:nvPr>
        </p:nvSpPr>
        <p:spPr>
          <a:xfrm>
            <a:off x="554297" y="2348878"/>
            <a:ext cx="8208963" cy="4392490"/>
          </a:xfrm>
          <a:solidFill>
            <a:schemeClr val="bg1"/>
          </a:solidFill>
        </p:spPr>
        <p:txBody>
          <a:bodyPr>
            <a:noAutofit/>
          </a:bodyPr>
          <a:lstStyle/>
          <a:p>
            <a:pPr marL="0" indent="0">
              <a:defRPr/>
            </a:pPr>
            <a:endParaRPr lang="hu-HU" sz="1800" b="1" dirty="0" smtClean="0">
              <a:latin typeface="Calibri Light" pitchFamily="34" charset="0"/>
            </a:endParaRPr>
          </a:p>
          <a:p>
            <a:pPr marL="0" indent="0">
              <a:defRPr/>
            </a:pPr>
            <a:endParaRPr lang="hu-HU" sz="1800" b="1" dirty="0">
              <a:latin typeface="Calibri Light" pitchFamily="34" charset="0"/>
            </a:endParaRPr>
          </a:p>
        </p:txBody>
      </p:sp>
      <p:pic>
        <p:nvPicPr>
          <p:cNvPr id="4" name="Kép 2" descr="Megyei_ter_folyamat_140714_v3"/>
          <p:cNvPicPr>
            <a:picLocks noChangeAspect="1" noChangeArrowheads="1"/>
          </p:cNvPicPr>
          <p:nvPr/>
        </p:nvPicPr>
        <p:blipFill>
          <a:blip r:embed="rId2">
            <a:extLst>
              <a:ext uri="{28A0092B-C50C-407E-A947-70E740481C1C}">
                <a14:useLocalDpi xmlns:a14="http://schemas.microsoft.com/office/drawing/2010/main" val="0"/>
              </a:ext>
            </a:extLst>
          </a:blip>
          <a:srcRect t="22794" b="829"/>
          <a:stretch>
            <a:fillRect/>
          </a:stretch>
        </p:blipFill>
        <p:spPr bwMode="auto">
          <a:xfrm>
            <a:off x="817013" y="2348879"/>
            <a:ext cx="7561262" cy="410445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1071770"/>
      </p:ext>
    </p:extLst>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685800" y="3178175"/>
            <a:ext cx="7772400" cy="1470025"/>
          </a:xfrm>
        </p:spPr>
        <p:txBody>
          <a:bodyPr>
            <a:normAutofit/>
          </a:bodyPr>
          <a:lstStyle/>
          <a:p>
            <a:pPr eaLnBrk="1" hangingPunct="1">
              <a:defRPr/>
            </a:pPr>
            <a:r>
              <a:rPr lang="hu-HU" sz="3200" b="1" dirty="0">
                <a:solidFill>
                  <a:srgbClr val="A29061"/>
                </a:solidFill>
                <a:latin typeface="Calibri Light" pitchFamily="34" charset="0"/>
                <a:cs typeface="Arial" charset="0"/>
              </a:rPr>
              <a:t>KÖSZÖNÖM MEGTISZTELŐ FIGYELMÜKET!</a:t>
            </a:r>
            <a:endParaRPr lang="hu-HU" dirty="0" smtClean="0"/>
          </a:p>
        </p:txBody>
      </p:sp>
      <p:sp>
        <p:nvSpPr>
          <p:cNvPr id="4099" name="Subtitle 2"/>
          <p:cNvSpPr>
            <a:spLocks noGrp="1"/>
          </p:cNvSpPr>
          <p:nvPr>
            <p:ph type="subTitle" idx="1"/>
          </p:nvPr>
        </p:nvSpPr>
        <p:spPr>
          <a:xfrm>
            <a:off x="1371600" y="4786313"/>
            <a:ext cx="6400800" cy="1357312"/>
          </a:xfrm>
        </p:spPr>
        <p:txBody>
          <a:bodyPr>
            <a:normAutofit/>
          </a:bodyPr>
          <a:lstStyle/>
          <a:p>
            <a:pPr eaLnBrk="1" hangingPunct="1">
              <a:spcAft>
                <a:spcPts val="1000"/>
              </a:spcAft>
            </a:pPr>
            <a:r>
              <a:rPr lang="hu-HU" b="1" dirty="0">
                <a:latin typeface="Calibri Light" pitchFamily="34" charset="0"/>
              </a:rPr>
              <a:t>Pikler Katalin</a:t>
            </a:r>
            <a:endParaRPr lang="hu-HU" dirty="0">
              <a:latin typeface="Calibri Light" pitchFamily="34" charset="0"/>
            </a:endParaRPr>
          </a:p>
          <a:p>
            <a:pPr eaLnBrk="1" hangingPunct="1"/>
            <a:r>
              <a:rPr lang="hu-HU" dirty="0" smtClean="0">
                <a:latin typeface="Calibri Light" pitchFamily="34" charset="0"/>
              </a:rPr>
              <a:t>Területfejlesztési </a:t>
            </a:r>
            <a:r>
              <a:rPr lang="hu-HU" dirty="0">
                <a:latin typeface="Calibri Light" pitchFamily="34" charset="0"/>
              </a:rPr>
              <a:t>Tervezési Főosztály </a:t>
            </a:r>
          </a:p>
          <a:p>
            <a:pPr eaLnBrk="1" hangingPunct="1"/>
            <a:r>
              <a:rPr lang="hu-HU" dirty="0">
                <a:latin typeface="Calibri Light" pitchFamily="34" charset="0"/>
              </a:rPr>
              <a:t>Tel.: +36  1 795 2754 </a:t>
            </a:r>
          </a:p>
          <a:p>
            <a:pPr eaLnBrk="1" hangingPunct="1"/>
            <a:r>
              <a:rPr lang="hu-HU" dirty="0">
                <a:latin typeface="Calibri Light" pitchFamily="34" charset="0"/>
              </a:rPr>
              <a:t>E-mail:</a:t>
            </a:r>
            <a:r>
              <a:rPr lang="hu-HU" u="sng" dirty="0">
                <a:latin typeface="Calibri Light" pitchFamily="34" charset="0"/>
              </a:rPr>
              <a:t> </a:t>
            </a:r>
            <a:r>
              <a:rPr lang="hu-HU" i="1" u="sng" dirty="0" err="1" smtClean="0">
                <a:latin typeface="Calibri Light" pitchFamily="34" charset="0"/>
                <a:hlinkClick r:id="rId2"/>
              </a:rPr>
              <a:t>katalin.pikler</a:t>
            </a:r>
            <a:r>
              <a:rPr lang="hu-HU" i="1" u="sng" dirty="0" smtClean="0">
                <a:latin typeface="Calibri Light" pitchFamily="34" charset="0"/>
                <a:hlinkClick r:id="rId2"/>
              </a:rPr>
              <a:t>@</a:t>
            </a:r>
            <a:r>
              <a:rPr lang="hu-HU" i="1" u="sng" dirty="0" err="1" smtClean="0">
                <a:latin typeface="Calibri Light" pitchFamily="34" charset="0"/>
                <a:hlinkClick r:id="rId2"/>
              </a:rPr>
              <a:t>ngm.gov.hu</a:t>
            </a:r>
            <a:endParaRPr lang="hu-HU" i="1" dirty="0">
              <a:latin typeface="Calibri Light" pitchFamily="34" charset="0"/>
            </a:endParaRPr>
          </a:p>
        </p:txBody>
      </p:sp>
    </p:spTree>
    <p:extLst>
      <p:ext uri="{BB962C8B-B14F-4D97-AF65-F5344CB8AC3E}">
        <p14:creationId xmlns:p14="http://schemas.microsoft.com/office/powerpoint/2010/main" val="3083336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27088" y="1196975"/>
            <a:ext cx="7772400" cy="647700"/>
          </a:xfrm>
        </p:spPr>
        <p:txBody>
          <a:bodyPr>
            <a:noAutofit/>
          </a:bodyPr>
          <a:lstStyle/>
          <a:p>
            <a:pPr>
              <a:defRPr/>
            </a:pPr>
            <a:r>
              <a:rPr lang="hu-HU" sz="2400" b="1" dirty="0" smtClean="0">
                <a:solidFill>
                  <a:srgbClr val="A69765"/>
                </a:solidFill>
                <a:latin typeface="Calibri Light" pitchFamily="34" charset="0"/>
                <a:ea typeface="+mn-ea"/>
              </a:rPr>
              <a:t> Fejlesztési keretek 2014-2020</a:t>
            </a:r>
          </a:p>
        </p:txBody>
      </p:sp>
      <p:sp>
        <p:nvSpPr>
          <p:cNvPr id="6" name="Cím 1"/>
          <p:cNvSpPr txBox="1">
            <a:spLocks/>
          </p:cNvSpPr>
          <p:nvPr/>
        </p:nvSpPr>
        <p:spPr bwMode="auto">
          <a:xfrm>
            <a:off x="488086" y="1844675"/>
            <a:ext cx="8204200" cy="4824685"/>
          </a:xfrm>
          <a:prstGeom prst="rect">
            <a:avLst/>
          </a:prstGeom>
          <a:solidFill>
            <a:schemeClr val="bg1"/>
          </a:solidFill>
          <a:ln w="9525">
            <a:noFill/>
            <a:miter lim="800000"/>
            <a:headEnd/>
            <a:tailEnd/>
          </a:ln>
        </p:spPr>
        <p:txBody>
          <a:bodyPr>
            <a:normAutofit lnSpcReduction="10000"/>
          </a:bodyPr>
          <a:lstStyle/>
          <a:p>
            <a:pPr algn="just">
              <a:defRPr/>
            </a:pPr>
            <a:r>
              <a:rPr lang="hu-HU" sz="2000" b="1" dirty="0" smtClean="0">
                <a:latin typeface="Calibri Light" pitchFamily="34" charset="0"/>
              </a:rPr>
              <a:t>Alapja: az EU </a:t>
            </a:r>
            <a:r>
              <a:rPr lang="hu-HU" sz="2000" b="1" dirty="0" smtClean="0">
                <a:latin typeface="Calibri Light" pitchFamily="34" charset="0"/>
              </a:rPr>
              <a:t>és Magyarország közötti Partnerségi </a:t>
            </a:r>
            <a:r>
              <a:rPr lang="hu-HU" sz="2000" b="1" dirty="0" smtClean="0">
                <a:latin typeface="Calibri Light" pitchFamily="34" charset="0"/>
              </a:rPr>
              <a:t>Megállapodás</a:t>
            </a:r>
            <a:r>
              <a:rPr lang="hu-HU" sz="2000" dirty="0" smtClean="0">
                <a:latin typeface="Calibri Light" pitchFamily="34" charset="0"/>
              </a:rPr>
              <a:t> </a:t>
            </a:r>
            <a:endParaRPr lang="hu-HU" sz="2000" dirty="0">
              <a:latin typeface="Calibri Light" pitchFamily="34" charset="0"/>
            </a:endParaRPr>
          </a:p>
          <a:p>
            <a:pPr algn="just">
              <a:defRPr/>
            </a:pPr>
            <a:endParaRPr lang="hu-HU" sz="2000" dirty="0" smtClean="0">
              <a:latin typeface="Calibri Light" pitchFamily="34" charset="0"/>
            </a:endParaRPr>
          </a:p>
          <a:p>
            <a:pPr algn="just">
              <a:defRPr/>
            </a:pPr>
            <a:r>
              <a:rPr lang="hu-HU" sz="2000" dirty="0" smtClean="0">
                <a:latin typeface="Calibri Light" pitchFamily="34" charset="0"/>
              </a:rPr>
              <a:t>EU </a:t>
            </a:r>
            <a:r>
              <a:rPr lang="hu-HU" sz="2000" dirty="0">
                <a:latin typeface="Calibri Light" pitchFamily="34" charset="0"/>
              </a:rPr>
              <a:t>források </a:t>
            </a:r>
            <a:r>
              <a:rPr lang="hu-HU" sz="2000" dirty="0" smtClean="0">
                <a:latin typeface="Calibri Light" pitchFamily="34" charset="0"/>
              </a:rPr>
              <a:t>elsődlegesen gazdaságfejlesztést </a:t>
            </a:r>
            <a:r>
              <a:rPr lang="hu-HU" sz="2000" dirty="0" smtClean="0">
                <a:latin typeface="Calibri Light" pitchFamily="34" charset="0"/>
              </a:rPr>
              <a:t>céloznak </a:t>
            </a:r>
            <a:r>
              <a:rPr lang="hu-HU" sz="2000" dirty="0" smtClean="0">
                <a:latin typeface="Calibri Light" pitchFamily="34" charset="0"/>
              </a:rPr>
              <a:t>(60%): </a:t>
            </a:r>
            <a:endParaRPr lang="hu-HU" sz="2000" dirty="0" smtClean="0">
              <a:latin typeface="Calibri Light" pitchFamily="34" charset="0"/>
            </a:endParaRPr>
          </a:p>
          <a:p>
            <a:pPr marL="342900" indent="-342900" algn="just">
              <a:buFont typeface="Arial" pitchFamily="34" charset="0"/>
              <a:buChar char="•"/>
              <a:defRPr/>
            </a:pPr>
            <a:r>
              <a:rPr lang="hu-HU" sz="2000" b="1" dirty="0" smtClean="0">
                <a:latin typeface="Calibri Light" pitchFamily="34" charset="0"/>
              </a:rPr>
              <a:t>GINOP</a:t>
            </a:r>
            <a:r>
              <a:rPr lang="hu-HU" sz="2000" dirty="0" smtClean="0">
                <a:latin typeface="Calibri Light" pitchFamily="34" charset="0"/>
              </a:rPr>
              <a:t>: Gazdaságfejlesztési és Innovációs Operatív Program</a:t>
            </a:r>
          </a:p>
          <a:p>
            <a:pPr marL="342900" indent="-342900" algn="just">
              <a:buFont typeface="Arial" pitchFamily="34" charset="0"/>
              <a:buChar char="•"/>
              <a:defRPr/>
            </a:pPr>
            <a:r>
              <a:rPr lang="hu-HU" sz="2000" b="1" dirty="0" smtClean="0">
                <a:latin typeface="Calibri Light" pitchFamily="34" charset="0"/>
              </a:rPr>
              <a:t>TOP</a:t>
            </a:r>
            <a:r>
              <a:rPr lang="hu-HU" sz="2000" dirty="0" smtClean="0">
                <a:latin typeface="Calibri Light" pitchFamily="34" charset="0"/>
              </a:rPr>
              <a:t>: Terület- és településfejlesztési Operatív Program</a:t>
            </a:r>
          </a:p>
          <a:p>
            <a:pPr marL="342900" indent="-342900" algn="just">
              <a:buFont typeface="Arial" pitchFamily="34" charset="0"/>
              <a:buChar char="•"/>
              <a:defRPr/>
            </a:pPr>
            <a:r>
              <a:rPr lang="hu-HU" sz="2000" b="1" dirty="0" smtClean="0">
                <a:latin typeface="Calibri Light" pitchFamily="34" charset="0"/>
              </a:rPr>
              <a:t>VEKOP</a:t>
            </a:r>
            <a:r>
              <a:rPr lang="hu-HU" sz="2000" dirty="0" smtClean="0">
                <a:latin typeface="Calibri Light" pitchFamily="34" charset="0"/>
              </a:rPr>
              <a:t>: Versenyképes Közép-Magyarország Operatív Program</a:t>
            </a:r>
          </a:p>
          <a:p>
            <a:pPr algn="just">
              <a:defRPr/>
            </a:pPr>
            <a:endParaRPr lang="hu-HU" sz="2000" dirty="0">
              <a:latin typeface="Calibri Light" pitchFamily="34" charset="0"/>
            </a:endParaRPr>
          </a:p>
          <a:p>
            <a:pPr algn="just">
              <a:defRPr/>
            </a:pPr>
            <a:r>
              <a:rPr lang="hu-HU" sz="2000" dirty="0" smtClean="0">
                <a:latin typeface="Calibri Light" pitchFamily="34" charset="0"/>
              </a:rPr>
              <a:t>További keretek:</a:t>
            </a:r>
          </a:p>
          <a:p>
            <a:pPr marL="342900" indent="-342900" algn="just">
              <a:buFont typeface="Arial" pitchFamily="34" charset="0"/>
              <a:buChar char="•"/>
              <a:defRPr/>
            </a:pPr>
            <a:r>
              <a:rPr lang="hu-HU" sz="2000" b="1" dirty="0" smtClean="0">
                <a:latin typeface="Calibri Light" pitchFamily="34" charset="0"/>
              </a:rPr>
              <a:t>IKOP</a:t>
            </a:r>
            <a:r>
              <a:rPr lang="hu-HU" sz="2000" dirty="0" smtClean="0">
                <a:latin typeface="Calibri Light" pitchFamily="34" charset="0"/>
              </a:rPr>
              <a:t>: Integrált Közlekedésfejlesztési Operatív Program</a:t>
            </a:r>
          </a:p>
          <a:p>
            <a:pPr marL="342900" indent="-342900" algn="just">
              <a:buFont typeface="Arial" pitchFamily="34" charset="0"/>
              <a:buChar char="•"/>
              <a:defRPr/>
            </a:pPr>
            <a:r>
              <a:rPr lang="hu-HU" sz="2000" b="1" dirty="0" smtClean="0">
                <a:latin typeface="Calibri Light" pitchFamily="34" charset="0"/>
              </a:rPr>
              <a:t>KEHOP</a:t>
            </a:r>
            <a:r>
              <a:rPr lang="hu-HU" sz="2000" dirty="0" smtClean="0">
                <a:latin typeface="Calibri Light" pitchFamily="34" charset="0"/>
              </a:rPr>
              <a:t>: Környezeti és Energetikai Hatékonysági Operatív Program</a:t>
            </a:r>
          </a:p>
          <a:p>
            <a:pPr marL="342900" indent="-342900" algn="just">
              <a:buFont typeface="Arial" pitchFamily="34" charset="0"/>
              <a:buChar char="•"/>
              <a:defRPr/>
            </a:pPr>
            <a:r>
              <a:rPr lang="hu-HU" sz="2000" b="1" dirty="0" smtClean="0">
                <a:latin typeface="Calibri Light" pitchFamily="34" charset="0"/>
              </a:rPr>
              <a:t>EFOP</a:t>
            </a:r>
            <a:r>
              <a:rPr lang="hu-HU" sz="2000" dirty="0" smtClean="0">
                <a:latin typeface="Calibri Light" pitchFamily="34" charset="0"/>
              </a:rPr>
              <a:t>: Emberi Erőforrás Fejlesztési Operatív Program</a:t>
            </a:r>
          </a:p>
          <a:p>
            <a:pPr marL="342900" indent="-342900" algn="just">
              <a:buFont typeface="Arial" pitchFamily="34" charset="0"/>
              <a:buChar char="•"/>
              <a:defRPr/>
            </a:pPr>
            <a:r>
              <a:rPr lang="hu-HU" sz="2000" b="1" dirty="0" smtClean="0">
                <a:latin typeface="Calibri Light" pitchFamily="34" charset="0"/>
              </a:rPr>
              <a:t>RSZTOP</a:t>
            </a:r>
            <a:r>
              <a:rPr lang="hu-HU" sz="2000" dirty="0" smtClean="0">
                <a:latin typeface="Calibri Light" pitchFamily="34" charset="0"/>
              </a:rPr>
              <a:t>: Rászoruló </a:t>
            </a:r>
            <a:r>
              <a:rPr lang="hu-HU" sz="2000" dirty="0">
                <a:latin typeface="Calibri Light" pitchFamily="34" charset="0"/>
              </a:rPr>
              <a:t>Személyeket Támogató Operatív Program</a:t>
            </a:r>
          </a:p>
          <a:p>
            <a:pPr marL="342900" indent="-342900" algn="just">
              <a:buFont typeface="Arial" pitchFamily="34" charset="0"/>
              <a:buChar char="•"/>
              <a:defRPr/>
            </a:pPr>
            <a:r>
              <a:rPr lang="hu-HU" sz="2000" b="1" dirty="0" smtClean="0">
                <a:latin typeface="Calibri Light" pitchFamily="34" charset="0"/>
              </a:rPr>
              <a:t>KÖFOP</a:t>
            </a:r>
            <a:r>
              <a:rPr lang="hu-HU" sz="2000" dirty="0" smtClean="0">
                <a:latin typeface="Calibri Light" pitchFamily="34" charset="0"/>
              </a:rPr>
              <a:t>: Közigazgatás- </a:t>
            </a:r>
            <a:r>
              <a:rPr lang="hu-HU" sz="2000" dirty="0" smtClean="0">
                <a:latin typeface="Calibri Light" pitchFamily="34" charset="0"/>
              </a:rPr>
              <a:t>és </a:t>
            </a:r>
            <a:r>
              <a:rPr lang="hu-HU" sz="2000" dirty="0" smtClean="0">
                <a:latin typeface="Calibri Light" pitchFamily="34" charset="0"/>
              </a:rPr>
              <a:t>Közszolgáltatás-fejlesztési Op. </a:t>
            </a:r>
            <a:r>
              <a:rPr lang="hu-HU" sz="2000" dirty="0" smtClean="0">
                <a:latin typeface="Calibri Light" pitchFamily="34" charset="0"/>
              </a:rPr>
              <a:t>Program</a:t>
            </a:r>
          </a:p>
          <a:p>
            <a:pPr marL="342900" indent="-342900" algn="just">
              <a:buFont typeface="Arial" pitchFamily="34" charset="0"/>
              <a:buChar char="•"/>
              <a:defRPr/>
            </a:pPr>
            <a:r>
              <a:rPr lang="hu-HU" sz="2000" b="1" dirty="0" smtClean="0">
                <a:latin typeface="Calibri Light" pitchFamily="34" charset="0"/>
              </a:rPr>
              <a:t>VP</a:t>
            </a:r>
            <a:r>
              <a:rPr lang="hu-HU" sz="2000" dirty="0" smtClean="0">
                <a:latin typeface="Calibri Light" pitchFamily="34" charset="0"/>
              </a:rPr>
              <a:t>: Vidékfejlesztési Program</a:t>
            </a:r>
          </a:p>
          <a:p>
            <a:pPr marL="342900" indent="-342900" algn="just">
              <a:buFont typeface="Arial" pitchFamily="34" charset="0"/>
              <a:buChar char="•"/>
              <a:defRPr/>
            </a:pPr>
            <a:r>
              <a:rPr lang="hu-HU" sz="2000" b="1" dirty="0" smtClean="0">
                <a:latin typeface="Calibri Light" pitchFamily="34" charset="0"/>
              </a:rPr>
              <a:t>MAHOP</a:t>
            </a:r>
            <a:r>
              <a:rPr lang="hu-HU" sz="2000" dirty="0" smtClean="0">
                <a:latin typeface="Calibri Light" pitchFamily="34" charset="0"/>
              </a:rPr>
              <a:t>: Magyar Halgazdálkodási Operatív Program</a:t>
            </a:r>
          </a:p>
          <a:p>
            <a:pPr marL="342900" indent="-342900" algn="just">
              <a:buFont typeface="Arial" pitchFamily="34" charset="0"/>
              <a:buChar char="•"/>
              <a:defRPr/>
            </a:pPr>
            <a:r>
              <a:rPr lang="hu-HU" sz="2000" b="1" dirty="0" smtClean="0">
                <a:latin typeface="Calibri Light" pitchFamily="34" charset="0"/>
              </a:rPr>
              <a:t>KOP</a:t>
            </a:r>
            <a:r>
              <a:rPr lang="hu-HU" sz="2000" dirty="0" smtClean="0">
                <a:latin typeface="Calibri Light" pitchFamily="34" charset="0"/>
              </a:rPr>
              <a:t>: Koordinációs </a:t>
            </a:r>
            <a:r>
              <a:rPr lang="hu-HU" sz="2000" dirty="0" smtClean="0">
                <a:latin typeface="Calibri Light" pitchFamily="34" charset="0"/>
              </a:rPr>
              <a:t>Operatív Program</a:t>
            </a:r>
            <a:endParaRPr lang="hu-HU" sz="2000" dirty="0">
              <a:latin typeface="Calibri Light" pitchFamily="34" charset="0"/>
            </a:endParaRPr>
          </a:p>
          <a:p>
            <a:pPr algn="just">
              <a:defRPr/>
            </a:pPr>
            <a:endParaRPr lang="hu-HU" sz="2000" dirty="0">
              <a:latin typeface="Calibri Light" pitchFamily="34" charset="0"/>
              <a:ea typeface="+mj-ea"/>
              <a:cs typeface="Arial" pitchFamily="34" charset="0"/>
            </a:endParaRPr>
          </a:p>
          <a:p>
            <a:pPr algn="just" eaLnBrk="0" hangingPunct="0">
              <a:defRPr/>
            </a:pPr>
            <a:endParaRPr lang="hu-HU" sz="2000" b="1" dirty="0">
              <a:latin typeface="Arial" pitchFamily="34" charset="0"/>
              <a:ea typeface="+mj-ea"/>
              <a:cs typeface="Arial" pitchFamily="34" charset="0"/>
            </a:endParaRPr>
          </a:p>
        </p:txBody>
      </p:sp>
    </p:spTree>
    <p:extLst>
      <p:ext uri="{BB962C8B-B14F-4D97-AF65-F5344CB8AC3E}">
        <p14:creationId xmlns:p14="http://schemas.microsoft.com/office/powerpoint/2010/main" val="2023540257"/>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27088" y="1196975"/>
            <a:ext cx="7772400" cy="647700"/>
          </a:xfrm>
        </p:spPr>
        <p:txBody>
          <a:bodyPr>
            <a:noAutofit/>
          </a:bodyPr>
          <a:lstStyle/>
          <a:p>
            <a:pPr>
              <a:defRPr/>
            </a:pPr>
            <a:r>
              <a:rPr lang="hu-HU" sz="2400" b="1" dirty="0" smtClean="0">
                <a:solidFill>
                  <a:srgbClr val="A69765"/>
                </a:solidFill>
                <a:latin typeface="Calibri Light" pitchFamily="34" charset="0"/>
                <a:ea typeface="+mn-ea"/>
              </a:rPr>
              <a:t> </a:t>
            </a:r>
            <a:r>
              <a:rPr lang="hu-HU" sz="2400" b="1" dirty="0" smtClean="0">
                <a:solidFill>
                  <a:srgbClr val="A69765"/>
                </a:solidFill>
                <a:latin typeface="Calibri Light" pitchFamily="34" charset="0"/>
                <a:ea typeface="+mn-ea"/>
              </a:rPr>
              <a:t>A TOP </a:t>
            </a:r>
            <a:r>
              <a:rPr lang="hu-HU" sz="2400" b="1" dirty="0" smtClean="0">
                <a:solidFill>
                  <a:srgbClr val="A69765"/>
                </a:solidFill>
                <a:latin typeface="Calibri Light" pitchFamily="34" charset="0"/>
                <a:ea typeface="+mn-ea"/>
              </a:rPr>
              <a:t>STRATÉGIAI </a:t>
            </a:r>
            <a:r>
              <a:rPr lang="hu-HU" sz="2400" b="1" dirty="0" smtClean="0">
                <a:solidFill>
                  <a:srgbClr val="A69765"/>
                </a:solidFill>
                <a:latin typeface="Calibri Light" pitchFamily="34" charset="0"/>
                <a:ea typeface="+mn-ea"/>
              </a:rPr>
              <a:t>KERETEI</a:t>
            </a:r>
            <a:endParaRPr lang="hu-HU" sz="2400" b="1" dirty="0" smtClean="0">
              <a:solidFill>
                <a:srgbClr val="A69765"/>
              </a:solidFill>
              <a:latin typeface="Calibri Light" pitchFamily="34" charset="0"/>
              <a:ea typeface="+mn-ea"/>
            </a:endParaRPr>
          </a:p>
        </p:txBody>
      </p:sp>
      <p:sp>
        <p:nvSpPr>
          <p:cNvPr id="6" name="Cím 1"/>
          <p:cNvSpPr txBox="1">
            <a:spLocks/>
          </p:cNvSpPr>
          <p:nvPr/>
        </p:nvSpPr>
        <p:spPr bwMode="auto">
          <a:xfrm>
            <a:off x="468313" y="1773238"/>
            <a:ext cx="8204200" cy="4896122"/>
          </a:xfrm>
          <a:prstGeom prst="rect">
            <a:avLst/>
          </a:prstGeom>
          <a:solidFill>
            <a:schemeClr val="bg1"/>
          </a:solidFill>
          <a:ln w="9525">
            <a:noFill/>
            <a:miter lim="800000"/>
            <a:headEnd/>
            <a:tailEnd/>
          </a:ln>
        </p:spPr>
        <p:txBody>
          <a:bodyPr>
            <a:normAutofit fontScale="85000" lnSpcReduction="10000"/>
          </a:bodyPr>
          <a:lstStyle/>
          <a:p>
            <a:pPr algn="just">
              <a:defRPr/>
            </a:pPr>
            <a:endParaRPr lang="hu-HU" sz="2000" dirty="0">
              <a:latin typeface="Calibri Light" pitchFamily="34" charset="0"/>
              <a:ea typeface="+mj-ea"/>
              <a:cs typeface="Arial" pitchFamily="34" charset="0"/>
            </a:endParaRPr>
          </a:p>
          <a:p>
            <a:pPr algn="just">
              <a:defRPr/>
            </a:pPr>
            <a:r>
              <a:rPr lang="hu-HU" sz="2000" dirty="0" smtClean="0">
                <a:latin typeface="Calibri Light" pitchFamily="34" charset="0"/>
              </a:rPr>
              <a:t>Térségi</a:t>
            </a:r>
            <a:r>
              <a:rPr lang="hu-HU" sz="2000" dirty="0">
                <a:latin typeface="Calibri Light" pitchFamily="34" charset="0"/>
              </a:rPr>
              <a:t>, decentralizált gazdaságfejlesztés, ezáltal a foglalkoztatás növelése, hozzájárulva az EU 2020 tematikus </a:t>
            </a:r>
            <a:r>
              <a:rPr lang="hu-HU" sz="2000" dirty="0" smtClean="0">
                <a:latin typeface="Calibri Light" pitchFamily="34" charset="0"/>
              </a:rPr>
              <a:t>célokhoz</a:t>
            </a:r>
            <a:endParaRPr lang="hu-HU" sz="2000" dirty="0">
              <a:latin typeface="Calibri Light" pitchFamily="34" charset="0"/>
            </a:endParaRPr>
          </a:p>
          <a:p>
            <a:pPr algn="just">
              <a:defRPr/>
            </a:pPr>
            <a:r>
              <a:rPr lang="hu-HU" sz="2000" dirty="0">
                <a:latin typeface="Calibri Light" pitchFamily="34" charset="0"/>
              </a:rPr>
              <a:t> </a:t>
            </a:r>
          </a:p>
          <a:p>
            <a:pPr algn="just">
              <a:defRPr/>
            </a:pPr>
            <a:r>
              <a:rPr lang="hu-HU" sz="2000" b="1" dirty="0">
                <a:latin typeface="Calibri Light" pitchFamily="34" charset="0"/>
              </a:rPr>
              <a:t>Két fő stratégiai cél</a:t>
            </a:r>
            <a:r>
              <a:rPr lang="hu-HU" sz="2000" dirty="0">
                <a:latin typeface="Calibri Light" pitchFamily="34" charset="0"/>
              </a:rPr>
              <a:t>: </a:t>
            </a:r>
          </a:p>
          <a:p>
            <a:pPr marL="342900" indent="-342900" algn="just">
              <a:buFont typeface="+mj-lt"/>
              <a:buAutoNum type="arabicPeriod"/>
              <a:defRPr/>
            </a:pPr>
            <a:r>
              <a:rPr lang="hu-HU" sz="2000" dirty="0" smtClean="0">
                <a:latin typeface="Calibri Light" pitchFamily="34" charset="0"/>
              </a:rPr>
              <a:t>Gazdaságélénkítéshez </a:t>
            </a:r>
            <a:r>
              <a:rPr lang="hu-HU" sz="2000" dirty="0">
                <a:latin typeface="Calibri Light" pitchFamily="34" charset="0"/>
              </a:rPr>
              <a:t>és foglalkoztatási szint növeléséhez szükséges helyi feltételek </a:t>
            </a:r>
            <a:r>
              <a:rPr lang="hu-HU" sz="2000" dirty="0" smtClean="0">
                <a:latin typeface="Calibri Light" pitchFamily="34" charset="0"/>
              </a:rPr>
              <a:t>biztosítása</a:t>
            </a:r>
            <a:endParaRPr lang="hu-HU" sz="2000" dirty="0">
              <a:latin typeface="Calibri Light" pitchFamily="34" charset="0"/>
            </a:endParaRPr>
          </a:p>
          <a:p>
            <a:pPr marL="342900" indent="-342900" algn="just">
              <a:buFont typeface="+mj-lt"/>
              <a:buAutoNum type="arabicPeriod"/>
              <a:defRPr/>
            </a:pPr>
            <a:r>
              <a:rPr lang="hu-HU" sz="2000" dirty="0" smtClean="0">
                <a:latin typeface="Calibri Light" pitchFamily="34" charset="0"/>
              </a:rPr>
              <a:t>Vállalkozásbarát </a:t>
            </a:r>
            <a:r>
              <a:rPr lang="hu-HU" sz="2000" dirty="0">
                <a:latin typeface="Calibri Light" pitchFamily="34" charset="0"/>
              </a:rPr>
              <a:t>város/településfejlesztés, az életminőség </a:t>
            </a:r>
            <a:r>
              <a:rPr lang="hu-HU" sz="2000" dirty="0" smtClean="0">
                <a:latin typeface="Calibri Light" pitchFamily="34" charset="0"/>
              </a:rPr>
              <a:t>javításához </a:t>
            </a:r>
            <a:r>
              <a:rPr lang="hu-HU" sz="2000" dirty="0">
                <a:latin typeface="Calibri Light" pitchFamily="34" charset="0"/>
              </a:rPr>
              <a:t>szükséges helyi feltételek </a:t>
            </a:r>
            <a:r>
              <a:rPr lang="hu-HU" sz="2000" dirty="0" smtClean="0">
                <a:latin typeface="Calibri Light" pitchFamily="34" charset="0"/>
              </a:rPr>
              <a:t>biztosítása</a:t>
            </a:r>
          </a:p>
          <a:p>
            <a:pPr marL="342900" indent="-342900" algn="just">
              <a:buFont typeface="+mj-lt"/>
              <a:buAutoNum type="arabicPeriod"/>
              <a:defRPr/>
            </a:pPr>
            <a:endParaRPr lang="hu-HU" sz="2000" dirty="0">
              <a:latin typeface="Calibri Light" pitchFamily="34" charset="0"/>
            </a:endParaRPr>
          </a:p>
          <a:p>
            <a:pPr algn="just">
              <a:defRPr/>
            </a:pPr>
            <a:r>
              <a:rPr lang="hu-HU" sz="2000" b="1" dirty="0">
                <a:latin typeface="Calibri Light" pitchFamily="34" charset="0"/>
                <a:cs typeface="Arial" charset="0"/>
              </a:rPr>
              <a:t>Célterület</a:t>
            </a:r>
            <a:r>
              <a:rPr lang="hu-HU" sz="2000" b="1" dirty="0" smtClean="0">
                <a:latin typeface="Calibri Light" pitchFamily="34" charset="0"/>
                <a:cs typeface="Arial" charset="0"/>
              </a:rPr>
              <a:t>: </a:t>
            </a:r>
            <a:r>
              <a:rPr lang="hu-HU" sz="2000" dirty="0" smtClean="0">
                <a:latin typeface="Calibri Light" pitchFamily="34" charset="0"/>
                <a:cs typeface="Arial" charset="0"/>
              </a:rPr>
              <a:t>a kevésbé fejlett 18 megye, ill. területükön a megyei jogú városok</a:t>
            </a:r>
          </a:p>
          <a:p>
            <a:pPr algn="just">
              <a:defRPr/>
            </a:pPr>
            <a:endParaRPr lang="hu-HU" sz="2000" dirty="0">
              <a:latin typeface="Calibri Light" pitchFamily="34" charset="0"/>
              <a:cs typeface="Arial" charset="0"/>
            </a:endParaRPr>
          </a:p>
          <a:p>
            <a:pPr algn="just">
              <a:defRPr/>
            </a:pPr>
            <a:r>
              <a:rPr lang="hu-HU" sz="2000" b="1" dirty="0" smtClean="0">
                <a:latin typeface="Calibri Light" pitchFamily="34" charset="0"/>
                <a:cs typeface="Arial" charset="0"/>
              </a:rPr>
              <a:t>Kedvezményezettek, ill. a támogatható fejlesztések jellege</a:t>
            </a:r>
            <a:r>
              <a:rPr lang="hu-HU" sz="2000" dirty="0" smtClean="0">
                <a:latin typeface="Calibri Light" pitchFamily="34" charset="0"/>
                <a:cs typeface="Arial" charset="0"/>
              </a:rPr>
              <a:t>:</a:t>
            </a:r>
            <a:endParaRPr lang="hu-HU" sz="2000" dirty="0">
              <a:latin typeface="Calibri Light" pitchFamily="34" charset="0"/>
              <a:cs typeface="Arial" charset="0"/>
            </a:endParaRPr>
          </a:p>
          <a:p>
            <a:pPr algn="just">
              <a:buFont typeface="Arial" charset="0"/>
              <a:buChar char="•"/>
              <a:defRPr/>
            </a:pPr>
            <a:r>
              <a:rPr lang="hu-HU" sz="2000" dirty="0">
                <a:latin typeface="Calibri Light" pitchFamily="34" charset="0"/>
                <a:cs typeface="Arial" charset="0"/>
              </a:rPr>
              <a:t>az önkormányzatok gazdaságfejlesztési és azzal összefüggő</a:t>
            </a:r>
            <a:r>
              <a:rPr lang="hu-HU" sz="2000" dirty="0" smtClean="0">
                <a:latin typeface="Calibri Light" pitchFamily="34" charset="0"/>
                <a:cs typeface="Arial" charset="0"/>
              </a:rPr>
              <a:t>, város- és</a:t>
            </a:r>
            <a:endParaRPr lang="hu-HU" sz="2000" dirty="0">
              <a:latin typeface="Calibri Light" pitchFamily="34" charset="0"/>
              <a:cs typeface="Arial" charset="0"/>
            </a:endParaRPr>
          </a:p>
          <a:p>
            <a:pPr algn="just">
              <a:buFont typeface="Arial" charset="0"/>
              <a:buChar char="•"/>
              <a:defRPr/>
            </a:pPr>
            <a:r>
              <a:rPr lang="hu-HU" sz="2000" dirty="0" smtClean="0">
                <a:latin typeface="Calibri Light" pitchFamily="34" charset="0"/>
                <a:cs typeface="Arial" charset="0"/>
              </a:rPr>
              <a:t>településfejlesztési akciói </a:t>
            </a:r>
          </a:p>
          <a:p>
            <a:pPr algn="just">
              <a:buFont typeface="Arial" charset="0"/>
              <a:buChar char="•"/>
              <a:defRPr/>
            </a:pPr>
            <a:endParaRPr lang="hu-HU" sz="2000" dirty="0">
              <a:latin typeface="Calibri Light" pitchFamily="34" charset="0"/>
              <a:cs typeface="Arial" charset="0"/>
            </a:endParaRPr>
          </a:p>
          <a:p>
            <a:pPr algn="just">
              <a:defRPr/>
            </a:pPr>
            <a:r>
              <a:rPr lang="hu-HU" sz="2000" b="1" dirty="0">
                <a:latin typeface="Calibri Light" pitchFamily="34" charset="0"/>
                <a:cs typeface="Arial" charset="0"/>
              </a:rPr>
              <a:t>Támogatások jellege:</a:t>
            </a:r>
          </a:p>
          <a:p>
            <a:pPr algn="just">
              <a:defRPr/>
            </a:pPr>
            <a:r>
              <a:rPr lang="hu-HU" sz="2000" dirty="0">
                <a:latin typeface="Calibri Light" pitchFamily="34" charset="0"/>
                <a:cs typeface="Arial" charset="0"/>
              </a:rPr>
              <a:t>A TOP területi programcsomagok alapján nyújt támogatást.</a:t>
            </a:r>
          </a:p>
          <a:p>
            <a:pPr algn="just">
              <a:defRPr/>
            </a:pPr>
            <a:r>
              <a:rPr lang="hu-HU" sz="2000" dirty="0">
                <a:latin typeface="Calibri Light" pitchFamily="34" charset="0"/>
                <a:cs typeface="Arial" charset="0"/>
              </a:rPr>
              <a:t>Integrált Területi Programok (18 megye, 22 MJV). Az ITP végrehajtása a Területi Kiválasztási Rendszer keretei között történik meg.</a:t>
            </a:r>
          </a:p>
          <a:p>
            <a:pPr algn="just">
              <a:buFont typeface="Arial" charset="0"/>
              <a:buChar char="•"/>
              <a:defRPr/>
            </a:pPr>
            <a:endParaRPr lang="hu-HU" sz="2000" dirty="0">
              <a:latin typeface="Calibri Light" pitchFamily="34" charset="0"/>
              <a:cs typeface="Arial" charset="0"/>
            </a:endParaRPr>
          </a:p>
          <a:p>
            <a:pPr algn="just">
              <a:defRPr/>
            </a:pPr>
            <a:endParaRPr lang="hu-HU" sz="2000" dirty="0" smtClean="0">
              <a:latin typeface="Calibri Light" pitchFamily="34" charset="0"/>
              <a:cs typeface="Arial" charset="0"/>
            </a:endParaRPr>
          </a:p>
          <a:p>
            <a:pPr algn="just">
              <a:defRPr/>
            </a:pPr>
            <a:endParaRPr lang="hu-HU" sz="2000" dirty="0">
              <a:latin typeface="Calibri Light" pitchFamily="34" charset="0"/>
              <a:cs typeface="Arial" charset="0"/>
            </a:endParaRPr>
          </a:p>
          <a:p>
            <a:pPr algn="just">
              <a:defRPr/>
            </a:pPr>
            <a:endParaRPr lang="hu-HU" sz="2000" dirty="0">
              <a:latin typeface="Calibri Light" pitchFamily="34" charset="0"/>
              <a:cs typeface="Arial" charset="0"/>
            </a:endParaRPr>
          </a:p>
          <a:p>
            <a:pPr marL="342900" indent="-342900" algn="just">
              <a:buFont typeface="+mj-lt"/>
              <a:buAutoNum type="arabicPeriod"/>
              <a:defRPr/>
            </a:pPr>
            <a:endParaRPr lang="hu-HU" sz="2000" dirty="0">
              <a:latin typeface="Calibri Light" pitchFamily="34" charset="0"/>
            </a:endParaRPr>
          </a:p>
          <a:p>
            <a:pPr algn="just" eaLnBrk="0" hangingPunct="0">
              <a:defRPr/>
            </a:pPr>
            <a:endParaRPr lang="hu-HU" sz="2000" b="1" dirty="0">
              <a:latin typeface="Arial" pitchFamily="34" charset="0"/>
              <a:ea typeface="+mj-ea"/>
              <a:cs typeface="Arial" pitchFamily="34" charset="0"/>
            </a:endParaRPr>
          </a:p>
        </p:txBody>
      </p:sp>
    </p:spTree>
    <p:extLst>
      <p:ext uri="{BB962C8B-B14F-4D97-AF65-F5344CB8AC3E}">
        <p14:creationId xmlns:p14="http://schemas.microsoft.com/office/powerpoint/2010/main" val="3786578565"/>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ím 1"/>
          <p:cNvSpPr>
            <a:spLocks noGrp="1"/>
          </p:cNvSpPr>
          <p:nvPr>
            <p:ph type="title"/>
          </p:nvPr>
        </p:nvSpPr>
        <p:spPr>
          <a:xfrm>
            <a:off x="722313" y="1196976"/>
            <a:ext cx="7772400" cy="5472384"/>
          </a:xfrm>
          <a:solidFill>
            <a:schemeClr val="bg1"/>
          </a:solidFill>
        </p:spPr>
        <p:txBody>
          <a:bodyPr/>
          <a:lstStyle/>
          <a:p>
            <a:r>
              <a:rPr lang="hu-HU" sz="2400" b="1" dirty="0" smtClean="0">
                <a:solidFill>
                  <a:srgbClr val="A29061"/>
                </a:solidFill>
                <a:latin typeface="Calibri Light" pitchFamily="34" charset="0"/>
                <a:cs typeface="Arial" charset="0"/>
              </a:rPr>
              <a:t>A TOP indikatív forrásai prioritásonként </a:t>
            </a:r>
          </a:p>
        </p:txBody>
      </p:sp>
      <p:graphicFrame>
        <p:nvGraphicFramePr>
          <p:cNvPr id="2" name="Táblázat 1"/>
          <p:cNvGraphicFramePr>
            <a:graphicFrameLocks noGrp="1"/>
          </p:cNvGraphicFramePr>
          <p:nvPr>
            <p:extLst>
              <p:ext uri="{D42A27DB-BD31-4B8C-83A1-F6EECF244321}">
                <p14:modId xmlns:p14="http://schemas.microsoft.com/office/powerpoint/2010/main" val="4100343012"/>
              </p:ext>
            </p:extLst>
          </p:nvPr>
        </p:nvGraphicFramePr>
        <p:xfrm>
          <a:off x="468313" y="1769496"/>
          <a:ext cx="7704087" cy="4009804"/>
        </p:xfrm>
        <a:graphic>
          <a:graphicData uri="http://schemas.openxmlformats.org/drawingml/2006/table">
            <a:tbl>
              <a:tblPr firstRow="1" firstCol="1" bandRow="1">
                <a:tableStyleId>{5C22544A-7EE6-4342-B048-85BDC9FD1C3A}</a:tableStyleId>
              </a:tblPr>
              <a:tblGrid>
                <a:gridCol w="4607743"/>
                <a:gridCol w="1440160"/>
                <a:gridCol w="1656184"/>
              </a:tblGrid>
              <a:tr h="302928">
                <a:tc>
                  <a:txBody>
                    <a:bodyPr/>
                    <a:lstStyle/>
                    <a:p>
                      <a:pPr algn="ctr" rtl="0" fontAlgn="ctr"/>
                      <a:r>
                        <a:rPr lang="hu-HU" sz="1000" u="none" strike="noStrike" dirty="0">
                          <a:effectLst/>
                        </a:rPr>
                        <a:t>PRIORITÁSTENGELYEK</a:t>
                      </a:r>
                      <a:endParaRPr lang="hu-HU" sz="1000" b="1" i="0" u="none" strike="noStrike" dirty="0">
                        <a:solidFill>
                          <a:srgbClr val="FFFFFF"/>
                        </a:solidFill>
                        <a:effectLst/>
                        <a:latin typeface="Calibri"/>
                      </a:endParaRPr>
                    </a:p>
                  </a:txBody>
                  <a:tcPr marL="3589" marR="3589" marT="3589" marB="0" anchor="ctr"/>
                </a:tc>
                <a:tc>
                  <a:txBody>
                    <a:bodyPr/>
                    <a:lstStyle/>
                    <a:p>
                      <a:pPr algn="ctr" rtl="0" fontAlgn="ctr"/>
                      <a:r>
                        <a:rPr lang="hu-HU" sz="1000" u="none" strike="noStrike">
                          <a:effectLst/>
                        </a:rPr>
                        <a:t>Alap</a:t>
                      </a:r>
                      <a:endParaRPr lang="hu-HU" sz="1000" b="1" i="0" u="none" strike="noStrike">
                        <a:solidFill>
                          <a:srgbClr val="FFFFFF"/>
                        </a:solidFill>
                        <a:effectLst/>
                        <a:latin typeface="Calibri"/>
                      </a:endParaRPr>
                    </a:p>
                  </a:txBody>
                  <a:tcPr marL="3589" marR="3589" marT="3589" marB="0" anchor="ctr"/>
                </a:tc>
                <a:tc>
                  <a:txBody>
                    <a:bodyPr/>
                    <a:lstStyle/>
                    <a:p>
                      <a:pPr algn="ctr" rtl="0" fontAlgn="ctr"/>
                      <a:r>
                        <a:rPr lang="hu-HU" sz="1000" u="none" strike="noStrike" dirty="0">
                          <a:effectLst/>
                        </a:rPr>
                        <a:t>OP-n belüli arány (%)</a:t>
                      </a:r>
                      <a:endParaRPr lang="hu-HU" sz="1000" b="1" i="0" u="none" strike="noStrike" dirty="0">
                        <a:solidFill>
                          <a:srgbClr val="FFFFFF"/>
                        </a:solidFill>
                        <a:effectLst/>
                        <a:latin typeface="Calibri"/>
                      </a:endParaRPr>
                    </a:p>
                  </a:txBody>
                  <a:tcPr marL="3589" marR="3589" marT="3589" marB="0" anchor="ctr"/>
                </a:tc>
              </a:tr>
              <a:tr h="452918">
                <a:tc>
                  <a:txBody>
                    <a:bodyPr/>
                    <a:lstStyle/>
                    <a:p>
                      <a:pPr marL="144000" algn="l" rtl="0" fontAlgn="ctr"/>
                      <a:r>
                        <a:rPr lang="hu-HU" sz="1200" u="none" strike="noStrike" dirty="0">
                          <a:effectLst/>
                        </a:rPr>
                        <a:t>1. Térségi gazdasági környezet fejlesztése a foglalkoztatás elősegítésére</a:t>
                      </a:r>
                      <a:endParaRPr lang="hu-HU" sz="1200" b="1" i="0" u="none" strike="noStrike" dirty="0">
                        <a:solidFill>
                          <a:srgbClr val="FFFFFF"/>
                        </a:solidFill>
                        <a:effectLst/>
                        <a:latin typeface="Calibri"/>
                      </a:endParaRPr>
                    </a:p>
                  </a:txBody>
                  <a:tcPr marL="3589" marR="3589" marT="3589" marB="0" anchor="ctr"/>
                </a:tc>
                <a:tc>
                  <a:txBody>
                    <a:bodyPr/>
                    <a:lstStyle/>
                    <a:p>
                      <a:pPr algn="ctr" rtl="0" fontAlgn="ctr"/>
                      <a:r>
                        <a:rPr lang="hu-HU" sz="1200" u="none" strike="noStrike">
                          <a:effectLst/>
                        </a:rPr>
                        <a:t>ERFA</a:t>
                      </a:r>
                      <a:endParaRPr lang="hu-HU" sz="1200" b="0" i="0" u="none" strike="noStrike">
                        <a:solidFill>
                          <a:srgbClr val="000000"/>
                        </a:solidFill>
                        <a:effectLst/>
                        <a:latin typeface="Calibri"/>
                      </a:endParaRPr>
                    </a:p>
                  </a:txBody>
                  <a:tcPr marL="3589" marR="3589" marT="3589" marB="0" anchor="ctr"/>
                </a:tc>
                <a:tc>
                  <a:txBody>
                    <a:bodyPr/>
                    <a:lstStyle/>
                    <a:p>
                      <a:pPr algn="ctr" rtl="0" fontAlgn="ctr"/>
                      <a:r>
                        <a:rPr lang="hu-HU" sz="1200" u="none" strike="noStrike" dirty="0" smtClean="0">
                          <a:effectLst/>
                        </a:rPr>
                        <a:t>24,2</a:t>
                      </a:r>
                      <a:endParaRPr lang="hu-HU" sz="1200" b="0" i="0" u="none" strike="noStrike" dirty="0">
                        <a:solidFill>
                          <a:srgbClr val="000000"/>
                        </a:solidFill>
                        <a:effectLst/>
                        <a:latin typeface="Calibri"/>
                      </a:endParaRPr>
                    </a:p>
                  </a:txBody>
                  <a:tcPr marL="3589" marR="3589" marT="3589" marB="0" anchor="ctr"/>
                </a:tc>
              </a:tr>
              <a:tr h="352925">
                <a:tc>
                  <a:txBody>
                    <a:bodyPr/>
                    <a:lstStyle/>
                    <a:p>
                      <a:pPr marL="144000" algn="l" rtl="0" fontAlgn="ctr"/>
                      <a:r>
                        <a:rPr lang="hu-HU" sz="1200" u="none" strike="noStrike" dirty="0">
                          <a:effectLst/>
                        </a:rPr>
                        <a:t>2. Vállalkozásbarát, népességmegtartó településfejlesztés</a:t>
                      </a:r>
                      <a:endParaRPr lang="hu-HU" sz="1200" b="1" i="0" u="none" strike="noStrike" dirty="0">
                        <a:solidFill>
                          <a:srgbClr val="FFFFFF"/>
                        </a:solidFill>
                        <a:effectLst/>
                        <a:latin typeface="Calibri"/>
                      </a:endParaRPr>
                    </a:p>
                  </a:txBody>
                  <a:tcPr marL="3589" marR="3589" marT="3589" marB="0" anchor="ctr"/>
                </a:tc>
                <a:tc>
                  <a:txBody>
                    <a:bodyPr/>
                    <a:lstStyle/>
                    <a:p>
                      <a:pPr algn="ctr" rtl="0" fontAlgn="ctr"/>
                      <a:r>
                        <a:rPr lang="hu-HU" sz="1200" u="none" strike="noStrike">
                          <a:effectLst/>
                        </a:rPr>
                        <a:t>ERFA</a:t>
                      </a:r>
                      <a:endParaRPr lang="hu-HU" sz="1200" b="0" i="0" u="none" strike="noStrike">
                        <a:solidFill>
                          <a:srgbClr val="000000"/>
                        </a:solidFill>
                        <a:effectLst/>
                        <a:latin typeface="Calibri"/>
                      </a:endParaRPr>
                    </a:p>
                  </a:txBody>
                  <a:tcPr marL="3589" marR="3589" marT="3589" marB="0" anchor="ctr"/>
                </a:tc>
                <a:tc>
                  <a:txBody>
                    <a:bodyPr/>
                    <a:lstStyle/>
                    <a:p>
                      <a:pPr algn="ctr" rtl="0" fontAlgn="ctr"/>
                      <a:r>
                        <a:rPr lang="hu-HU" sz="1200" u="none" strike="noStrike" dirty="0">
                          <a:effectLst/>
                        </a:rPr>
                        <a:t>12,0</a:t>
                      </a:r>
                      <a:endParaRPr lang="hu-HU" sz="1200" b="0" i="0" u="none" strike="noStrike" dirty="0">
                        <a:solidFill>
                          <a:srgbClr val="000000"/>
                        </a:solidFill>
                        <a:effectLst/>
                        <a:latin typeface="Calibri"/>
                      </a:endParaRPr>
                    </a:p>
                  </a:txBody>
                  <a:tcPr marL="3589" marR="3589" marT="3589" marB="0" anchor="ctr"/>
                </a:tc>
              </a:tr>
              <a:tr h="652907">
                <a:tc>
                  <a:txBody>
                    <a:bodyPr/>
                    <a:lstStyle/>
                    <a:p>
                      <a:pPr marL="144000" algn="l" rtl="0" fontAlgn="ctr"/>
                      <a:r>
                        <a:rPr lang="hu-HU" sz="1200" u="none" strike="noStrike" dirty="0">
                          <a:effectLst/>
                        </a:rPr>
                        <a:t>3. Alacsony széndioxid kibocsátású gazdaságra való áttérés kiemelten a városi területeken</a:t>
                      </a:r>
                      <a:endParaRPr lang="hu-HU" sz="1200" b="1" i="0" u="none" strike="noStrike" dirty="0">
                        <a:solidFill>
                          <a:srgbClr val="FFFFFF"/>
                        </a:solidFill>
                        <a:effectLst/>
                        <a:latin typeface="Calibri"/>
                      </a:endParaRPr>
                    </a:p>
                  </a:txBody>
                  <a:tcPr marL="3589" marR="3589" marT="3589" marB="0" anchor="ctr"/>
                </a:tc>
                <a:tc>
                  <a:txBody>
                    <a:bodyPr/>
                    <a:lstStyle/>
                    <a:p>
                      <a:pPr algn="ctr" rtl="0" fontAlgn="ctr"/>
                      <a:r>
                        <a:rPr lang="hu-HU" sz="1200" u="none" strike="noStrike">
                          <a:effectLst/>
                        </a:rPr>
                        <a:t>ERFA</a:t>
                      </a:r>
                      <a:endParaRPr lang="hu-HU" sz="1200" b="0" i="0" u="none" strike="noStrike">
                        <a:solidFill>
                          <a:srgbClr val="000000"/>
                        </a:solidFill>
                        <a:effectLst/>
                        <a:latin typeface="Calibri"/>
                      </a:endParaRPr>
                    </a:p>
                  </a:txBody>
                  <a:tcPr marL="3589" marR="3589" marT="3589" marB="0" anchor="ctr"/>
                </a:tc>
                <a:tc>
                  <a:txBody>
                    <a:bodyPr/>
                    <a:lstStyle/>
                    <a:p>
                      <a:pPr algn="ctr" rtl="0" fontAlgn="ctr"/>
                      <a:r>
                        <a:rPr lang="hu-HU" sz="1200" u="none" strike="noStrike" dirty="0">
                          <a:effectLst/>
                        </a:rPr>
                        <a:t>16,3</a:t>
                      </a:r>
                      <a:endParaRPr lang="hu-HU" sz="1200" b="0" i="0" u="none" strike="noStrike" dirty="0">
                        <a:solidFill>
                          <a:srgbClr val="000000"/>
                        </a:solidFill>
                        <a:effectLst/>
                        <a:latin typeface="Calibri"/>
                      </a:endParaRPr>
                    </a:p>
                  </a:txBody>
                  <a:tcPr marL="3589" marR="3589" marT="3589" marB="0" anchor="ctr"/>
                </a:tc>
              </a:tr>
              <a:tr h="552911">
                <a:tc>
                  <a:txBody>
                    <a:bodyPr/>
                    <a:lstStyle/>
                    <a:p>
                      <a:pPr marL="144000" algn="l" rtl="0" fontAlgn="ctr"/>
                      <a:r>
                        <a:rPr lang="hu-HU" sz="1200" u="none" strike="noStrike" dirty="0">
                          <a:effectLst/>
                        </a:rPr>
                        <a:t>4. A helyi közösségi szolgáltatások  fejlesztése és a társadalmi együttműködés erősítése</a:t>
                      </a:r>
                      <a:endParaRPr lang="hu-HU" sz="1200" b="1" i="0" u="none" strike="noStrike" dirty="0">
                        <a:solidFill>
                          <a:srgbClr val="FFFFFF"/>
                        </a:solidFill>
                        <a:effectLst/>
                        <a:latin typeface="Calibri"/>
                      </a:endParaRPr>
                    </a:p>
                  </a:txBody>
                  <a:tcPr marL="3589" marR="3589" marT="3589" marB="0" anchor="ctr"/>
                </a:tc>
                <a:tc>
                  <a:txBody>
                    <a:bodyPr/>
                    <a:lstStyle/>
                    <a:p>
                      <a:pPr algn="ctr" rtl="0" fontAlgn="ctr"/>
                      <a:r>
                        <a:rPr lang="hu-HU" sz="1200" u="none" strike="noStrike">
                          <a:effectLst/>
                        </a:rPr>
                        <a:t>ERFA</a:t>
                      </a:r>
                      <a:endParaRPr lang="hu-HU" sz="1200" b="0" i="0" u="none" strike="noStrike">
                        <a:solidFill>
                          <a:srgbClr val="000000"/>
                        </a:solidFill>
                        <a:effectLst/>
                        <a:latin typeface="Calibri"/>
                      </a:endParaRPr>
                    </a:p>
                  </a:txBody>
                  <a:tcPr marL="3589" marR="3589" marT="3589" marB="0" anchor="ctr"/>
                </a:tc>
                <a:tc>
                  <a:txBody>
                    <a:bodyPr/>
                    <a:lstStyle/>
                    <a:p>
                      <a:pPr algn="ctr" rtl="0" fontAlgn="ctr"/>
                      <a:r>
                        <a:rPr lang="hu-HU" sz="1200" u="none" strike="noStrike" dirty="0">
                          <a:effectLst/>
                        </a:rPr>
                        <a:t>5,0</a:t>
                      </a:r>
                      <a:endParaRPr lang="hu-HU" sz="1200" b="0" i="0" u="none" strike="noStrike" dirty="0">
                        <a:solidFill>
                          <a:srgbClr val="000000"/>
                        </a:solidFill>
                        <a:effectLst/>
                        <a:latin typeface="Calibri"/>
                      </a:endParaRPr>
                    </a:p>
                  </a:txBody>
                  <a:tcPr marL="3589" marR="3589" marT="3589" marB="0" anchor="ctr"/>
                </a:tc>
              </a:tr>
              <a:tr h="702903">
                <a:tc>
                  <a:txBody>
                    <a:bodyPr/>
                    <a:lstStyle/>
                    <a:p>
                      <a:pPr marL="144000" algn="l" rtl="0" fontAlgn="ctr"/>
                      <a:r>
                        <a:rPr lang="hu-HU" sz="1200" u="none" strike="noStrike" dirty="0">
                          <a:effectLst/>
                        </a:rPr>
                        <a:t>5. Megyei és helyi emberi erőforrás fejlesztések, foglalkoztatás-ösztönzés  és társadalmi együttműködés</a:t>
                      </a:r>
                      <a:endParaRPr lang="hu-HU" sz="1200" b="1" i="0" u="none" strike="noStrike" dirty="0">
                        <a:solidFill>
                          <a:srgbClr val="FFFFFF"/>
                        </a:solidFill>
                        <a:effectLst/>
                        <a:latin typeface="Calibri"/>
                      </a:endParaRPr>
                    </a:p>
                  </a:txBody>
                  <a:tcPr marL="3589" marR="3589" marT="3589" marB="0" anchor="ctr"/>
                </a:tc>
                <a:tc>
                  <a:txBody>
                    <a:bodyPr/>
                    <a:lstStyle/>
                    <a:p>
                      <a:pPr algn="ctr" rtl="0" fontAlgn="ctr"/>
                      <a:r>
                        <a:rPr lang="hu-HU" sz="1200" u="none" strike="noStrike" dirty="0">
                          <a:effectLst/>
                        </a:rPr>
                        <a:t>ESZA</a:t>
                      </a:r>
                      <a:endParaRPr lang="hu-HU" sz="1200" b="0" i="0" u="none" strike="noStrike" dirty="0">
                        <a:solidFill>
                          <a:srgbClr val="000000"/>
                        </a:solidFill>
                        <a:effectLst/>
                        <a:latin typeface="Calibri"/>
                      </a:endParaRPr>
                    </a:p>
                  </a:txBody>
                  <a:tcPr marL="3589" marR="3589" marT="3589" marB="0" anchor="ctr"/>
                </a:tc>
                <a:tc>
                  <a:txBody>
                    <a:bodyPr/>
                    <a:lstStyle/>
                    <a:p>
                      <a:pPr algn="ctr" rtl="0" fontAlgn="ctr"/>
                      <a:r>
                        <a:rPr lang="hu-HU" sz="1200" u="none" strike="noStrike" dirty="0">
                          <a:effectLst/>
                        </a:rPr>
                        <a:t>7,3</a:t>
                      </a:r>
                      <a:endParaRPr lang="hu-HU" sz="1200" b="0" i="0" u="none" strike="noStrike" dirty="0">
                        <a:solidFill>
                          <a:srgbClr val="000000"/>
                        </a:solidFill>
                        <a:effectLst/>
                        <a:latin typeface="Calibri"/>
                      </a:endParaRPr>
                    </a:p>
                  </a:txBody>
                  <a:tcPr marL="3589" marR="3589" marT="3589" marB="0" anchor="ctr"/>
                </a:tc>
              </a:tr>
              <a:tr h="452918">
                <a:tc>
                  <a:txBody>
                    <a:bodyPr/>
                    <a:lstStyle/>
                    <a:p>
                      <a:pPr marL="144000" algn="l" rtl="0" fontAlgn="ctr"/>
                      <a:r>
                        <a:rPr lang="hu-HU" sz="1200" u="none" strike="noStrike" dirty="0">
                          <a:effectLst/>
                        </a:rPr>
                        <a:t>6. Fenntartható  városfejlesztés a megyei jogú városokban</a:t>
                      </a:r>
                      <a:endParaRPr lang="hu-HU" sz="1200" b="1" i="0" u="none" strike="noStrike" dirty="0">
                        <a:solidFill>
                          <a:srgbClr val="FFFFFF"/>
                        </a:solidFill>
                        <a:effectLst/>
                        <a:latin typeface="Calibri"/>
                      </a:endParaRPr>
                    </a:p>
                  </a:txBody>
                  <a:tcPr marL="3589" marR="3589" marT="3589" marB="0" anchor="ctr"/>
                </a:tc>
                <a:tc>
                  <a:txBody>
                    <a:bodyPr/>
                    <a:lstStyle/>
                    <a:p>
                      <a:pPr algn="ctr" rtl="0" fontAlgn="ctr"/>
                      <a:r>
                        <a:rPr lang="hu-HU" sz="1200" u="none" strike="noStrike">
                          <a:effectLst/>
                        </a:rPr>
                        <a:t>ERFA, ESZA</a:t>
                      </a:r>
                      <a:endParaRPr lang="hu-HU" sz="1200" b="0" i="0" u="none" strike="noStrike">
                        <a:solidFill>
                          <a:srgbClr val="000000"/>
                        </a:solidFill>
                        <a:effectLst/>
                        <a:latin typeface="Calibri"/>
                      </a:endParaRPr>
                    </a:p>
                  </a:txBody>
                  <a:tcPr marL="3589" marR="3589" marT="3589" marB="0" anchor="ctr"/>
                </a:tc>
                <a:tc>
                  <a:txBody>
                    <a:bodyPr/>
                    <a:lstStyle/>
                    <a:p>
                      <a:pPr algn="ctr" rtl="0" fontAlgn="ctr"/>
                      <a:r>
                        <a:rPr lang="hu-HU" sz="1200" u="none" strike="noStrike">
                          <a:effectLst/>
                        </a:rPr>
                        <a:t>31,4</a:t>
                      </a:r>
                      <a:endParaRPr lang="hu-HU" sz="1200" b="0" i="0" u="none" strike="noStrike">
                        <a:solidFill>
                          <a:srgbClr val="000000"/>
                        </a:solidFill>
                        <a:effectLst/>
                        <a:latin typeface="Calibri"/>
                      </a:endParaRPr>
                    </a:p>
                  </a:txBody>
                  <a:tcPr marL="3589" marR="3589" marT="3589" marB="0" anchor="ctr"/>
                </a:tc>
              </a:tr>
              <a:tr h="352925">
                <a:tc>
                  <a:txBody>
                    <a:bodyPr/>
                    <a:lstStyle/>
                    <a:p>
                      <a:pPr marL="144000" algn="l" rtl="0" fontAlgn="ctr"/>
                      <a:r>
                        <a:rPr lang="hu-HU" sz="1200" u="none" strike="noStrike" dirty="0">
                          <a:effectLst/>
                        </a:rPr>
                        <a:t>7.Közösségi szinten irányított városi helyi fejlesztések (CLLD) </a:t>
                      </a:r>
                      <a:endParaRPr lang="hu-HU" sz="1200" b="1" i="0" u="none" strike="noStrike" dirty="0">
                        <a:solidFill>
                          <a:srgbClr val="FFFFFF"/>
                        </a:solidFill>
                        <a:effectLst/>
                        <a:latin typeface="Calibri"/>
                      </a:endParaRPr>
                    </a:p>
                  </a:txBody>
                  <a:tcPr marL="3589" marR="3589" marT="3589" marB="0" anchor="ctr"/>
                </a:tc>
                <a:tc>
                  <a:txBody>
                    <a:bodyPr/>
                    <a:lstStyle/>
                    <a:p>
                      <a:pPr algn="ctr" rtl="0" fontAlgn="ctr"/>
                      <a:r>
                        <a:rPr lang="hu-HU" sz="1200" u="none" strike="noStrike" dirty="0">
                          <a:effectLst/>
                        </a:rPr>
                        <a:t>ERFA, ESZA</a:t>
                      </a:r>
                      <a:endParaRPr lang="hu-HU" sz="1200" b="0" i="0" u="none" strike="noStrike" dirty="0">
                        <a:solidFill>
                          <a:srgbClr val="000000"/>
                        </a:solidFill>
                        <a:effectLst/>
                        <a:latin typeface="Calibri"/>
                      </a:endParaRPr>
                    </a:p>
                  </a:txBody>
                  <a:tcPr marL="3589" marR="3589" marT="3589" marB="0" anchor="ctr">
                    <a:solidFill>
                      <a:schemeClr val="bg1"/>
                    </a:solidFill>
                  </a:tcPr>
                </a:tc>
                <a:tc>
                  <a:txBody>
                    <a:bodyPr/>
                    <a:lstStyle/>
                    <a:p>
                      <a:pPr algn="ctr" rtl="0" fontAlgn="ctr"/>
                      <a:r>
                        <a:rPr lang="hu-HU" sz="1200" u="none" strike="noStrike" dirty="0">
                          <a:effectLst/>
                        </a:rPr>
                        <a:t>3,7</a:t>
                      </a:r>
                      <a:endParaRPr lang="hu-HU" sz="1200" b="0" i="0" u="none" strike="noStrike" dirty="0">
                        <a:solidFill>
                          <a:srgbClr val="000000"/>
                        </a:solidFill>
                        <a:effectLst/>
                        <a:latin typeface="Calibri"/>
                      </a:endParaRPr>
                    </a:p>
                  </a:txBody>
                  <a:tcPr marL="3589" marR="3589" marT="3589" marB="0" anchor="ctr"/>
                </a:tc>
              </a:tr>
              <a:tr h="183150">
                <a:tc>
                  <a:txBody>
                    <a:bodyPr/>
                    <a:lstStyle/>
                    <a:p>
                      <a:pPr algn="ctr" rtl="0" fontAlgn="ctr"/>
                      <a:r>
                        <a:rPr lang="hu-HU" sz="1200" u="none" strike="noStrike" dirty="0">
                          <a:effectLst/>
                        </a:rPr>
                        <a:t>Összesen</a:t>
                      </a:r>
                      <a:endParaRPr lang="hu-HU" sz="1200" b="1" i="0" u="none" strike="noStrike" dirty="0">
                        <a:solidFill>
                          <a:srgbClr val="FFFFFF"/>
                        </a:solidFill>
                        <a:effectLst/>
                        <a:latin typeface="Calibri"/>
                      </a:endParaRPr>
                    </a:p>
                  </a:txBody>
                  <a:tcPr marL="3589" marR="3589" marT="3589" marB="0" anchor="ctr"/>
                </a:tc>
                <a:tc>
                  <a:txBody>
                    <a:bodyPr/>
                    <a:lstStyle/>
                    <a:p>
                      <a:pPr algn="ctr" rtl="0" fontAlgn="ctr"/>
                      <a:r>
                        <a:rPr lang="hu-HU" sz="1200" u="none" strike="noStrike">
                          <a:effectLst/>
                        </a:rPr>
                        <a:t> </a:t>
                      </a:r>
                      <a:endParaRPr lang="hu-HU" sz="1200" b="1" i="0" u="none" strike="noStrike">
                        <a:solidFill>
                          <a:srgbClr val="FFFFFF"/>
                        </a:solidFill>
                        <a:effectLst/>
                        <a:latin typeface="Calibri"/>
                      </a:endParaRPr>
                    </a:p>
                  </a:txBody>
                  <a:tcPr marL="3589" marR="3589" marT="3589" marB="0" anchor="ctr"/>
                </a:tc>
                <a:tc>
                  <a:txBody>
                    <a:bodyPr/>
                    <a:lstStyle/>
                    <a:p>
                      <a:pPr algn="ctr" rtl="0" fontAlgn="ctr"/>
                      <a:r>
                        <a:rPr lang="hu-HU" sz="1200" u="none" strike="noStrike" dirty="0">
                          <a:effectLst/>
                        </a:rPr>
                        <a:t>100</a:t>
                      </a:r>
                      <a:endParaRPr lang="hu-HU" sz="1200" b="1" i="0" u="none" strike="noStrike" dirty="0">
                        <a:solidFill>
                          <a:srgbClr val="FFFFFF"/>
                        </a:solidFill>
                        <a:effectLst/>
                        <a:latin typeface="Calibri"/>
                      </a:endParaRPr>
                    </a:p>
                  </a:txBody>
                  <a:tcPr marL="3589" marR="3589" marT="3589" marB="0" anchor="ctr"/>
                </a:tc>
              </a:tr>
            </a:tbl>
          </a:graphicData>
        </a:graphic>
      </p:graphicFrame>
      <p:graphicFrame>
        <p:nvGraphicFramePr>
          <p:cNvPr id="4" name="Táblázat 3"/>
          <p:cNvGraphicFramePr>
            <a:graphicFrameLocks noGrp="1"/>
          </p:cNvGraphicFramePr>
          <p:nvPr>
            <p:extLst>
              <p:ext uri="{D42A27DB-BD31-4B8C-83A1-F6EECF244321}">
                <p14:modId xmlns:p14="http://schemas.microsoft.com/office/powerpoint/2010/main" val="3109527891"/>
              </p:ext>
            </p:extLst>
          </p:nvPr>
        </p:nvGraphicFramePr>
        <p:xfrm>
          <a:off x="395536" y="1700213"/>
          <a:ext cx="8137277" cy="4608513"/>
        </p:xfrm>
        <a:graphic>
          <a:graphicData uri="http://schemas.openxmlformats.org/drawingml/2006/table">
            <a:tbl>
              <a:tblPr firstRow="1" firstCol="1" bandRow="1"/>
              <a:tblGrid>
                <a:gridCol w="4810481"/>
                <a:gridCol w="509208"/>
                <a:gridCol w="955486"/>
                <a:gridCol w="1862102"/>
              </a:tblGrid>
              <a:tr h="347592">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rtl="0" fontAlgn="ctr"/>
                      <a:r>
                        <a:rPr lang="hu-HU" sz="1000" u="none" strike="noStrike" dirty="0">
                          <a:effectLst/>
                        </a:rPr>
                        <a:t>PRIORITÁSTENGELYEK</a:t>
                      </a:r>
                      <a:endParaRPr lang="hu-HU" sz="1000" b="1" i="0" u="none" strike="noStrike" dirty="0">
                        <a:solidFill>
                          <a:srgbClr val="FFFFFF"/>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rtl="0" fontAlgn="ctr"/>
                      <a:r>
                        <a:rPr lang="hu-HU" sz="1000" u="none" strike="noStrike">
                          <a:effectLst/>
                        </a:rPr>
                        <a:t>Alap</a:t>
                      </a:r>
                      <a:endParaRPr lang="hu-HU" sz="1000" b="1" i="0" u="none" strike="noStrike">
                        <a:solidFill>
                          <a:srgbClr val="FFFFFF"/>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rtl="0" fontAlgn="ctr"/>
                      <a:r>
                        <a:rPr lang="hu-HU" sz="1000" u="none" strike="noStrike" dirty="0">
                          <a:effectLst/>
                        </a:rPr>
                        <a:t>OP-n belüli arány (%)</a:t>
                      </a:r>
                      <a:endParaRPr lang="hu-HU" sz="1000" b="1" i="0" u="none" strike="noStrike" dirty="0">
                        <a:solidFill>
                          <a:srgbClr val="FFFFFF"/>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rtl="0" fontAlgn="ctr"/>
                      <a:r>
                        <a:rPr lang="hu-HU" sz="1000" u="none" strike="noStrike">
                          <a:effectLst/>
                        </a:rPr>
                        <a:t>Indikatív forráskeret (nemzeti társfinanszírozással)Mrd Ft</a:t>
                      </a:r>
                      <a:endParaRPr lang="hu-HU" sz="1000" b="1" i="0" u="none" strike="noStrike">
                        <a:solidFill>
                          <a:srgbClr val="FFFFFF"/>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r>
              <a:tr h="519697">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144000" algn="l" rtl="0" fontAlgn="ctr"/>
                      <a:r>
                        <a:rPr lang="hu-HU" sz="1200" u="none" strike="noStrike" dirty="0">
                          <a:effectLst/>
                        </a:rPr>
                        <a:t>1. Térségi gazdasági környezet fejlesztése a foglalkoztatás elősegítésére</a:t>
                      </a:r>
                      <a:endParaRPr lang="hu-HU" sz="1200" b="1" i="0" u="none" strike="noStrike" dirty="0">
                        <a:solidFill>
                          <a:srgbClr val="FFFFFF"/>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rtl="0" fontAlgn="ctr"/>
                      <a:r>
                        <a:rPr lang="hu-HU" sz="1200" u="none" strike="noStrike">
                          <a:effectLst/>
                        </a:rPr>
                        <a:t>ERFA</a:t>
                      </a:r>
                      <a:endParaRPr lang="hu-HU" sz="1200" b="0" i="0" u="none" strike="noStrike">
                        <a:solidFill>
                          <a:srgbClr val="000000"/>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rtl="0" fontAlgn="ctr"/>
                      <a:r>
                        <a:rPr lang="hu-HU" sz="1200" u="none" strike="noStrike" dirty="0" smtClean="0">
                          <a:effectLst/>
                        </a:rPr>
                        <a:t>24,2</a:t>
                      </a:r>
                      <a:endParaRPr lang="hu-HU" sz="1200" b="0" i="0" u="none" strike="noStrike" dirty="0">
                        <a:solidFill>
                          <a:srgbClr val="000000"/>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rtl="0" fontAlgn="ctr"/>
                      <a:r>
                        <a:rPr lang="hu-HU" sz="1200" u="none" strike="noStrike" dirty="0">
                          <a:effectLst/>
                        </a:rPr>
                        <a:t>298,5</a:t>
                      </a:r>
                      <a:endParaRPr lang="hu-HU" sz="1200" b="0" i="0" u="none" strike="noStrike" dirty="0">
                        <a:solidFill>
                          <a:srgbClr val="000000"/>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404961">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144000" algn="l" rtl="0" fontAlgn="ctr"/>
                      <a:r>
                        <a:rPr lang="hu-HU" sz="1200" u="none" strike="noStrike" dirty="0">
                          <a:effectLst/>
                        </a:rPr>
                        <a:t>2. Vállalkozásbarát, népességmegtartó településfejlesztés</a:t>
                      </a:r>
                      <a:endParaRPr lang="hu-HU" sz="1200" b="1" i="0" u="none" strike="noStrike" dirty="0">
                        <a:solidFill>
                          <a:srgbClr val="FFFFFF"/>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rtl="0" fontAlgn="ctr"/>
                      <a:r>
                        <a:rPr lang="hu-HU" sz="1200" u="none" strike="noStrike">
                          <a:effectLst/>
                        </a:rPr>
                        <a:t>ERFA</a:t>
                      </a:r>
                      <a:endParaRPr lang="hu-HU" sz="1200" b="0" i="0" u="none" strike="noStrike">
                        <a:solidFill>
                          <a:srgbClr val="000000"/>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rtl="0" fontAlgn="ctr"/>
                      <a:r>
                        <a:rPr lang="hu-HU" sz="1200" u="none" strike="noStrike" dirty="0">
                          <a:effectLst/>
                        </a:rPr>
                        <a:t>12,0</a:t>
                      </a:r>
                      <a:endParaRPr lang="hu-HU" sz="1200" b="0" i="0" u="none" strike="noStrike" dirty="0">
                        <a:solidFill>
                          <a:srgbClr val="000000"/>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rtl="0" fontAlgn="ctr"/>
                      <a:r>
                        <a:rPr lang="hu-HU" sz="1200" u="none" strike="noStrike" dirty="0">
                          <a:effectLst/>
                        </a:rPr>
                        <a:t>147,8</a:t>
                      </a:r>
                      <a:endParaRPr lang="hu-HU" sz="1200" b="0" i="0" u="none" strike="noStrike" dirty="0">
                        <a:solidFill>
                          <a:srgbClr val="000000"/>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749173">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144000" algn="l" rtl="0" fontAlgn="ctr"/>
                      <a:r>
                        <a:rPr lang="hu-HU" sz="1200" u="none" strike="noStrike" dirty="0">
                          <a:effectLst/>
                        </a:rPr>
                        <a:t>3. Alacsony széndioxid kibocsátású gazdaságra való áttérés kiemelten a városi területeken</a:t>
                      </a:r>
                      <a:endParaRPr lang="hu-HU" sz="1200" b="1" i="0" u="none" strike="noStrike" dirty="0">
                        <a:solidFill>
                          <a:srgbClr val="FFFFFF"/>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rtl="0" fontAlgn="ctr"/>
                      <a:r>
                        <a:rPr lang="hu-HU" sz="1200" u="none" strike="noStrike">
                          <a:effectLst/>
                        </a:rPr>
                        <a:t>ERFA</a:t>
                      </a:r>
                      <a:endParaRPr lang="hu-HU" sz="1200" b="0" i="0" u="none" strike="noStrike">
                        <a:solidFill>
                          <a:srgbClr val="000000"/>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rtl="0" fontAlgn="ctr"/>
                      <a:r>
                        <a:rPr lang="hu-HU" sz="1200" u="none" strike="noStrike" dirty="0">
                          <a:effectLst/>
                        </a:rPr>
                        <a:t>16,3</a:t>
                      </a:r>
                      <a:endParaRPr lang="hu-HU" sz="1200" b="0" i="0" u="none" strike="noStrike" dirty="0">
                        <a:solidFill>
                          <a:srgbClr val="000000"/>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rtl="0" fontAlgn="ctr"/>
                      <a:r>
                        <a:rPr lang="hu-HU" sz="1200" u="none" strike="noStrike" dirty="0">
                          <a:effectLst/>
                        </a:rPr>
                        <a:t>201,0</a:t>
                      </a:r>
                      <a:endParaRPr lang="hu-HU" sz="1200" b="0" i="0" u="none" strike="noStrike" dirty="0">
                        <a:solidFill>
                          <a:srgbClr val="000000"/>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634434">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144000" algn="l" rtl="0" fontAlgn="ctr"/>
                      <a:r>
                        <a:rPr lang="hu-HU" sz="1200" u="none" strike="noStrike" dirty="0">
                          <a:effectLst/>
                        </a:rPr>
                        <a:t>4. A helyi közösségi szolgáltatások  fejlesztése és a társadalmi együttműködés erősítése</a:t>
                      </a:r>
                      <a:endParaRPr lang="hu-HU" sz="1200" b="1" i="0" u="none" strike="noStrike" dirty="0">
                        <a:solidFill>
                          <a:srgbClr val="FFFFFF"/>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rtl="0" fontAlgn="ctr"/>
                      <a:r>
                        <a:rPr lang="hu-HU" sz="1200" u="none" strike="noStrike">
                          <a:effectLst/>
                        </a:rPr>
                        <a:t>ERFA</a:t>
                      </a:r>
                      <a:endParaRPr lang="hu-HU" sz="1200" b="0" i="0" u="none" strike="noStrike">
                        <a:solidFill>
                          <a:srgbClr val="000000"/>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rtl="0" fontAlgn="ctr"/>
                      <a:r>
                        <a:rPr lang="hu-HU" sz="1200" u="none" strike="noStrike" dirty="0">
                          <a:effectLst/>
                        </a:rPr>
                        <a:t>5,0</a:t>
                      </a:r>
                      <a:endParaRPr lang="hu-HU" sz="1200" b="0" i="0" u="none" strike="noStrike" dirty="0">
                        <a:solidFill>
                          <a:srgbClr val="000000"/>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rtl="0" fontAlgn="ctr"/>
                      <a:r>
                        <a:rPr lang="hu-HU" sz="1200" u="none" strike="noStrike" dirty="0">
                          <a:effectLst/>
                        </a:rPr>
                        <a:t>61,8</a:t>
                      </a:r>
                      <a:endParaRPr lang="hu-HU" sz="1200" b="0" i="0" u="none" strike="noStrike" dirty="0">
                        <a:solidFill>
                          <a:srgbClr val="000000"/>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806541">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144000" algn="l" rtl="0" fontAlgn="ctr"/>
                      <a:r>
                        <a:rPr lang="hu-HU" sz="1200" u="none" strike="noStrike" dirty="0">
                          <a:effectLst/>
                        </a:rPr>
                        <a:t>5. Megyei és helyi emberi erőforrás fejlesztések, foglalkoztatás-ösztönzés  és társadalmi együttműködés</a:t>
                      </a:r>
                      <a:endParaRPr lang="hu-HU" sz="1200" b="1" i="0" u="none" strike="noStrike" dirty="0">
                        <a:solidFill>
                          <a:srgbClr val="FFFFFF"/>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rtl="0" fontAlgn="ctr"/>
                      <a:r>
                        <a:rPr lang="hu-HU" sz="1200" u="none" strike="noStrike">
                          <a:effectLst/>
                        </a:rPr>
                        <a:t>ESZA</a:t>
                      </a:r>
                      <a:endParaRPr lang="hu-HU" sz="1200" b="0" i="0" u="none" strike="noStrike">
                        <a:solidFill>
                          <a:srgbClr val="000000"/>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rtl="0" fontAlgn="ctr"/>
                      <a:r>
                        <a:rPr lang="hu-HU" sz="1200" u="none" strike="noStrike" dirty="0">
                          <a:effectLst/>
                        </a:rPr>
                        <a:t>7,3</a:t>
                      </a:r>
                      <a:endParaRPr lang="hu-HU" sz="1200" b="0" i="0" u="none" strike="noStrike" dirty="0">
                        <a:solidFill>
                          <a:srgbClr val="000000"/>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rtl="0" fontAlgn="ctr"/>
                      <a:r>
                        <a:rPr lang="hu-HU" sz="1200" u="none" strike="noStrike" dirty="0">
                          <a:effectLst/>
                        </a:rPr>
                        <a:t>89,7</a:t>
                      </a:r>
                      <a:endParaRPr lang="hu-HU" sz="1200" b="0" i="0" u="none" strike="noStrike" dirty="0">
                        <a:solidFill>
                          <a:srgbClr val="000000"/>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519697">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144000" algn="l" rtl="0" fontAlgn="ctr"/>
                      <a:r>
                        <a:rPr lang="hu-HU" sz="1200" u="none" strike="noStrike" dirty="0">
                          <a:effectLst/>
                        </a:rPr>
                        <a:t>6. Fenntartható  városfejlesztés a megyei jogú városokban</a:t>
                      </a:r>
                      <a:endParaRPr lang="hu-HU" sz="1200" b="1" i="0" u="none" strike="noStrike" dirty="0">
                        <a:solidFill>
                          <a:srgbClr val="FFFFFF"/>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rtl="0" fontAlgn="ctr"/>
                      <a:r>
                        <a:rPr lang="hu-HU" sz="1200" u="none" strike="noStrike">
                          <a:effectLst/>
                        </a:rPr>
                        <a:t>ERFA, ESZA</a:t>
                      </a:r>
                      <a:endParaRPr lang="hu-HU" sz="1200" b="0" i="0" u="none" strike="noStrike">
                        <a:solidFill>
                          <a:srgbClr val="000000"/>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rtl="0" fontAlgn="ctr"/>
                      <a:r>
                        <a:rPr lang="hu-HU" sz="1200" u="none" strike="noStrike">
                          <a:effectLst/>
                        </a:rPr>
                        <a:t>31,4</a:t>
                      </a:r>
                      <a:endParaRPr lang="hu-HU" sz="1200" b="0" i="0" u="none" strike="noStrike">
                        <a:solidFill>
                          <a:srgbClr val="000000"/>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rtl="0" fontAlgn="ctr"/>
                      <a:r>
                        <a:rPr lang="hu-HU" sz="1200" u="none" strike="noStrike" dirty="0">
                          <a:effectLst/>
                        </a:rPr>
                        <a:t>387,0</a:t>
                      </a:r>
                      <a:endParaRPr lang="hu-HU" sz="1200" b="0" i="0" u="none" strike="noStrike" dirty="0">
                        <a:solidFill>
                          <a:srgbClr val="000000"/>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r h="416264">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144000" algn="l" rtl="0" fontAlgn="ctr"/>
                      <a:r>
                        <a:rPr lang="hu-HU" sz="1200" u="none" strike="noStrike" dirty="0">
                          <a:effectLst/>
                        </a:rPr>
                        <a:t>7.Közösségi szinten irányított városi helyi fejlesztések (CLLD) </a:t>
                      </a:r>
                      <a:endParaRPr lang="hu-HU" sz="1200" b="1" i="0" u="none" strike="noStrike" dirty="0">
                        <a:solidFill>
                          <a:srgbClr val="FFFFFF"/>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rtl="0" fontAlgn="ctr"/>
                      <a:r>
                        <a:rPr lang="hu-HU" sz="1200" u="none" strike="noStrike" dirty="0">
                          <a:effectLst/>
                        </a:rPr>
                        <a:t>ERFA, ESZA</a:t>
                      </a:r>
                      <a:endParaRPr lang="hu-HU" sz="1200" b="0" i="0" u="none" strike="noStrike" dirty="0">
                        <a:solidFill>
                          <a:srgbClr val="000000"/>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rtl="0" fontAlgn="ctr"/>
                      <a:r>
                        <a:rPr lang="hu-HU" sz="1200" u="none" strike="noStrike" dirty="0">
                          <a:effectLst/>
                        </a:rPr>
                        <a:t>3,7</a:t>
                      </a:r>
                      <a:endParaRPr lang="hu-HU" sz="1200" b="0" i="0" u="none" strike="noStrike" dirty="0">
                        <a:solidFill>
                          <a:srgbClr val="000000"/>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rtl="0" fontAlgn="ctr"/>
                      <a:r>
                        <a:rPr lang="hu-HU" sz="1200" u="none" strike="noStrike" dirty="0">
                          <a:effectLst/>
                        </a:rPr>
                        <a:t>45,6</a:t>
                      </a:r>
                      <a:endParaRPr lang="hu-HU" sz="1200" b="0" i="0" u="none" strike="noStrike" dirty="0">
                        <a:solidFill>
                          <a:srgbClr val="000000"/>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r>
              <a:tr h="210154">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rtl="0" fontAlgn="ctr"/>
                      <a:r>
                        <a:rPr lang="hu-HU" sz="1200" u="none" strike="noStrike" dirty="0">
                          <a:effectLst/>
                        </a:rPr>
                        <a:t>Összesen</a:t>
                      </a:r>
                      <a:endParaRPr lang="hu-HU" sz="1200" b="1" i="0" u="none" strike="noStrike" dirty="0">
                        <a:solidFill>
                          <a:srgbClr val="FFFFFF"/>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rtl="0" fontAlgn="ctr"/>
                      <a:r>
                        <a:rPr lang="hu-HU" sz="1200" u="none" strike="noStrike">
                          <a:effectLst/>
                        </a:rPr>
                        <a:t> </a:t>
                      </a:r>
                      <a:endParaRPr lang="hu-HU" sz="1200" b="1" i="0" u="none" strike="noStrike">
                        <a:solidFill>
                          <a:srgbClr val="FFFFFF"/>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rtl="0" fontAlgn="ctr"/>
                      <a:r>
                        <a:rPr lang="hu-HU" sz="1200" u="none" strike="noStrike">
                          <a:effectLst/>
                        </a:rPr>
                        <a:t>100</a:t>
                      </a:r>
                      <a:endParaRPr lang="hu-HU" sz="1200" b="1" i="0" u="none" strike="noStrike">
                        <a:solidFill>
                          <a:srgbClr val="FFFFFF"/>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rtl="0" fontAlgn="ctr"/>
                      <a:r>
                        <a:rPr lang="hu-HU" sz="1200" u="none" strike="noStrike" dirty="0">
                          <a:effectLst/>
                        </a:rPr>
                        <a:t>1 231,4</a:t>
                      </a:r>
                      <a:endParaRPr lang="hu-HU" sz="1200" b="1" i="0" u="none" strike="noStrike" dirty="0">
                        <a:solidFill>
                          <a:srgbClr val="FFFFFF"/>
                        </a:solidFill>
                        <a:effectLst/>
                        <a:latin typeface="Calibri"/>
                      </a:endParaRPr>
                    </a:p>
                  </a:txBody>
                  <a:tcPr marL="3589" marR="3589" marT="3589"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r>
            </a:tbl>
          </a:graphicData>
        </a:graphic>
      </p:graphicFrame>
    </p:spTree>
    <p:extLst>
      <p:ext uri="{BB962C8B-B14F-4D97-AF65-F5344CB8AC3E}">
        <p14:creationId xmlns:p14="http://schemas.microsoft.com/office/powerpoint/2010/main" val="1123612603"/>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395288" y="1196975"/>
            <a:ext cx="8353425" cy="504825"/>
          </a:xfrm>
        </p:spPr>
        <p:txBody>
          <a:bodyPr>
            <a:normAutofit fontScale="90000"/>
          </a:bodyPr>
          <a:lstStyle/>
          <a:p>
            <a:pPr>
              <a:defRPr/>
            </a:pPr>
            <a:r>
              <a:rPr lang="hu-HU" sz="2200" b="1" dirty="0" smtClean="0">
                <a:solidFill>
                  <a:srgbClr val="A29061"/>
                </a:solidFill>
                <a:latin typeface="Calibri Light" pitchFamily="34" charset="0"/>
              </a:rPr>
              <a:t>1</a:t>
            </a:r>
            <a:r>
              <a:rPr lang="hu-HU" sz="2200" b="1" dirty="0">
                <a:solidFill>
                  <a:srgbClr val="A29061"/>
                </a:solidFill>
                <a:latin typeface="Calibri Light" pitchFamily="34" charset="0"/>
              </a:rPr>
              <a:t>. </a:t>
            </a:r>
            <a:r>
              <a:rPr lang="hu-HU" sz="2200" b="1" dirty="0" smtClean="0">
                <a:solidFill>
                  <a:srgbClr val="A29061"/>
                </a:solidFill>
                <a:latin typeface="Calibri Light" pitchFamily="34" charset="0"/>
              </a:rPr>
              <a:t>prioritástengely</a:t>
            </a:r>
            <a:r>
              <a:rPr lang="hu-HU" sz="2200" b="1" dirty="0">
                <a:solidFill>
                  <a:srgbClr val="A29061"/>
                </a:solidFill>
                <a:latin typeface="Calibri Light" pitchFamily="34" charset="0"/>
              </a:rPr>
              <a:t>: </a:t>
            </a:r>
            <a:r>
              <a:rPr lang="hu-HU" sz="2200" b="1" dirty="0" smtClean="0">
                <a:solidFill>
                  <a:srgbClr val="A29061"/>
                </a:solidFill>
                <a:latin typeface="Calibri Light" pitchFamily="34" charset="0"/>
              </a:rPr>
              <a:t>Térségi </a:t>
            </a:r>
            <a:r>
              <a:rPr lang="hu-HU" sz="2200" b="1" dirty="0">
                <a:solidFill>
                  <a:srgbClr val="A29061"/>
                </a:solidFill>
                <a:latin typeface="Calibri Light" pitchFamily="34" charset="0"/>
              </a:rPr>
              <a:t>gazdasági környezet fejlesztése a foglalkoztatás elősegítésére</a:t>
            </a:r>
            <a:r>
              <a:rPr lang="hu-HU" dirty="0" smtClean="0"/>
              <a:t/>
            </a:r>
            <a:br>
              <a:rPr lang="hu-HU" dirty="0" smtClean="0"/>
            </a:br>
            <a:endParaRPr lang="hu-HU" dirty="0"/>
          </a:p>
        </p:txBody>
      </p:sp>
      <p:sp>
        <p:nvSpPr>
          <p:cNvPr id="18435" name="Tartalom helye 2"/>
          <p:cNvSpPr>
            <a:spLocks noGrp="1"/>
          </p:cNvSpPr>
          <p:nvPr>
            <p:ph idx="13"/>
          </p:nvPr>
        </p:nvSpPr>
        <p:spPr>
          <a:xfrm>
            <a:off x="342375" y="1988841"/>
            <a:ext cx="8496300" cy="4680520"/>
          </a:xfrm>
          <a:solidFill>
            <a:schemeClr val="bg1"/>
          </a:solidFill>
        </p:spPr>
        <p:txBody>
          <a:bodyPr>
            <a:noAutofit/>
          </a:bodyPr>
          <a:lstStyle/>
          <a:p>
            <a:pPr algn="just">
              <a:defRPr/>
            </a:pPr>
            <a:r>
              <a:rPr lang="hu-HU" sz="1300" b="1" dirty="0" smtClean="0">
                <a:latin typeface="Calibri Light" pitchFamily="34" charset="0"/>
                <a:cs typeface="Arial" charset="0"/>
              </a:rPr>
              <a:t>Alap: </a:t>
            </a:r>
            <a:r>
              <a:rPr lang="hu-HU" sz="1300" dirty="0" smtClean="0">
                <a:latin typeface="Calibri Light" pitchFamily="34" charset="0"/>
                <a:cs typeface="Arial" charset="0"/>
              </a:rPr>
              <a:t>ERFA (TC-8)</a:t>
            </a:r>
          </a:p>
          <a:p>
            <a:pPr algn="just">
              <a:defRPr/>
            </a:pPr>
            <a:r>
              <a:rPr lang="hu-HU" sz="1300" b="1" dirty="0" smtClean="0">
                <a:latin typeface="Calibri Light" pitchFamily="34" charset="0"/>
                <a:cs typeface="Arial" charset="0"/>
              </a:rPr>
              <a:t>Indikatív forráskeret: </a:t>
            </a:r>
            <a:r>
              <a:rPr lang="hu-HU" sz="1300" dirty="0" smtClean="0">
                <a:latin typeface="Calibri Light" pitchFamily="34" charset="0"/>
                <a:cs typeface="Arial" charset="0"/>
              </a:rPr>
              <a:t>24,2 %</a:t>
            </a:r>
          </a:p>
          <a:p>
            <a:pPr algn="just">
              <a:defRPr/>
            </a:pPr>
            <a:r>
              <a:rPr lang="hu-HU" sz="1300" b="1" dirty="0" smtClean="0">
                <a:latin typeface="Calibri Light" pitchFamily="34" charset="0"/>
                <a:cs typeface="Arial" charset="0"/>
              </a:rPr>
              <a:t>Célja: </a:t>
            </a:r>
          </a:p>
          <a:p>
            <a:pPr marL="0" algn="just">
              <a:buFont typeface="Arial" pitchFamily="34" charset="0"/>
              <a:buChar char="•"/>
              <a:defRPr/>
            </a:pPr>
            <a:r>
              <a:rPr lang="hu-HU" sz="1300" dirty="0" smtClean="0">
                <a:latin typeface="Calibri Light" pitchFamily="34" charset="0"/>
                <a:cs typeface="Arial" charset="0"/>
              </a:rPr>
              <a:t>a </a:t>
            </a:r>
            <a:r>
              <a:rPr lang="hu-HU" sz="1300" dirty="0">
                <a:latin typeface="Calibri Light" pitchFamily="34" charset="0"/>
                <a:cs typeface="Arial" charset="0"/>
              </a:rPr>
              <a:t>vállalkozások munkahelyteremtő képességének ösztönzése, a helyi gazdaság működését segítő helyi-térségi feltételek </a:t>
            </a:r>
            <a:r>
              <a:rPr lang="hu-HU" sz="1300" dirty="0" smtClean="0">
                <a:latin typeface="Calibri Light" pitchFamily="34" charset="0"/>
                <a:cs typeface="Arial" charset="0"/>
              </a:rPr>
              <a:t>biztosításával</a:t>
            </a:r>
            <a:endParaRPr lang="hu-HU" sz="1300" dirty="0">
              <a:latin typeface="Calibri Light" pitchFamily="34" charset="0"/>
              <a:cs typeface="Arial" charset="0"/>
            </a:endParaRPr>
          </a:p>
          <a:p>
            <a:pPr marL="0" algn="just">
              <a:buFont typeface="Arial" pitchFamily="34" charset="0"/>
              <a:buChar char="•"/>
              <a:defRPr/>
            </a:pPr>
            <a:r>
              <a:rPr lang="hu-HU" sz="1300" dirty="0" smtClean="0">
                <a:latin typeface="Calibri Light" pitchFamily="34" charset="0"/>
                <a:cs typeface="Arial" charset="0"/>
              </a:rPr>
              <a:t>a </a:t>
            </a:r>
            <a:r>
              <a:rPr lang="hu-HU" sz="1300" dirty="0">
                <a:latin typeface="Calibri Light" pitchFamily="34" charset="0"/>
                <a:cs typeface="Arial" charset="0"/>
              </a:rPr>
              <a:t>turizmus területi adottságaiban rejlő endogén potenciál kibontakoztatása a foglalkoztatás elősegítése </a:t>
            </a:r>
            <a:r>
              <a:rPr lang="hu-HU" sz="1300" dirty="0" smtClean="0">
                <a:latin typeface="Calibri Light" pitchFamily="34" charset="0"/>
                <a:cs typeface="Arial" charset="0"/>
              </a:rPr>
              <a:t>érdekében</a:t>
            </a:r>
            <a:endParaRPr lang="hu-HU" sz="1300" dirty="0">
              <a:latin typeface="Calibri Light" pitchFamily="34" charset="0"/>
              <a:cs typeface="Arial" charset="0"/>
            </a:endParaRPr>
          </a:p>
          <a:p>
            <a:pPr marL="0" algn="just">
              <a:buFont typeface="Arial" pitchFamily="34" charset="0"/>
              <a:buChar char="•"/>
              <a:defRPr/>
            </a:pPr>
            <a:r>
              <a:rPr lang="hu-HU" sz="1300" dirty="0" smtClean="0">
                <a:latin typeface="Calibri Light" pitchFamily="34" charset="0"/>
                <a:cs typeface="Arial" charset="0"/>
              </a:rPr>
              <a:t>a </a:t>
            </a:r>
            <a:r>
              <a:rPr lang="hu-HU" sz="1300" dirty="0">
                <a:latin typeface="Calibri Light" pitchFamily="34" charset="0"/>
                <a:cs typeface="Arial" charset="0"/>
              </a:rPr>
              <a:t>munkahelyek elérhetőségének javítása, a munkavállalók mobilitásának segítése a közlekedési feltételek </a:t>
            </a:r>
            <a:r>
              <a:rPr lang="hu-HU" sz="1300" dirty="0" smtClean="0">
                <a:latin typeface="Calibri Light" pitchFamily="34" charset="0"/>
                <a:cs typeface="Arial" charset="0"/>
              </a:rPr>
              <a:t>fejlesztésével</a:t>
            </a:r>
            <a:r>
              <a:rPr lang="hu-HU" sz="1300" dirty="0">
                <a:latin typeface="Calibri Light" pitchFamily="34" charset="0"/>
                <a:cs typeface="Arial" charset="0"/>
              </a:rPr>
              <a:t> </a:t>
            </a:r>
          </a:p>
          <a:p>
            <a:pPr marL="0" algn="just">
              <a:buFont typeface="Arial" pitchFamily="34" charset="0"/>
              <a:buChar char="•"/>
              <a:defRPr/>
            </a:pPr>
            <a:r>
              <a:rPr lang="hu-HU" sz="1300" dirty="0" smtClean="0">
                <a:latin typeface="Calibri Light" pitchFamily="34" charset="0"/>
                <a:cs typeface="Arial" charset="0"/>
              </a:rPr>
              <a:t>a kisgyermekesek </a:t>
            </a:r>
            <a:r>
              <a:rPr lang="hu-HU" sz="1300" dirty="0">
                <a:latin typeface="Calibri Light" pitchFamily="34" charset="0"/>
                <a:cs typeface="Arial" charset="0"/>
              </a:rPr>
              <a:t>munkaerőpiacra történő visszatérése a gyermekellátási szolgáltatások fejlesztése </a:t>
            </a:r>
            <a:r>
              <a:rPr lang="hu-HU" sz="1300" dirty="0" smtClean="0">
                <a:latin typeface="Calibri Light" pitchFamily="34" charset="0"/>
                <a:cs typeface="Arial" charset="0"/>
              </a:rPr>
              <a:t>által</a:t>
            </a:r>
            <a:endParaRPr lang="hu-HU" sz="1300" dirty="0">
              <a:latin typeface="Calibri Light" pitchFamily="34" charset="0"/>
              <a:cs typeface="Arial" charset="0"/>
            </a:endParaRPr>
          </a:p>
          <a:p>
            <a:pPr algn="just">
              <a:defRPr/>
            </a:pPr>
            <a:r>
              <a:rPr lang="hu-HU" sz="1300" b="1" dirty="0" smtClean="0">
                <a:latin typeface="Calibri Light" pitchFamily="34" charset="0"/>
                <a:cs typeface="Arial" charset="0"/>
              </a:rPr>
              <a:t>Támogatásban részesülhet </a:t>
            </a:r>
            <a:endParaRPr lang="hu-HU" sz="1300" b="1" dirty="0" smtClean="0">
              <a:latin typeface="Calibri Light" pitchFamily="34" charset="0"/>
              <a:cs typeface="Arial" charset="0"/>
            </a:endParaRPr>
          </a:p>
          <a:p>
            <a:pPr>
              <a:buFont typeface="Arial" charset="0"/>
              <a:buChar char="•"/>
              <a:defRPr/>
            </a:pPr>
            <a:r>
              <a:rPr lang="hu-HU" sz="1300" dirty="0" smtClean="0">
                <a:latin typeface="Calibri Light" pitchFamily="34" charset="0"/>
                <a:cs typeface="Arial" charset="0"/>
              </a:rPr>
              <a:t>Helyi gazdasági infrastruktúra fejlesztése – önkormányzati üzleti infrastruktúra és szolgáltatások fejlesztése, beleértve a helyi gazdaságszervezési tevékenységeket, helyi termékekhez kapcsolódó kisléptékű logisztikai </a:t>
            </a:r>
            <a:r>
              <a:rPr lang="hu-HU" sz="1300" dirty="0" smtClean="0">
                <a:latin typeface="Calibri Light" pitchFamily="34" charset="0"/>
                <a:cs typeface="Arial" charset="0"/>
              </a:rPr>
              <a:t>infrastruktúrát</a:t>
            </a:r>
            <a:endParaRPr lang="hu-HU" sz="1300" dirty="0" smtClean="0">
              <a:latin typeface="Calibri Light" pitchFamily="34" charset="0"/>
              <a:cs typeface="Arial" charset="0"/>
            </a:endParaRPr>
          </a:p>
          <a:p>
            <a:pPr>
              <a:buFont typeface="Arial" charset="0"/>
              <a:buChar char="•"/>
              <a:defRPr/>
            </a:pPr>
            <a:r>
              <a:rPr lang="hu-HU" sz="1300" dirty="0" smtClean="0">
                <a:latin typeface="Calibri Light" pitchFamily="34" charset="0"/>
                <a:cs typeface="Arial" charset="0"/>
              </a:rPr>
              <a:t>Térségi és helyi jelentőségű turisztikai </a:t>
            </a:r>
            <a:r>
              <a:rPr lang="hu-HU" sz="1300" dirty="0" smtClean="0">
                <a:latin typeface="Calibri Light" pitchFamily="34" charset="0"/>
                <a:cs typeface="Arial" charset="0"/>
              </a:rPr>
              <a:t>vonzerő-fejlesztések</a:t>
            </a:r>
            <a:endParaRPr lang="hu-HU" sz="1300" dirty="0" smtClean="0">
              <a:latin typeface="Calibri Light" pitchFamily="34" charset="0"/>
              <a:cs typeface="Arial" charset="0"/>
            </a:endParaRPr>
          </a:p>
          <a:p>
            <a:pPr>
              <a:buFont typeface="Arial" charset="0"/>
              <a:buChar char="•"/>
              <a:defRPr/>
            </a:pPr>
            <a:r>
              <a:rPr lang="hu-HU" sz="1300" dirty="0" smtClean="0">
                <a:latin typeface="Calibri Light" pitchFamily="34" charset="0"/>
                <a:cs typeface="Arial" charset="0"/>
              </a:rPr>
              <a:t>Gazdaságfejlesztést és a munkaerő mobilitás ösztönzését szolgáló </a:t>
            </a:r>
            <a:r>
              <a:rPr lang="hu-HU" sz="1300" dirty="0" smtClean="0">
                <a:latin typeface="Calibri Light" pitchFamily="34" charset="0"/>
                <a:cs typeface="Arial" charset="0"/>
              </a:rPr>
              <a:t>közlekedésfejlesztés</a:t>
            </a:r>
            <a:endParaRPr lang="hu-HU" sz="1300" dirty="0" smtClean="0">
              <a:latin typeface="Calibri Light" pitchFamily="34" charset="0"/>
              <a:cs typeface="Arial" charset="0"/>
            </a:endParaRPr>
          </a:p>
          <a:p>
            <a:pPr>
              <a:buFont typeface="Arial" charset="0"/>
              <a:buChar char="•"/>
              <a:defRPr/>
            </a:pPr>
            <a:r>
              <a:rPr lang="hu-HU" sz="1300" dirty="0" smtClean="0">
                <a:latin typeface="Calibri Light" pitchFamily="34" charset="0"/>
                <a:cs typeface="Arial" charset="0"/>
              </a:rPr>
              <a:t>Családbarát, munkába állást segítő intézmények, közszolgáltatások fejlesztésével.</a:t>
            </a:r>
          </a:p>
          <a:p>
            <a:pPr algn="just">
              <a:defRPr/>
            </a:pPr>
            <a:r>
              <a:rPr lang="hu-HU" sz="1300" b="1" dirty="0" smtClean="0">
                <a:latin typeface="Calibri Light" pitchFamily="34" charset="0"/>
                <a:cs typeface="Arial" charset="0"/>
              </a:rPr>
              <a:t>Főbb kedvezményezettek: </a:t>
            </a:r>
          </a:p>
          <a:p>
            <a:pPr marL="0">
              <a:defRPr/>
            </a:pPr>
            <a:r>
              <a:rPr lang="hu-HU" sz="1200" dirty="0" smtClean="0">
                <a:latin typeface="Calibri Light" pitchFamily="34" charset="0"/>
                <a:cs typeface="Arial" charset="0"/>
              </a:rPr>
              <a:t>Helyi önkormányzati költségvetési irányító és költségvetési szervek, önkormányzati többségi tulajdonú </a:t>
            </a:r>
            <a:r>
              <a:rPr lang="hu-HU" sz="1200" dirty="0" smtClean="0">
                <a:latin typeface="Calibri Light" pitchFamily="34" charset="0"/>
                <a:cs typeface="Arial" charset="0"/>
              </a:rPr>
              <a:t>vállalkozások</a:t>
            </a:r>
            <a:endParaRPr lang="hu-HU" sz="1200" dirty="0">
              <a:latin typeface="Calibri Light" pitchFamily="34" charset="0"/>
              <a:cs typeface="Arial" charset="0"/>
            </a:endParaRPr>
          </a:p>
        </p:txBody>
      </p:sp>
    </p:spTree>
    <p:extLst>
      <p:ext uri="{BB962C8B-B14F-4D97-AF65-F5344CB8AC3E}">
        <p14:creationId xmlns:p14="http://schemas.microsoft.com/office/powerpoint/2010/main" val="2906491927"/>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ím 1"/>
          <p:cNvSpPr>
            <a:spLocks noGrp="1"/>
          </p:cNvSpPr>
          <p:nvPr>
            <p:ph type="title"/>
          </p:nvPr>
        </p:nvSpPr>
        <p:spPr>
          <a:xfrm>
            <a:off x="0" y="1340768"/>
            <a:ext cx="9144000" cy="647700"/>
          </a:xfrm>
        </p:spPr>
        <p:txBody>
          <a:bodyPr>
            <a:normAutofit fontScale="90000"/>
          </a:bodyPr>
          <a:lstStyle/>
          <a:p>
            <a:r>
              <a:rPr lang="hu-HU" sz="2000" b="1" dirty="0" smtClean="0">
                <a:solidFill>
                  <a:srgbClr val="A29061"/>
                </a:solidFill>
                <a:latin typeface="Calibri Light" pitchFamily="34" charset="0"/>
                <a:cs typeface="Arial" charset="0"/>
              </a:rPr>
              <a:t>2. prioritástengely: Vállalkozásbarát, népességmegtartó településfejlesztés</a:t>
            </a:r>
            <a:endParaRPr lang="hu-HU" sz="2000" dirty="0" smtClean="0">
              <a:latin typeface="Arial" charset="0"/>
              <a:cs typeface="Arial" charset="0"/>
            </a:endParaRPr>
          </a:p>
        </p:txBody>
      </p:sp>
      <p:sp>
        <p:nvSpPr>
          <p:cNvPr id="17411" name="Tartalom helye 2"/>
          <p:cNvSpPr>
            <a:spLocks noGrp="1"/>
          </p:cNvSpPr>
          <p:nvPr>
            <p:ph idx="13"/>
          </p:nvPr>
        </p:nvSpPr>
        <p:spPr>
          <a:xfrm>
            <a:off x="323850" y="1844675"/>
            <a:ext cx="8496300" cy="4824685"/>
          </a:xfrm>
          <a:solidFill>
            <a:schemeClr val="bg1"/>
          </a:solidFill>
        </p:spPr>
        <p:txBody>
          <a:bodyPr>
            <a:normAutofit/>
          </a:bodyPr>
          <a:lstStyle/>
          <a:p>
            <a:pPr algn="just">
              <a:defRPr/>
            </a:pPr>
            <a:r>
              <a:rPr lang="hu-HU" sz="1500" b="1" dirty="0" smtClean="0">
                <a:latin typeface="Calibri Light" pitchFamily="34" charset="0"/>
                <a:cs typeface="Arial" charset="0"/>
              </a:rPr>
              <a:t>Alap: </a:t>
            </a:r>
            <a:r>
              <a:rPr lang="hu-HU" sz="1500" dirty="0" smtClean="0">
                <a:latin typeface="Calibri Light" pitchFamily="34" charset="0"/>
                <a:cs typeface="Arial" charset="0"/>
              </a:rPr>
              <a:t>ERFA (TC-6)</a:t>
            </a:r>
          </a:p>
          <a:p>
            <a:pPr algn="just">
              <a:defRPr/>
            </a:pPr>
            <a:r>
              <a:rPr lang="hu-HU" sz="1500" b="1" dirty="0" smtClean="0">
                <a:latin typeface="Calibri Light" pitchFamily="34" charset="0"/>
                <a:cs typeface="Arial" charset="0"/>
              </a:rPr>
              <a:t>Indikatív forráskeret: </a:t>
            </a:r>
            <a:r>
              <a:rPr lang="hu-HU" sz="1500" dirty="0" smtClean="0">
                <a:latin typeface="Calibri Light" pitchFamily="34" charset="0"/>
                <a:cs typeface="Arial" charset="0"/>
              </a:rPr>
              <a:t>12 %</a:t>
            </a:r>
          </a:p>
          <a:p>
            <a:pPr algn="just">
              <a:defRPr/>
            </a:pPr>
            <a:r>
              <a:rPr lang="hu-HU" sz="1500" b="1" dirty="0" smtClean="0">
                <a:latin typeface="Calibri Light" pitchFamily="34" charset="0"/>
                <a:cs typeface="Arial" charset="0"/>
              </a:rPr>
              <a:t>Célja: </a:t>
            </a:r>
          </a:p>
          <a:p>
            <a:pPr algn="just">
              <a:defRPr/>
            </a:pPr>
            <a:r>
              <a:rPr lang="hu-HU" sz="1500" dirty="0" smtClean="0">
                <a:latin typeface="Calibri Light" pitchFamily="34" charset="0"/>
                <a:cs typeface="Arial" charset="0"/>
              </a:rPr>
              <a:t>a vállalkozások, befektetők és a lakosság számára vonzó települési környezet kialakítása, gazdaságösztönzés, fiatalok, népesség megtartása</a:t>
            </a:r>
          </a:p>
          <a:p>
            <a:pPr algn="just">
              <a:defRPr/>
            </a:pPr>
            <a:endParaRPr lang="hu-HU" sz="1500" dirty="0">
              <a:latin typeface="Calibri Light" pitchFamily="34" charset="0"/>
              <a:cs typeface="Arial" charset="0"/>
            </a:endParaRPr>
          </a:p>
          <a:p>
            <a:pPr algn="just">
              <a:defRPr/>
            </a:pPr>
            <a:r>
              <a:rPr lang="hu-HU" sz="1500" b="1" dirty="0" smtClean="0">
                <a:latin typeface="Calibri Light" pitchFamily="34" charset="0"/>
                <a:cs typeface="Arial" charset="0"/>
              </a:rPr>
              <a:t>Támogatásban részesülhet: </a:t>
            </a:r>
            <a:endParaRPr lang="hu-HU" sz="1500" b="1" dirty="0">
              <a:latin typeface="Calibri Light" pitchFamily="34" charset="0"/>
              <a:cs typeface="Arial" charset="0"/>
            </a:endParaRPr>
          </a:p>
          <a:p>
            <a:pPr marL="0" algn="just">
              <a:buFont typeface="Arial" pitchFamily="34" charset="0"/>
              <a:buChar char="•"/>
              <a:defRPr/>
            </a:pPr>
            <a:r>
              <a:rPr lang="hu-HU" sz="1500" dirty="0" smtClean="0">
                <a:latin typeface="Calibri Light" pitchFamily="34" charset="0"/>
                <a:cs typeface="Arial" charset="0"/>
              </a:rPr>
              <a:t>gazdaságélénkítő </a:t>
            </a:r>
            <a:r>
              <a:rPr lang="hu-HU" sz="1500" dirty="0">
                <a:latin typeface="Calibri Light" pitchFamily="34" charset="0"/>
                <a:cs typeface="Arial" charset="0"/>
              </a:rPr>
              <a:t>településfejlesztés, gazdasági, környezeti és társadalmi szempontból fenntartható </a:t>
            </a:r>
            <a:r>
              <a:rPr lang="hu-HU" sz="1500" dirty="0" smtClean="0">
                <a:latin typeface="Calibri Light" pitchFamily="34" charset="0"/>
                <a:cs typeface="Arial" charset="0"/>
              </a:rPr>
              <a:t>         városszerkezet </a:t>
            </a:r>
            <a:r>
              <a:rPr lang="hu-HU" sz="1500" dirty="0">
                <a:latin typeface="Calibri Light" pitchFamily="34" charset="0"/>
                <a:cs typeface="Arial" charset="0"/>
              </a:rPr>
              <a:t>és vonzó környezet </a:t>
            </a:r>
            <a:r>
              <a:rPr lang="hu-HU" sz="1500" dirty="0" smtClean="0">
                <a:latin typeface="Calibri Light" pitchFamily="34" charset="0"/>
                <a:cs typeface="Arial" charset="0"/>
              </a:rPr>
              <a:t>kialakítása,</a:t>
            </a:r>
            <a:endParaRPr lang="hu-HU" sz="1500" dirty="0">
              <a:latin typeface="Calibri Light" pitchFamily="34" charset="0"/>
              <a:cs typeface="Arial" charset="0"/>
            </a:endParaRPr>
          </a:p>
          <a:p>
            <a:pPr marL="0" algn="just">
              <a:buFont typeface="Arial" pitchFamily="34" charset="0"/>
              <a:buChar char="•"/>
              <a:defRPr/>
            </a:pPr>
            <a:r>
              <a:rPr lang="hu-HU" sz="1500" dirty="0" smtClean="0">
                <a:latin typeface="Calibri Light" pitchFamily="34" charset="0"/>
                <a:cs typeface="Arial" charset="0"/>
              </a:rPr>
              <a:t>települési </a:t>
            </a:r>
            <a:r>
              <a:rPr lang="hu-HU" sz="1500" dirty="0">
                <a:latin typeface="Calibri Light" pitchFamily="34" charset="0"/>
                <a:cs typeface="Arial" charset="0"/>
              </a:rPr>
              <a:t>környezetvédelmi </a:t>
            </a:r>
            <a:r>
              <a:rPr lang="hu-HU" sz="1500" dirty="0" smtClean="0">
                <a:latin typeface="Calibri Light" pitchFamily="34" charset="0"/>
                <a:cs typeface="Arial" charset="0"/>
              </a:rPr>
              <a:t>infrastruktúra-fejlesztések,</a:t>
            </a:r>
            <a:endParaRPr lang="hu-HU" sz="1500" dirty="0">
              <a:latin typeface="Calibri Light" pitchFamily="34" charset="0"/>
              <a:cs typeface="Arial" charset="0"/>
            </a:endParaRPr>
          </a:p>
          <a:p>
            <a:pPr marL="0" algn="just">
              <a:buFont typeface="Arial" pitchFamily="34" charset="0"/>
              <a:buChar char="•"/>
              <a:defRPr/>
            </a:pPr>
            <a:r>
              <a:rPr lang="hu-HU" sz="1500" dirty="0" smtClean="0">
                <a:latin typeface="Calibri Light" pitchFamily="34" charset="0"/>
                <a:cs typeface="Arial" charset="0"/>
              </a:rPr>
              <a:t>szemléletformáló </a:t>
            </a:r>
            <a:r>
              <a:rPr lang="hu-HU" sz="1500" dirty="0">
                <a:latin typeface="Calibri Light" pitchFamily="34" charset="0"/>
                <a:cs typeface="Arial" charset="0"/>
              </a:rPr>
              <a:t>akciók, </a:t>
            </a:r>
            <a:r>
              <a:rPr lang="hu-HU" sz="1500" dirty="0" smtClean="0">
                <a:latin typeface="Calibri Light" pitchFamily="34" charset="0"/>
                <a:cs typeface="Arial" charset="0"/>
              </a:rPr>
              <a:t>képzések.</a:t>
            </a:r>
            <a:endParaRPr lang="hu-HU" sz="1500" dirty="0">
              <a:latin typeface="Calibri Light" pitchFamily="34" charset="0"/>
              <a:cs typeface="Arial" charset="0"/>
            </a:endParaRPr>
          </a:p>
          <a:p>
            <a:pPr marL="0" indent="0" algn="just">
              <a:defRPr/>
            </a:pPr>
            <a:endParaRPr lang="hu-HU" sz="1500" dirty="0" smtClean="0">
              <a:latin typeface="Calibri Light" pitchFamily="34" charset="0"/>
              <a:cs typeface="Arial" charset="0"/>
            </a:endParaRPr>
          </a:p>
          <a:p>
            <a:pPr algn="just">
              <a:defRPr/>
            </a:pPr>
            <a:r>
              <a:rPr lang="hu-HU" sz="1500" b="1" dirty="0" smtClean="0">
                <a:latin typeface="Calibri Light" pitchFamily="34" charset="0"/>
                <a:cs typeface="Arial" charset="0"/>
              </a:rPr>
              <a:t>Főbb kedvezményezettek</a:t>
            </a:r>
            <a:r>
              <a:rPr lang="hu-HU" sz="1500" b="1" dirty="0">
                <a:latin typeface="Calibri Light" pitchFamily="34" charset="0"/>
                <a:cs typeface="Arial" charset="0"/>
              </a:rPr>
              <a:t>: </a:t>
            </a:r>
          </a:p>
          <a:p>
            <a:pPr>
              <a:buFont typeface="Arial" charset="0"/>
              <a:buChar char="•"/>
              <a:defRPr/>
            </a:pPr>
            <a:r>
              <a:rPr lang="hu-HU" sz="1600" dirty="0" smtClean="0">
                <a:latin typeface="Calibri Light" pitchFamily="34" charset="0"/>
                <a:cs typeface="Arial" charset="0"/>
              </a:rPr>
              <a:t>helyi önkormányzati költségvetési irányító és költségvetési szervek, önkormányzati többségi tulajdonú vállalkozások, non-profit és civil szervezetek, egyházak.</a:t>
            </a:r>
            <a:endParaRPr lang="hu-HU" sz="1600" dirty="0">
              <a:latin typeface="Calibri Light" pitchFamily="34" charset="0"/>
              <a:cs typeface="Arial" charset="0"/>
            </a:endParaRPr>
          </a:p>
        </p:txBody>
      </p:sp>
    </p:spTree>
    <p:extLst>
      <p:ext uri="{BB962C8B-B14F-4D97-AF65-F5344CB8AC3E}">
        <p14:creationId xmlns:p14="http://schemas.microsoft.com/office/powerpoint/2010/main" val="2464480989"/>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07504" y="1196975"/>
            <a:ext cx="8928992" cy="504825"/>
          </a:xfrm>
        </p:spPr>
        <p:txBody>
          <a:bodyPr>
            <a:normAutofit fontScale="90000"/>
          </a:bodyPr>
          <a:lstStyle/>
          <a:p>
            <a:pPr>
              <a:defRPr/>
            </a:pPr>
            <a:r>
              <a:rPr lang="hu-HU" sz="2000" b="1" dirty="0" smtClean="0">
                <a:solidFill>
                  <a:srgbClr val="A29061"/>
                </a:solidFill>
                <a:latin typeface="Calibri Light" pitchFamily="34" charset="0"/>
              </a:rPr>
              <a:t>3. </a:t>
            </a:r>
            <a:r>
              <a:rPr lang="hu-HU" sz="2000" b="1" dirty="0">
                <a:solidFill>
                  <a:srgbClr val="A29061"/>
                </a:solidFill>
                <a:latin typeface="Calibri Light" pitchFamily="34" charset="0"/>
              </a:rPr>
              <a:t>p</a:t>
            </a:r>
            <a:r>
              <a:rPr lang="hu-HU" sz="2000" b="1" dirty="0" smtClean="0">
                <a:solidFill>
                  <a:srgbClr val="A29061"/>
                </a:solidFill>
                <a:latin typeface="Calibri Light" pitchFamily="34" charset="0"/>
              </a:rPr>
              <a:t>rioritástengely:  Alacsony széndioxid kibocsátású gazdaságra való áttérés kiemelten a városi területeken </a:t>
            </a:r>
            <a:r>
              <a:rPr lang="hu-HU" dirty="0" smtClean="0"/>
              <a:t/>
            </a:r>
            <a:br>
              <a:rPr lang="hu-HU" dirty="0" smtClean="0"/>
            </a:br>
            <a:endParaRPr lang="hu-HU" dirty="0"/>
          </a:p>
        </p:txBody>
      </p:sp>
      <p:sp>
        <p:nvSpPr>
          <p:cNvPr id="17411" name="Tartalom helye 2"/>
          <p:cNvSpPr>
            <a:spLocks noGrp="1"/>
          </p:cNvSpPr>
          <p:nvPr>
            <p:ph idx="13"/>
          </p:nvPr>
        </p:nvSpPr>
        <p:spPr>
          <a:xfrm>
            <a:off x="310595" y="1556792"/>
            <a:ext cx="8424863" cy="5184575"/>
          </a:xfrm>
          <a:solidFill>
            <a:schemeClr val="bg1"/>
          </a:solidFill>
        </p:spPr>
        <p:txBody>
          <a:bodyPr>
            <a:noAutofit/>
          </a:bodyPr>
          <a:lstStyle/>
          <a:p>
            <a:pPr algn="just">
              <a:defRPr/>
            </a:pPr>
            <a:r>
              <a:rPr lang="hu-HU" b="1" dirty="0" smtClean="0">
                <a:latin typeface="Calibri Light" pitchFamily="34" charset="0"/>
                <a:cs typeface="Arial" charset="0"/>
              </a:rPr>
              <a:t>Alap: </a:t>
            </a:r>
            <a:r>
              <a:rPr lang="hu-HU" dirty="0" smtClean="0">
                <a:latin typeface="Calibri Light" pitchFamily="34" charset="0"/>
                <a:cs typeface="Arial" charset="0"/>
              </a:rPr>
              <a:t>ERFA (TC-4)</a:t>
            </a:r>
          </a:p>
          <a:p>
            <a:pPr algn="just">
              <a:defRPr/>
            </a:pPr>
            <a:r>
              <a:rPr lang="hu-HU" b="1" dirty="0" smtClean="0">
                <a:latin typeface="Calibri Light" pitchFamily="34" charset="0"/>
                <a:cs typeface="Arial" charset="0"/>
              </a:rPr>
              <a:t>Indikatív forráskeret: </a:t>
            </a:r>
            <a:r>
              <a:rPr lang="hu-HU" dirty="0" smtClean="0">
                <a:latin typeface="Calibri Light" pitchFamily="34" charset="0"/>
                <a:cs typeface="Arial" charset="0"/>
              </a:rPr>
              <a:t>16,3 %</a:t>
            </a:r>
          </a:p>
          <a:p>
            <a:pPr marL="0" algn="just">
              <a:defRPr/>
            </a:pPr>
            <a:r>
              <a:rPr lang="hu-HU" b="1" dirty="0" smtClean="0">
                <a:latin typeface="Calibri Light" pitchFamily="34" charset="0"/>
                <a:cs typeface="Arial" charset="0"/>
              </a:rPr>
              <a:t>Célja:</a:t>
            </a:r>
            <a:r>
              <a:rPr lang="hu-HU" dirty="0">
                <a:latin typeface="Calibri Light" pitchFamily="34" charset="0"/>
                <a:cs typeface="Arial" charset="0"/>
              </a:rPr>
              <a:t> </a:t>
            </a:r>
            <a:r>
              <a:rPr lang="hu-HU" dirty="0" smtClean="0">
                <a:latin typeface="Calibri Light" pitchFamily="34" charset="0"/>
                <a:cs typeface="Arial" charset="0"/>
              </a:rPr>
              <a:t> fenntartható városi közlekedés és önkormányzati energetikai fejlesztések </a:t>
            </a:r>
          </a:p>
          <a:p>
            <a:pPr algn="just">
              <a:defRPr/>
            </a:pPr>
            <a:r>
              <a:rPr lang="hu-HU" b="1" dirty="0">
                <a:latin typeface="Calibri Light" pitchFamily="34" charset="0"/>
                <a:cs typeface="Arial" charset="0"/>
              </a:rPr>
              <a:t>Támogatásban részesülhet: </a:t>
            </a:r>
          </a:p>
          <a:p>
            <a:pPr>
              <a:buFont typeface="Arial" pitchFamily="34" charset="0"/>
              <a:buChar char="•"/>
              <a:defRPr/>
            </a:pPr>
            <a:r>
              <a:rPr lang="hu-HU" dirty="0" smtClean="0">
                <a:latin typeface="Calibri Light" pitchFamily="34" charset="0"/>
                <a:cs typeface="Arial" charset="0"/>
              </a:rPr>
              <a:t>Fenntartható </a:t>
            </a:r>
            <a:r>
              <a:rPr lang="hu-HU" dirty="0" smtClean="0">
                <a:latin typeface="Calibri Light" pitchFamily="34" charset="0"/>
                <a:cs typeface="Arial" charset="0"/>
              </a:rPr>
              <a:t>települési közlekedésfejlesztés: nem kötöttpályás fejlesztések, pl. buszfordulók-és sávok, megállók, buszpályaudvarok) új közösségi közlekedési viszonylatok, integrált projekt keretében buszbeszerzés, P+R és B+R parkolók és csomópontok  intelligens információ- és kommunikációtechnológia (IKT), igényvezérelt személyszállítási szolgáltatási rendszer kialakítása, az utazási láncok összekapcsolása, közlekedésbiztonság, szemléletformálás, kerékpáros és gyalogos közlekedés</a:t>
            </a:r>
          </a:p>
          <a:p>
            <a:pPr>
              <a:buFont typeface="Arial" pitchFamily="34" charset="0"/>
              <a:buChar char="•"/>
              <a:defRPr/>
            </a:pPr>
            <a:r>
              <a:rPr lang="hu-HU" dirty="0" smtClean="0">
                <a:latin typeface="Calibri Light" pitchFamily="34" charset="0"/>
                <a:cs typeface="Arial" charset="0"/>
              </a:rPr>
              <a:t>Önkormányzati tulajdonú épületek energiahatékonysági fejlesztései</a:t>
            </a:r>
          </a:p>
          <a:p>
            <a:pPr>
              <a:buFont typeface="Arial" pitchFamily="34" charset="0"/>
              <a:buChar char="•"/>
              <a:defRPr/>
            </a:pPr>
            <a:r>
              <a:rPr lang="hu-HU" dirty="0" smtClean="0">
                <a:latin typeface="Calibri Light" pitchFamily="34" charset="0"/>
                <a:cs typeface="Arial" charset="0"/>
              </a:rPr>
              <a:t>Önkormányzati tulajdonú épületek energetikai korszerűsítése, megújuló energiaforrások alkalmazása (kazánházak, </a:t>
            </a:r>
            <a:r>
              <a:rPr lang="hu-HU" dirty="0" err="1" smtClean="0">
                <a:latin typeface="Calibri Light" pitchFamily="34" charset="0"/>
                <a:cs typeface="Arial" charset="0"/>
              </a:rPr>
              <a:t>hőtermelők</a:t>
            </a:r>
            <a:r>
              <a:rPr lang="hu-HU" dirty="0" smtClean="0">
                <a:latin typeface="Calibri Light" pitchFamily="34" charset="0"/>
                <a:cs typeface="Arial" charset="0"/>
              </a:rPr>
              <a:t>, hőszigetelés), </a:t>
            </a:r>
          </a:p>
          <a:p>
            <a:pPr>
              <a:buFont typeface="Arial" pitchFamily="34" charset="0"/>
              <a:buChar char="•"/>
              <a:defRPr/>
            </a:pPr>
            <a:r>
              <a:rPr lang="hu-HU" dirty="0" smtClean="0">
                <a:latin typeface="Calibri Light" pitchFamily="34" charset="0"/>
                <a:cs typeface="Arial" charset="0"/>
              </a:rPr>
              <a:t>Önkormányzati helyi ellátáshoz kapcsolódó közcélú megújuló energiatermelés/ellátás ,</a:t>
            </a:r>
          </a:p>
          <a:p>
            <a:pPr>
              <a:buFont typeface="Arial" pitchFamily="34" charset="0"/>
              <a:buChar char="•"/>
              <a:defRPr/>
            </a:pPr>
            <a:r>
              <a:rPr lang="hu-HU" dirty="0" smtClean="0">
                <a:latin typeface="Calibri Light" pitchFamily="34" charset="0"/>
                <a:cs typeface="Arial" charset="0"/>
              </a:rPr>
              <a:t>Önkormányzatok Fenntartható Energia Akcióprogramjai (SEAP) elkészítésének támogatása.</a:t>
            </a:r>
          </a:p>
          <a:p>
            <a:pPr algn="just">
              <a:defRPr/>
            </a:pPr>
            <a:r>
              <a:rPr lang="hu-HU" b="1" dirty="0" smtClean="0">
                <a:latin typeface="Calibri Light" pitchFamily="34" charset="0"/>
                <a:cs typeface="Arial" charset="0"/>
              </a:rPr>
              <a:t>Főbb kedvezményezettek: </a:t>
            </a:r>
          </a:p>
          <a:p>
            <a:pPr>
              <a:buFont typeface="Arial" charset="0"/>
              <a:buChar char="•"/>
              <a:defRPr/>
            </a:pPr>
            <a:r>
              <a:rPr lang="hu-HU" dirty="0" smtClean="0">
                <a:latin typeface="Calibri Light" pitchFamily="34" charset="0"/>
                <a:cs typeface="Arial" charset="0"/>
              </a:rPr>
              <a:t>Helyi önkormányzati költségvetési irányító és költségvetési szervek, önkormányzati többségi tulajdonú vállalkozások, központi költségvetési szervek és intézményeik, közösségi közlekedést közszolgáltatási szerződés alapján ellátó gazdasági társaságok (helyi és helyközi közlekedési társaságok), jogszabály alapján meghatározott kizárólagos építtetők (pl. NIF </a:t>
            </a:r>
            <a:r>
              <a:rPr lang="hu-HU" dirty="0" err="1" smtClean="0">
                <a:latin typeface="Calibri Light" pitchFamily="34" charset="0"/>
                <a:cs typeface="Arial" charset="0"/>
              </a:rPr>
              <a:t>Zrt</a:t>
            </a:r>
            <a:r>
              <a:rPr lang="hu-HU" dirty="0" smtClean="0">
                <a:latin typeface="Calibri Light" pitchFamily="34" charset="0"/>
                <a:cs typeface="Arial" charset="0"/>
              </a:rPr>
              <a:t>., Magyar Közút Nonprofit </a:t>
            </a:r>
            <a:r>
              <a:rPr lang="hu-HU" dirty="0" err="1" smtClean="0">
                <a:latin typeface="Calibri Light" pitchFamily="34" charset="0"/>
                <a:cs typeface="Arial" charset="0"/>
              </a:rPr>
              <a:t>Zrt</a:t>
            </a:r>
            <a:r>
              <a:rPr lang="hu-HU" dirty="0" smtClean="0">
                <a:latin typeface="Calibri Light" pitchFamily="34" charset="0"/>
                <a:cs typeface="Arial" charset="0"/>
              </a:rPr>
              <a:t>.)</a:t>
            </a:r>
            <a:endParaRPr lang="hu-HU" dirty="0">
              <a:latin typeface="Calibri Light" pitchFamily="34" charset="0"/>
              <a:cs typeface="Arial" charset="0"/>
            </a:endParaRPr>
          </a:p>
        </p:txBody>
      </p:sp>
    </p:spTree>
    <p:extLst>
      <p:ext uri="{BB962C8B-B14F-4D97-AF65-F5344CB8AC3E}">
        <p14:creationId xmlns:p14="http://schemas.microsoft.com/office/powerpoint/2010/main" val="2160784586"/>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11188" y="1196975"/>
            <a:ext cx="7772400" cy="504825"/>
          </a:xfrm>
        </p:spPr>
        <p:txBody>
          <a:bodyPr>
            <a:normAutofit fontScale="90000"/>
          </a:bodyPr>
          <a:lstStyle/>
          <a:p>
            <a:pPr>
              <a:defRPr/>
            </a:pPr>
            <a:r>
              <a:rPr lang="hu-HU" sz="2200" b="1" dirty="0" smtClean="0">
                <a:solidFill>
                  <a:srgbClr val="A29061"/>
                </a:solidFill>
                <a:latin typeface="Calibri Light" pitchFamily="34" charset="0"/>
              </a:rPr>
              <a:t>4. prioritástengely: A </a:t>
            </a:r>
            <a:r>
              <a:rPr lang="hu-HU" sz="2200" b="1" dirty="0">
                <a:solidFill>
                  <a:srgbClr val="A29061"/>
                </a:solidFill>
                <a:latin typeface="Calibri Light" pitchFamily="34" charset="0"/>
              </a:rPr>
              <a:t>helyi közösségi szolgáltatások  fejlesztése és a társadalmi együttműködés erősítése</a:t>
            </a:r>
            <a:r>
              <a:rPr lang="hu-HU" dirty="0" smtClean="0"/>
              <a:t/>
            </a:r>
            <a:br>
              <a:rPr lang="hu-HU" dirty="0" smtClean="0"/>
            </a:br>
            <a:endParaRPr lang="hu-HU" dirty="0"/>
          </a:p>
        </p:txBody>
      </p:sp>
      <p:sp>
        <p:nvSpPr>
          <p:cNvPr id="19459" name="Tartalom helye 2"/>
          <p:cNvSpPr>
            <a:spLocks noGrp="1"/>
          </p:cNvSpPr>
          <p:nvPr>
            <p:ph idx="13"/>
          </p:nvPr>
        </p:nvSpPr>
        <p:spPr>
          <a:xfrm>
            <a:off x="323850" y="1844675"/>
            <a:ext cx="8424863" cy="4896693"/>
          </a:xfrm>
          <a:solidFill>
            <a:schemeClr val="bg1"/>
          </a:solidFill>
        </p:spPr>
        <p:txBody>
          <a:bodyPr>
            <a:normAutofit/>
          </a:bodyPr>
          <a:lstStyle/>
          <a:p>
            <a:pPr algn="just">
              <a:defRPr/>
            </a:pPr>
            <a:r>
              <a:rPr lang="hu-HU" sz="1500" b="1" dirty="0" smtClean="0">
                <a:latin typeface="Calibri Light" pitchFamily="34" charset="0"/>
                <a:cs typeface="Arial" charset="0"/>
              </a:rPr>
              <a:t>Alap: </a:t>
            </a:r>
            <a:r>
              <a:rPr lang="hu-HU" sz="1500" dirty="0" smtClean="0">
                <a:latin typeface="Calibri Light" pitchFamily="34" charset="0"/>
                <a:cs typeface="Arial" charset="0"/>
              </a:rPr>
              <a:t>ERFA (TC-9)</a:t>
            </a:r>
          </a:p>
          <a:p>
            <a:pPr algn="just">
              <a:defRPr/>
            </a:pPr>
            <a:r>
              <a:rPr lang="hu-HU" sz="1500" b="1" dirty="0" smtClean="0">
                <a:latin typeface="Calibri Light" pitchFamily="34" charset="0"/>
                <a:cs typeface="Arial" charset="0"/>
              </a:rPr>
              <a:t>Indikatív forráskeret: </a:t>
            </a:r>
            <a:r>
              <a:rPr lang="hu-HU" sz="1500" dirty="0">
                <a:latin typeface="Calibri Light" pitchFamily="34" charset="0"/>
                <a:cs typeface="Arial" charset="0"/>
              </a:rPr>
              <a:t>5</a:t>
            </a:r>
            <a:r>
              <a:rPr lang="hu-HU" sz="1500" dirty="0" smtClean="0">
                <a:latin typeface="Calibri Light" pitchFamily="34" charset="0"/>
                <a:cs typeface="Arial" charset="0"/>
              </a:rPr>
              <a:t> %</a:t>
            </a:r>
          </a:p>
          <a:p>
            <a:pPr algn="just">
              <a:defRPr/>
            </a:pPr>
            <a:r>
              <a:rPr lang="hu-HU" sz="1500" b="1" dirty="0" smtClean="0">
                <a:latin typeface="Calibri Light" pitchFamily="34" charset="0"/>
                <a:cs typeface="Arial" charset="0"/>
              </a:rPr>
              <a:t>Célja:  </a:t>
            </a:r>
          </a:p>
          <a:p>
            <a:pPr marL="0" indent="0" algn="just">
              <a:defRPr/>
            </a:pPr>
            <a:r>
              <a:rPr lang="hu-HU" sz="1500" dirty="0" smtClean="0">
                <a:latin typeface="Calibri Light" pitchFamily="34" charset="0"/>
                <a:cs typeface="Arial" charset="0"/>
              </a:rPr>
              <a:t>Önkormányzati közszolgáltatások hozzáférhetőségének és minőségének javítása</a:t>
            </a:r>
          </a:p>
          <a:p>
            <a:pPr algn="just">
              <a:defRPr/>
            </a:pPr>
            <a:endParaRPr lang="hu-HU" sz="1500" b="1" dirty="0" smtClean="0">
              <a:latin typeface="Calibri Light" pitchFamily="34" charset="0"/>
              <a:cs typeface="Arial" charset="0"/>
            </a:endParaRPr>
          </a:p>
          <a:p>
            <a:pPr algn="just">
              <a:defRPr/>
            </a:pPr>
            <a:r>
              <a:rPr lang="hu-HU" sz="1500" b="1" dirty="0">
                <a:latin typeface="Calibri Light" pitchFamily="34" charset="0"/>
                <a:cs typeface="Arial" charset="0"/>
              </a:rPr>
              <a:t>Támogatásban részesülhet: </a:t>
            </a:r>
          </a:p>
          <a:p>
            <a:pPr>
              <a:buFont typeface="Arial" charset="0"/>
              <a:buChar char="•"/>
            </a:pPr>
            <a:r>
              <a:rPr lang="hu-HU" sz="1500" dirty="0" smtClean="0">
                <a:latin typeface="Calibri Light" pitchFamily="34" charset="0"/>
                <a:cs typeface="Arial" charset="0"/>
              </a:rPr>
              <a:t>Egészségügyi </a:t>
            </a:r>
            <a:r>
              <a:rPr lang="hu-HU" sz="1500" dirty="0" smtClean="0">
                <a:latin typeface="Calibri Light" pitchFamily="34" charset="0"/>
                <a:cs typeface="Arial" charset="0"/>
              </a:rPr>
              <a:t>alapellátás infrastrukturális fejlesztése, pl. háziorvosi rendelő felújítás, eszközfejlesztés)</a:t>
            </a:r>
          </a:p>
          <a:p>
            <a:pPr>
              <a:buFont typeface="Arial" charset="0"/>
              <a:buChar char="•"/>
            </a:pPr>
            <a:r>
              <a:rPr lang="hu-HU" sz="1500" dirty="0" smtClean="0">
                <a:latin typeface="Calibri Light" pitchFamily="34" charset="0"/>
                <a:cs typeface="Arial" charset="0"/>
              </a:rPr>
              <a:t>Szociális alapszolgáltatások infrastruktúrájának fejlesztése.</a:t>
            </a:r>
          </a:p>
          <a:p>
            <a:pPr>
              <a:buFont typeface="Arial" charset="0"/>
              <a:buChar char="•"/>
            </a:pPr>
            <a:r>
              <a:rPr lang="hu-HU" sz="1500" dirty="0" smtClean="0">
                <a:latin typeface="Calibri Light" pitchFamily="34" charset="0"/>
                <a:cs typeface="Arial" charset="0"/>
              </a:rPr>
              <a:t>Fentiek keretében akadálymentesítés, családbarát funkciók.</a:t>
            </a:r>
          </a:p>
          <a:p>
            <a:pPr>
              <a:buFont typeface="Arial" charset="0"/>
              <a:buChar char="•"/>
            </a:pPr>
            <a:r>
              <a:rPr lang="hu-HU" sz="1500" dirty="0" smtClean="0">
                <a:latin typeface="Calibri Light" pitchFamily="34" charset="0"/>
                <a:cs typeface="Arial" charset="0"/>
              </a:rPr>
              <a:t>Szociális </a:t>
            </a:r>
            <a:r>
              <a:rPr lang="hu-HU" sz="1500" dirty="0" err="1" smtClean="0">
                <a:latin typeface="Calibri Light" pitchFamily="34" charset="0"/>
                <a:cs typeface="Arial" charset="0"/>
              </a:rPr>
              <a:t>városrehabilitáció</a:t>
            </a:r>
            <a:r>
              <a:rPr lang="hu-HU" sz="1500" dirty="0" smtClean="0">
                <a:latin typeface="Calibri Light" pitchFamily="34" charset="0"/>
                <a:cs typeface="Arial" charset="0"/>
              </a:rPr>
              <a:t> (lakótelepek, leszakadó városrészek, külterületi telepek fizikai rendbetétele, fejlesztése, lakhatási körülmények javítása) - városokban</a:t>
            </a:r>
          </a:p>
          <a:p>
            <a:pPr marL="0" indent="0" algn="just">
              <a:defRPr/>
            </a:pPr>
            <a:endParaRPr lang="hu-HU" sz="1500" b="1" dirty="0">
              <a:latin typeface="Calibri Light" pitchFamily="34" charset="0"/>
              <a:cs typeface="Arial" charset="0"/>
            </a:endParaRPr>
          </a:p>
          <a:p>
            <a:pPr algn="just">
              <a:defRPr/>
            </a:pPr>
            <a:r>
              <a:rPr lang="hu-HU" sz="1500" b="1" dirty="0" smtClean="0">
                <a:latin typeface="Calibri Light" pitchFamily="34" charset="0"/>
                <a:cs typeface="Arial" charset="0"/>
              </a:rPr>
              <a:t>Főbb kedvezményezettek</a:t>
            </a:r>
            <a:r>
              <a:rPr lang="hu-HU" sz="1500" dirty="0" smtClean="0">
                <a:latin typeface="Calibri Light" pitchFamily="34" charset="0"/>
                <a:cs typeface="Arial" charset="0"/>
              </a:rPr>
              <a:t>: helyi önkormányzati költségvetési irányító és költségvetési szervek, önkormányzati többségi tulajdonú vállalkozások, civil szervezetek, egyházak, gazdasági társaságok és szövetkezetek</a:t>
            </a:r>
            <a:endParaRPr lang="hu-HU" sz="1500" dirty="0">
              <a:latin typeface="Calibri Light" pitchFamily="34" charset="0"/>
              <a:cs typeface="Arial" charset="0"/>
            </a:endParaRPr>
          </a:p>
        </p:txBody>
      </p:sp>
    </p:spTree>
    <p:extLst>
      <p:ext uri="{BB962C8B-B14F-4D97-AF65-F5344CB8AC3E}">
        <p14:creationId xmlns:p14="http://schemas.microsoft.com/office/powerpoint/2010/main" val="1273048369"/>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11188" y="1196975"/>
            <a:ext cx="7772400" cy="504825"/>
          </a:xfrm>
        </p:spPr>
        <p:txBody>
          <a:bodyPr>
            <a:normAutofit fontScale="90000"/>
          </a:bodyPr>
          <a:lstStyle/>
          <a:p>
            <a:pPr>
              <a:defRPr/>
            </a:pPr>
            <a:r>
              <a:rPr lang="hu-HU" sz="2200" b="1" dirty="0" smtClean="0">
                <a:solidFill>
                  <a:srgbClr val="A29061"/>
                </a:solidFill>
                <a:latin typeface="Calibri Light" pitchFamily="34" charset="0"/>
              </a:rPr>
              <a:t>5. </a:t>
            </a:r>
            <a:r>
              <a:rPr lang="hu-HU" sz="2200" b="1" dirty="0">
                <a:solidFill>
                  <a:srgbClr val="A29061"/>
                </a:solidFill>
                <a:latin typeface="Calibri Light" pitchFamily="34" charset="0"/>
              </a:rPr>
              <a:t>p</a:t>
            </a:r>
            <a:r>
              <a:rPr lang="hu-HU" sz="2200" b="1" dirty="0" smtClean="0">
                <a:solidFill>
                  <a:srgbClr val="A29061"/>
                </a:solidFill>
                <a:latin typeface="Calibri Light" pitchFamily="34" charset="0"/>
              </a:rPr>
              <a:t>rioritástengely: megyei és helyi emberi erőforrás fejlesztés, foglalkoztatás ösztönzés, társadalmi együttműködés </a:t>
            </a:r>
            <a:r>
              <a:rPr lang="hu-HU" dirty="0" smtClean="0"/>
              <a:t/>
            </a:r>
            <a:br>
              <a:rPr lang="hu-HU" dirty="0" smtClean="0"/>
            </a:br>
            <a:endParaRPr lang="hu-HU" dirty="0"/>
          </a:p>
        </p:txBody>
      </p:sp>
      <p:sp>
        <p:nvSpPr>
          <p:cNvPr id="22531" name="Tartalom helye 2"/>
          <p:cNvSpPr>
            <a:spLocks noGrp="1"/>
          </p:cNvSpPr>
          <p:nvPr>
            <p:ph idx="13"/>
          </p:nvPr>
        </p:nvSpPr>
        <p:spPr>
          <a:xfrm>
            <a:off x="415061" y="2204865"/>
            <a:ext cx="8353425" cy="4392488"/>
          </a:xfrm>
          <a:solidFill>
            <a:schemeClr val="bg1"/>
          </a:solidFill>
        </p:spPr>
        <p:txBody>
          <a:bodyPr>
            <a:normAutofit/>
          </a:bodyPr>
          <a:lstStyle/>
          <a:p>
            <a:pPr algn="just">
              <a:defRPr/>
            </a:pPr>
            <a:r>
              <a:rPr lang="hu-HU" b="1" dirty="0" smtClean="0">
                <a:latin typeface="Calibri Light" pitchFamily="34" charset="0"/>
                <a:cs typeface="Arial" charset="0"/>
              </a:rPr>
              <a:t>Alap: </a:t>
            </a:r>
            <a:r>
              <a:rPr lang="hu-HU" dirty="0" smtClean="0">
                <a:latin typeface="Calibri Light" pitchFamily="34" charset="0"/>
                <a:cs typeface="Arial" charset="0"/>
              </a:rPr>
              <a:t>ESZA (TC-8/9)</a:t>
            </a:r>
          </a:p>
          <a:p>
            <a:pPr algn="just">
              <a:defRPr/>
            </a:pPr>
            <a:r>
              <a:rPr lang="hu-HU" b="1" dirty="0" smtClean="0">
                <a:latin typeface="Calibri Light" pitchFamily="34" charset="0"/>
                <a:cs typeface="Arial" charset="0"/>
              </a:rPr>
              <a:t>Indikatív forráskeret: </a:t>
            </a:r>
            <a:r>
              <a:rPr lang="hu-HU" dirty="0" smtClean="0">
                <a:latin typeface="Calibri Light" pitchFamily="34" charset="0"/>
                <a:cs typeface="Arial" charset="0"/>
              </a:rPr>
              <a:t>7,3 %</a:t>
            </a:r>
          </a:p>
          <a:p>
            <a:pPr algn="just">
              <a:defRPr/>
            </a:pPr>
            <a:r>
              <a:rPr lang="hu-HU" b="1" dirty="0" smtClean="0">
                <a:latin typeface="Calibri Light" pitchFamily="34" charset="0"/>
                <a:cs typeface="Arial" charset="0"/>
              </a:rPr>
              <a:t>Célja:  </a:t>
            </a:r>
          </a:p>
          <a:p>
            <a:pPr marL="0" indent="0" algn="just">
              <a:defRPr/>
            </a:pPr>
            <a:r>
              <a:rPr lang="hu-HU" dirty="0" smtClean="0">
                <a:latin typeface="Calibri Light" pitchFamily="34" charset="0"/>
                <a:cs typeface="Arial" charset="0"/>
              </a:rPr>
              <a:t>az ERFA prioritásokhoz kapcsolódó ESZA támogatások, kiemelten a megyei gazdaságfejlesztéshez kapcsolódó foglalkoztatási célú támogatások, a szociális </a:t>
            </a:r>
            <a:r>
              <a:rPr lang="hu-HU" dirty="0" err="1" smtClean="0">
                <a:latin typeface="Calibri Light" pitchFamily="34" charset="0"/>
                <a:cs typeface="Arial" charset="0"/>
              </a:rPr>
              <a:t>városrehabilitációhoz</a:t>
            </a:r>
            <a:r>
              <a:rPr lang="hu-HU" dirty="0" smtClean="0">
                <a:latin typeface="Calibri Light" pitchFamily="34" charset="0"/>
                <a:cs typeface="Arial" charset="0"/>
              </a:rPr>
              <a:t> kapcsolódó közösségi, humán fejlesztések támogatása, továbbá a helyi identitás és kohézió erősítése.</a:t>
            </a:r>
          </a:p>
          <a:p>
            <a:pPr algn="just">
              <a:defRPr/>
            </a:pPr>
            <a:r>
              <a:rPr lang="hu-HU" b="1" dirty="0">
                <a:latin typeface="Calibri Light" pitchFamily="34" charset="0"/>
                <a:cs typeface="Arial" charset="0"/>
              </a:rPr>
              <a:t>Támogatásban részesülhet: </a:t>
            </a:r>
          </a:p>
          <a:p>
            <a:pPr>
              <a:buFont typeface="Arial" charset="0"/>
              <a:buChar char="•"/>
            </a:pPr>
            <a:r>
              <a:rPr lang="hu-HU" dirty="0" smtClean="0">
                <a:latin typeface="Calibri Light" pitchFamily="34" charset="0"/>
                <a:cs typeface="Arial" charset="0"/>
              </a:rPr>
              <a:t>megyei </a:t>
            </a:r>
            <a:r>
              <a:rPr lang="hu-HU" dirty="0" smtClean="0">
                <a:latin typeface="Calibri Light" pitchFamily="34" charset="0"/>
                <a:cs typeface="Arial" charset="0"/>
              </a:rPr>
              <a:t>és helyi szintű foglalkoztatási (helyi gazdaságfejlesztési) együttműködések (paktumok), ezek keretében a TOP-1-hez kapcsolódó ESZA tevékenységeket és </a:t>
            </a:r>
            <a:r>
              <a:rPr lang="hu-HU" dirty="0" err="1" smtClean="0">
                <a:latin typeface="Calibri Light" pitchFamily="34" charset="0"/>
                <a:cs typeface="Arial" charset="0"/>
              </a:rPr>
              <a:t>KKVV-k</a:t>
            </a:r>
            <a:r>
              <a:rPr lang="hu-HU" dirty="0" smtClean="0">
                <a:latin typeface="Calibri Light" pitchFamily="34" charset="0"/>
                <a:cs typeface="Arial" charset="0"/>
              </a:rPr>
              <a:t> képzési és foglalkoztatási (átmeneti bértámogatás) támogatása, továbbá a gyermekellátási szolgáltatások munkavállalóinak foglalkoztatási (átmeneti támogatás) és képzési támogatása,</a:t>
            </a:r>
          </a:p>
          <a:p>
            <a:pPr>
              <a:buFont typeface="Arial" charset="0"/>
              <a:buChar char="•"/>
            </a:pPr>
            <a:r>
              <a:rPr lang="hu-HU" dirty="0" smtClean="0">
                <a:latin typeface="Calibri Light" pitchFamily="34" charset="0"/>
                <a:cs typeface="Arial" charset="0"/>
              </a:rPr>
              <a:t>Szociális </a:t>
            </a:r>
            <a:r>
              <a:rPr lang="hu-HU" dirty="0" err="1" smtClean="0">
                <a:latin typeface="Calibri Light" pitchFamily="34" charset="0"/>
                <a:cs typeface="Arial" charset="0"/>
              </a:rPr>
              <a:t>városrehabilitáció</a:t>
            </a:r>
            <a:r>
              <a:rPr lang="hu-HU" dirty="0" smtClean="0">
                <a:latin typeface="Calibri Light" pitchFamily="34" charset="0"/>
                <a:cs typeface="Arial" charset="0"/>
              </a:rPr>
              <a:t> ESZA elemei, pl. társadalmi felzárkóztatás, együttműködés,</a:t>
            </a:r>
          </a:p>
          <a:p>
            <a:pPr>
              <a:buFont typeface="Arial" charset="0"/>
              <a:buChar char="•"/>
            </a:pPr>
            <a:r>
              <a:rPr lang="hu-HU" dirty="0" smtClean="0">
                <a:latin typeface="Calibri Light" pitchFamily="34" charset="0"/>
                <a:cs typeface="Arial" charset="0"/>
              </a:rPr>
              <a:t>Helyi közösségi programok, beleértve helyi identitást és közösséget erősítő akciók, helyi közösségfejlesztés, ösztöndíjak, stb.</a:t>
            </a:r>
          </a:p>
          <a:p>
            <a:pPr algn="just">
              <a:defRPr/>
            </a:pPr>
            <a:r>
              <a:rPr lang="hu-HU" b="1" dirty="0" smtClean="0">
                <a:latin typeface="Calibri Light" pitchFamily="34" charset="0"/>
                <a:cs typeface="Arial" charset="0"/>
              </a:rPr>
              <a:t>Főbb kedvezményezettek: </a:t>
            </a:r>
            <a:r>
              <a:rPr lang="hu-HU" dirty="0" smtClean="0">
                <a:latin typeface="Calibri Light" pitchFamily="34" charset="0"/>
                <a:cs typeface="Arial" charset="0"/>
              </a:rPr>
              <a:t>helyi önkormányzati költségvetési irányító és költségvetési szervek, önkormányzati többségi tulajdonú vállalkozások, civil szervezetek, megyei kormányhivatalok munkaügyi központja, képző intézmények</a:t>
            </a:r>
            <a:endParaRPr lang="hu-HU" dirty="0">
              <a:latin typeface="Calibri Light" pitchFamily="34" charset="0"/>
              <a:cs typeface="Arial" charset="0"/>
            </a:endParaRPr>
          </a:p>
        </p:txBody>
      </p:sp>
    </p:spTree>
    <p:extLst>
      <p:ext uri="{BB962C8B-B14F-4D97-AF65-F5344CB8AC3E}">
        <p14:creationId xmlns:p14="http://schemas.microsoft.com/office/powerpoint/2010/main" val="1409171958"/>
      </p:ext>
    </p:extLst>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Beloldala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Beloldala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725</TotalTime>
  <Words>1442</Words>
  <Application>Microsoft Office PowerPoint</Application>
  <PresentationFormat>Diavetítés a képernyőre (4:3 oldalarány)</PresentationFormat>
  <Paragraphs>219</Paragraphs>
  <Slides>15</Slides>
  <Notes>0</Notes>
  <HiddenSlides>0</HiddenSlides>
  <MMClips>0</MMClips>
  <ScaleCrop>false</ScaleCrop>
  <HeadingPairs>
    <vt:vector size="4" baseType="variant">
      <vt:variant>
        <vt:lpstr>Téma</vt:lpstr>
      </vt:variant>
      <vt:variant>
        <vt:i4>4</vt:i4>
      </vt:variant>
      <vt:variant>
        <vt:lpstr>Diacímek</vt:lpstr>
      </vt:variant>
      <vt:variant>
        <vt:i4>15</vt:i4>
      </vt:variant>
    </vt:vector>
  </HeadingPairs>
  <TitlesOfParts>
    <vt:vector size="19" baseType="lpstr">
      <vt:lpstr>Office-téma</vt:lpstr>
      <vt:lpstr>Office Theme</vt:lpstr>
      <vt:lpstr>Beloldalak</vt:lpstr>
      <vt:lpstr>1_Beloldalak</vt:lpstr>
      <vt:lpstr>Az állam hozzájárulása az urbanisztikai elképzelések megvalósításához  2014-2020</vt:lpstr>
      <vt:lpstr> Fejlesztési keretek 2014-2020</vt:lpstr>
      <vt:lpstr> A TOP STRATÉGIAI KERETEI</vt:lpstr>
      <vt:lpstr>A TOP indikatív forrásai prioritásonként </vt:lpstr>
      <vt:lpstr>1. prioritástengely: Térségi gazdasági környezet fejlesztése a foglalkoztatás elősegítésére </vt:lpstr>
      <vt:lpstr>2. prioritástengely: Vállalkozásbarát, népességmegtartó településfejlesztés</vt:lpstr>
      <vt:lpstr>3. prioritástengely:  Alacsony széndioxid kibocsátású gazdaságra való áttérés kiemelten a városi területeken  </vt:lpstr>
      <vt:lpstr>4. prioritástengely: A helyi közösségi szolgáltatások  fejlesztése és a társadalmi együttműködés erősítése </vt:lpstr>
      <vt:lpstr>5. prioritástengely: megyei és helyi emberi erőforrás fejlesztés, foglalkoztatás ösztönzés, társadalmi együttműködés  </vt:lpstr>
      <vt:lpstr>6. prioritástengely:  Fenntartható városfejlesztés a megyei jogú városokban </vt:lpstr>
      <vt:lpstr>7. prioritástengely: Közösségi szinten irányított városi helyi fejlesztések  </vt:lpstr>
      <vt:lpstr>TOP DECENTRALIZÁLT VÉGREHAJTÁSI MODELLJE </vt:lpstr>
      <vt:lpstr>TOP DECENTRALIZÁLT VÉGREHAJTÁSI MODELLJE</vt:lpstr>
      <vt:lpstr>A TERÜLETI SZEREPLŐK ÁLTAL KÉSZÍTETT TERVDOKUMENTUMOK LOGIKAI FELÉPÍTÉSE</vt:lpstr>
      <vt:lpstr>KÖSZÖNÖM MEGTISZTELŐ FIGYELMÜKET!</vt:lpstr>
    </vt:vector>
  </TitlesOfParts>
  <Company>novak.adam@gmail.com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Asdfsdafa dsfasd asdf</dc:title>
  <dc:creator>Ádám Novák</dc:creator>
  <cp:lastModifiedBy>Pikler Katalin</cp:lastModifiedBy>
  <cp:revision>79</cp:revision>
  <dcterms:created xsi:type="dcterms:W3CDTF">2014-03-03T11:13:53Z</dcterms:created>
  <dcterms:modified xsi:type="dcterms:W3CDTF">2015-03-16T15:49:21Z</dcterms:modified>
</cp:coreProperties>
</file>