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1" r:id="rId4"/>
    <p:sldId id="262" r:id="rId5"/>
    <p:sldId id="263" r:id="rId6"/>
    <p:sldId id="267" r:id="rId7"/>
    <p:sldId id="266" r:id="rId8"/>
    <p:sldId id="271" r:id="rId9"/>
    <p:sldId id="264" r:id="rId10"/>
    <p:sldId id="270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68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C60000"/>
    <a:srgbClr val="C30000"/>
    <a:srgbClr val="C100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8" autoAdjust="0"/>
    <p:restoredTop sz="94660"/>
  </p:normalViewPr>
  <p:slideViewPr>
    <p:cSldViewPr snapToGrid="0">
      <p:cViewPr varScale="1">
        <p:scale>
          <a:sx n="71" d="100"/>
          <a:sy n="71" d="100"/>
        </p:scale>
        <p:origin x="24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0924-617C-4A6A-B472-163206FA150F}" type="datetimeFigureOut">
              <a:rPr lang="hu-HU" smtClean="0"/>
              <a:t>2015.03.16.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2301-FF43-475C-84C9-1E619470E5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9390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812800"/>
          </a:xfrm>
          <a:solidFill>
            <a:srgbClr val="C6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hu-HU" dirty="0" smtClean="0"/>
              <a:t>	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yriad Pro" panose="020B0503030403020204" pitchFamily="34" charset="0"/>
              </a:defRPr>
            </a:lvl1pPr>
            <a:lvl2pPr>
              <a:defRPr>
                <a:latin typeface="Myriad Pro" panose="020B0503030403020204" pitchFamily="34" charset="0"/>
              </a:defRPr>
            </a:lvl2pPr>
            <a:lvl3pPr>
              <a:defRPr>
                <a:latin typeface="Myriad Pro" panose="020B0503030403020204" pitchFamily="34" charset="0"/>
              </a:defRPr>
            </a:lvl3pPr>
            <a:lvl4pPr>
              <a:defRPr>
                <a:latin typeface="Myriad Pro" panose="020B0503030403020204" pitchFamily="34" charset="0"/>
              </a:defRPr>
            </a:lvl4pPr>
            <a:lvl5pPr>
              <a:defRPr>
                <a:latin typeface="Myriad Pro" panose="020B0503030403020204" pitchFamily="34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0924-617C-4A6A-B472-163206FA150F}" type="datetimeFigureOut">
              <a:rPr lang="hu-HU" smtClean="0"/>
              <a:t>2015.03.16.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2301-FF43-475C-84C9-1E619470E5B0}" type="slidenum">
              <a:rPr lang="hu-HU" smtClean="0"/>
              <a:t>‹#›</a:t>
            </a:fld>
            <a:endParaRPr lang="hu-HU"/>
          </a:p>
        </p:txBody>
      </p:sp>
      <p:pic>
        <p:nvPicPr>
          <p:cNvPr id="7" name="Kép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63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0924-617C-4A6A-B472-163206FA150F}" type="datetimeFigureOut">
              <a:rPr lang="hu-HU" smtClean="0"/>
              <a:t>2015.03.16.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2301-FF43-475C-84C9-1E619470E5B0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0" y="1"/>
            <a:ext cx="12192000" cy="812800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Franklin Gothic Demi Cond" panose="020B0706030402020204" pitchFamily="34" charset="0"/>
                <a:ea typeface="+mj-ea"/>
                <a:cs typeface="+mj-cs"/>
              </a:defRPr>
            </a:lvl1pPr>
          </a:lstStyle>
          <a:p>
            <a:r>
              <a:rPr lang="hu-HU" dirty="0" smtClean="0"/>
              <a:t>	</a:t>
            </a:r>
            <a:r>
              <a:rPr lang="hu-HU" b="1" dirty="0" smtClean="0">
                <a:latin typeface="Franklin Gothic Book" panose="020B0503020102020204" pitchFamily="34" charset="0"/>
              </a:rPr>
              <a:t>Szerző</a:t>
            </a:r>
            <a:endParaRPr lang="hu-HU" b="1" dirty="0">
              <a:latin typeface="Franklin Gothic Book" panose="020B0503020102020204" pitchFamily="34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89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D0924-617C-4A6A-B472-163206FA150F}" type="datetimeFigureOut">
              <a:rPr lang="hu-HU" smtClean="0"/>
              <a:t>2015.03.16.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E2301-FF43-475C-84C9-1E619470E5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788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r.ongjerth@mut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82638" y="1714622"/>
            <a:ext cx="10084291" cy="2387600"/>
          </a:xfrm>
        </p:spPr>
        <p:txBody>
          <a:bodyPr anchor="ctr">
            <a:normAutofit/>
          </a:bodyPr>
          <a:lstStyle/>
          <a:p>
            <a:pPr algn="l"/>
            <a:r>
              <a:rPr lang="hu-HU" sz="4000" b="1" dirty="0"/>
              <a:t>Az urbanisztika helyzete különös tekintettel a felsőoktatásra – a befogadók: önkormányzatok, vállalkozások szemszögéből </a:t>
            </a:r>
            <a:endParaRPr lang="hu-HU" sz="4000" b="1" dirty="0">
              <a:latin typeface="Myriad Pro" panose="020B0503030403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982638" y="4102222"/>
            <a:ext cx="9685362" cy="2069978"/>
          </a:xfrm>
        </p:spPr>
        <p:txBody>
          <a:bodyPr/>
          <a:lstStyle/>
          <a:p>
            <a:pPr algn="l"/>
            <a:r>
              <a:rPr lang="hu-HU" b="1" dirty="0"/>
              <a:t>MTA Pécsi Területi Bizottság Tér-  és Településtudományi Munkabizottsága és az Építés-  Építészeti Munkabizottság közös </a:t>
            </a:r>
            <a:r>
              <a:rPr lang="hu-HU" b="1" dirty="0" smtClean="0"/>
              <a:t>ülése</a:t>
            </a:r>
          </a:p>
          <a:p>
            <a:pPr algn="l"/>
            <a:endParaRPr lang="hu-HU" b="1" dirty="0" smtClean="0"/>
          </a:p>
          <a:p>
            <a:pPr algn="l"/>
            <a:r>
              <a:rPr lang="hu-HU" b="1" dirty="0" smtClean="0">
                <a:latin typeface="Myriad Pro" panose="020B0503030403020204" pitchFamily="34" charset="0"/>
              </a:rPr>
              <a:t>Pécs</a:t>
            </a:r>
            <a:r>
              <a:rPr lang="hu-HU" dirty="0" smtClean="0">
                <a:latin typeface="Myriad Pro" panose="020B0503030403020204" pitchFamily="34" charset="0"/>
              </a:rPr>
              <a:t>, 2015. március 17.</a:t>
            </a:r>
            <a:endParaRPr lang="hu-HU" dirty="0">
              <a:latin typeface="Myriad Pro" panose="020B0503030403020204" pitchFamily="34" charset="0"/>
            </a:endParaRPr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0" y="1"/>
            <a:ext cx="12192000" cy="812800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dirty="0" smtClean="0"/>
              <a:t>	</a:t>
            </a:r>
            <a:r>
              <a:rPr lang="hu-HU" sz="43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Ongjerth</a:t>
            </a:r>
            <a:r>
              <a:rPr lang="hu-HU" sz="4300" dirty="0" smtClean="0">
                <a:solidFill>
                  <a:schemeClr val="bg1"/>
                </a:solidFill>
                <a:latin typeface="Franklin Gothic Demi" panose="020B0703020102020204" pitchFamily="34" charset="0"/>
              </a:rPr>
              <a:t> </a:t>
            </a:r>
            <a:r>
              <a:rPr lang="hu-HU" sz="43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Richárd</a:t>
            </a:r>
            <a:endParaRPr lang="hu-HU" sz="4300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  <a:solidFill>
            <a:srgbClr val="C00000"/>
          </a:solidFill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9326" y="186189"/>
            <a:ext cx="2015098" cy="559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26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Oktatói végzettségek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16713"/>
              </p:ext>
            </p:extLst>
          </p:nvPr>
        </p:nvGraphicFramePr>
        <p:xfrm>
          <a:off x="1775011" y="1142989"/>
          <a:ext cx="7274860" cy="5110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1"/>
                <a:gridCol w="2017059"/>
              </a:tblGrid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Építészmérnök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</a:rPr>
                        <a:t>24%</a:t>
                      </a:r>
                      <a:endParaRPr lang="hu-H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>
                    <a:solidFill>
                      <a:srgbClr val="EAEFF7"/>
                    </a:solidFill>
                  </a:tcPr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Városépítés-városgazdasági szakmérnök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9%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Villamosmérnök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2%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Szociológus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11%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Geográfus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22%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Közgazdaságtan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22%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3550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Angol-földrajz szakfordító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2%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304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Területi tervezés, urbanisztika és területfejlesztés az Európai Unióban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2%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Földtudomány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15%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Tanár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29%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Turizmus menedzsment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2%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Vegyész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2%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Gazdasági mérnök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4,50%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Innovációs menedzser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2%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Agrármérnök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6,25%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Szakközgazda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2%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Pályázati ügyintéző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2%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Földrajztudomány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6,25%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Történész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2%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  <a:tr h="251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</a:rPr>
                        <a:t>Műemlékvédelmi szakmérnök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2%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7" marR="3740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716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Elhelyezkedés az urbanisztikában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Településmérnököknél magas</a:t>
            </a:r>
          </a:p>
          <a:p>
            <a:r>
              <a:rPr lang="hu-HU" dirty="0" smtClean="0"/>
              <a:t>Geográfusoknál kb. 1/3</a:t>
            </a:r>
          </a:p>
          <a:p>
            <a:r>
              <a:rPr lang="hu-HU" dirty="0" smtClean="0"/>
              <a:t>Építészeknél nincs adat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513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	Fiatal szakemberek felvétele az elmúlt 2 évben	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472632"/>
              </p:ext>
            </p:extLst>
          </p:nvPr>
        </p:nvGraphicFramePr>
        <p:xfrm>
          <a:off x="982638" y="1631810"/>
          <a:ext cx="10515600" cy="3290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5304"/>
                <a:gridCol w="3766688"/>
                <a:gridCol w="3173608"/>
              </a:tblGrid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 kategória neve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 Igen aránya (%)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Nem aránya (%)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Szakpolitikus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72,7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27,3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Városfejlesztési szervezetek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62,5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37,5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Főépítész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57,9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42,1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Településfejlesztés tervezésével foglalkozó társaság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44,4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55,6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Építésügyi hatóság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42,1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57,9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Településrendezés tervezéssel foglalkozó társaság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35,0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65,0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Önkormányzat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20,0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80,0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Összesen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46,9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53,1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110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Napi szakmai kapcsolatok száma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35960"/>
              </p:ext>
            </p:extLst>
          </p:nvPr>
        </p:nvGraphicFramePr>
        <p:xfrm>
          <a:off x="982638" y="1788457"/>
          <a:ext cx="10515600" cy="3898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0174"/>
                <a:gridCol w="5005426"/>
              </a:tblGrid>
              <a:tr h="7205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 kategória neve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Hány munkatárssal áll ön napi szakmai kapcsolatban a munkahelyén belül?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9749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Átlag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Önkormányzat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21,4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Városfejlesztési szervezetek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16,5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Településrendezés tervezéssel foglalkozó társaság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11,3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Főépítész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7,4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Építésügyi hatóság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7,4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Szakpolitikus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6,7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Településfejlesztés tervezésével foglalkozó társaság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3,6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Összes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10,5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11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A új munkatársak végzettsége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341488"/>
              </p:ext>
            </p:extLst>
          </p:nvPr>
        </p:nvGraphicFramePr>
        <p:xfrm>
          <a:off x="982638" y="1701286"/>
          <a:ext cx="10515600" cy="39600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321912"/>
                <a:gridCol w="6193688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Az utóbbi két évben felvett munkatárs végzettsége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Végzettség típusa neve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Az összes felvett munkatárs arányában (%)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Településmérnök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35,60%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Geográfus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20,00%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Tervező Építészmérnök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15,60%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Építőmérnök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8,90%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Tájépítész mérnök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8,90%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Urbanista építészmérnök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4,40%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Agrármérnök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2,20%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Humánökológus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2,20%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Regionális és környezeti gazdaságtan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2,20%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03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Az új felvettek munkahelye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29903"/>
              </p:ext>
            </p:extLst>
          </p:nvPr>
        </p:nvGraphicFramePr>
        <p:xfrm>
          <a:off x="838200" y="2758281"/>
          <a:ext cx="10515600" cy="349093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004408"/>
                <a:gridCol w="4511192"/>
              </a:tblGrid>
              <a:tr h="3238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Az utóbbi két évben felvett munkatársak megoszlása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Válaszadó munkahelye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Aránya az összes felvett munkatársak közül (%)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Főépítész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32%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Településrendezés tervezéssel foglalkozó társaság munkatársa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25%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Építésügyi hatóság munkatársa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22%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Szakpolitikus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13%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Településfejlesztést tervező társaság munkatársa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4%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Önkormányzatok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Városfejlesztési társaság munkatársa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752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Végzettségtípusok a dolgozók körében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792618"/>
              </p:ext>
            </p:extLst>
          </p:nvPr>
        </p:nvGraphicFramePr>
        <p:xfrm>
          <a:off x="1103662" y="1027532"/>
          <a:ext cx="10515600" cy="2357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1762"/>
                <a:gridCol w="5013838"/>
              </a:tblGrid>
              <a:tr h="323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Főépítészeti irodák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 három leggyakoribb végzettség utóbbi két évben felvett munkatársaknál (főépítész irodák)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33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A kategória neve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Aránya a szervezeten belüli összes munkatárs közül (%)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Településmérnök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33,30%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Tervező építészmérnök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22,20%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Urbanista építészmérnök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16,60%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33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A 3 leggyakoribb végzettség ennél a szervezetnél összesen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72,10%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946950"/>
              </p:ext>
            </p:extLst>
          </p:nvPr>
        </p:nvGraphicFramePr>
        <p:xfrm>
          <a:off x="1080247" y="3770808"/>
          <a:ext cx="10515600" cy="23810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21843"/>
                <a:gridCol w="5093757"/>
              </a:tblGrid>
              <a:tr h="64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Településrendezés tervezéssel foglalkozó társaság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 három leggyakoribb végzettség utóbbi két évben felvett munkatársaknál (Településrendezéssel tervezéssel foglalkozó társaságok)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3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A kategória neve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Aránya a szervezeten belüli összes munkatárs közül (%)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Településmérnök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66,6%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Geográfus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16,7%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Humánökológus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16,7%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3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A 3 leggyakoribb végzettség ennél a szervezetnél összesen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100,%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841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Elégedettség a hozott szaktudással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547501"/>
              </p:ext>
            </p:extLst>
          </p:nvPr>
        </p:nvGraphicFramePr>
        <p:xfrm>
          <a:off x="982638" y="1652260"/>
          <a:ext cx="10515600" cy="3357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1193"/>
                <a:gridCol w="3522726"/>
                <a:gridCol w="4031681"/>
              </a:tblGrid>
              <a:tr h="4762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Végzettség 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 munkáltató elégedettsége a  felvett munkatársak egyetemen megszerzett tudásával átlagosan (1-teljesen elégedetlen, 10-teljes mértékben elégedett)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 munkáltató elégedettsége a felvett munkatársak tudásával a gyakorlatban átlagosan (1-teljesen elégedetlen, 10-teljes mértékben elégedett)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(kék-átlag alatt, piros-átlag felett)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Településmérnök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C00000"/>
                          </a:solidFill>
                          <a:effectLst/>
                        </a:rPr>
                        <a:t>8,5</a:t>
                      </a:r>
                      <a:endParaRPr lang="hu-H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C00000"/>
                          </a:solidFill>
                          <a:effectLst/>
                        </a:rPr>
                        <a:t>7,3</a:t>
                      </a:r>
                      <a:endParaRPr lang="hu-H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Geográfus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C00000"/>
                          </a:solidFill>
                          <a:effectLst/>
                        </a:rPr>
                        <a:t>8,3</a:t>
                      </a:r>
                      <a:endParaRPr lang="hu-H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C00000"/>
                          </a:solidFill>
                          <a:effectLst/>
                        </a:rPr>
                        <a:t>8,2</a:t>
                      </a:r>
                      <a:endParaRPr lang="hu-H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Tájépítész mérnök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6,</a:t>
                      </a:r>
                      <a:r>
                        <a:rPr lang="hu-HU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hu-HU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6,</a:t>
                      </a:r>
                      <a:r>
                        <a:rPr lang="hu-HU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hu-HU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Tervező építészmérnök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6,</a:t>
                      </a:r>
                      <a:r>
                        <a:rPr lang="hu-HU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hu-HU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6,</a:t>
                      </a:r>
                      <a:r>
                        <a:rPr lang="hu-HU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hu-HU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Átlag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7,5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7,2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931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Következtetések, javaslatok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7525871" cy="4351338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Az integrált megközelítés multidiszciplináris tudást igényel</a:t>
            </a:r>
          </a:p>
          <a:p>
            <a:r>
              <a:rPr lang="hu-HU" dirty="0" smtClean="0"/>
              <a:t>A munkáltatók a gyakorlatorientált képzéseken végzetteket keresik</a:t>
            </a:r>
          </a:p>
          <a:p>
            <a:r>
              <a:rPr lang="hu-HU" dirty="0" smtClean="0"/>
              <a:t>Tervezés – </a:t>
            </a:r>
            <a:r>
              <a:rPr lang="hu-HU" dirty="0" err="1" smtClean="0"/>
              <a:t>tervezés</a:t>
            </a:r>
            <a:r>
              <a:rPr lang="hu-HU" dirty="0" smtClean="0"/>
              <a:t>, vs. </a:t>
            </a:r>
            <a:r>
              <a:rPr lang="hu-HU" dirty="0" err="1"/>
              <a:t>p</a:t>
            </a:r>
            <a:r>
              <a:rPr lang="hu-HU" dirty="0" err="1" smtClean="0"/>
              <a:t>lanning</a:t>
            </a:r>
            <a:r>
              <a:rPr lang="hu-HU" dirty="0" smtClean="0"/>
              <a:t> – design, azaz folyamattervezés - objektumtervezés</a:t>
            </a:r>
          </a:p>
          <a:p>
            <a:r>
              <a:rPr lang="hu-HU" dirty="0" smtClean="0"/>
              <a:t>Különböző tervek, eltérő megközelítések</a:t>
            </a:r>
          </a:p>
          <a:p>
            <a:r>
              <a:rPr lang="hu-HU" dirty="0" smtClean="0">
                <a:solidFill>
                  <a:srgbClr val="C00000"/>
                </a:solidFill>
              </a:rPr>
              <a:t>Javaslat: közös alapképzés a geográfusok és településmérnökök számára (első </a:t>
            </a:r>
            <a:r>
              <a:rPr lang="hu-HU" smtClean="0">
                <a:solidFill>
                  <a:srgbClr val="C00000"/>
                </a:solidFill>
              </a:rPr>
              <a:t>lépésként összehangolt?)</a:t>
            </a:r>
            <a:endParaRPr lang="hu-HU" dirty="0">
              <a:solidFill>
                <a:srgbClr val="C00000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  <p:sp>
        <p:nvSpPr>
          <p:cNvPr id="5" name="Háromszög 4"/>
          <p:cNvSpPr/>
          <p:nvPr/>
        </p:nvSpPr>
        <p:spPr>
          <a:xfrm>
            <a:off x="8993841" y="2326341"/>
            <a:ext cx="1116106" cy="22994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Háromszög 5"/>
          <p:cNvSpPr/>
          <p:nvPr/>
        </p:nvSpPr>
        <p:spPr>
          <a:xfrm rot="10800000">
            <a:off x="9551894" y="1825625"/>
            <a:ext cx="1116106" cy="22994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 rot="16200000">
            <a:off x="8657098" y="3546326"/>
            <a:ext cx="178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Településmérnök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 rot="16200000">
            <a:off x="9538156" y="2407023"/>
            <a:ext cx="1143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Geográfus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10808534" y="1835231"/>
            <a:ext cx="835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Térségi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0852666" y="2447676"/>
            <a:ext cx="1097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Átfogó</a:t>
            </a:r>
            <a:br>
              <a:rPr lang="hu-HU" dirty="0" smtClean="0"/>
            </a:br>
            <a:r>
              <a:rPr lang="hu-HU" dirty="0" smtClean="0"/>
              <a:t>települési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0852666" y="3384107"/>
            <a:ext cx="1245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Települési</a:t>
            </a:r>
            <a:br>
              <a:rPr lang="hu-HU" dirty="0" smtClean="0"/>
            </a:br>
            <a:r>
              <a:rPr lang="hu-HU" dirty="0" smtClean="0"/>
              <a:t>részterületi</a:t>
            </a:r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10865747" y="4302622"/>
            <a:ext cx="1084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Projekt,</a:t>
            </a:r>
            <a:br>
              <a:rPr lang="hu-HU" dirty="0" smtClean="0"/>
            </a:br>
            <a:r>
              <a:rPr lang="hu-HU" dirty="0" smtClean="0"/>
              <a:t>objektum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94587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Köszönöm </a:t>
            </a:r>
            <a:r>
              <a:rPr lang="hu-HU" dirty="0" smtClean="0"/>
              <a:t>a figyelmet!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Ongjerth Richárd</a:t>
            </a:r>
            <a:br>
              <a:rPr lang="hu-HU" dirty="0" smtClean="0"/>
            </a:br>
            <a:r>
              <a:rPr lang="hu-HU" dirty="0" smtClean="0"/>
              <a:t>ügyvezető igazgató</a:t>
            </a:r>
            <a:br>
              <a:rPr lang="hu-HU" dirty="0" smtClean="0"/>
            </a:br>
            <a:r>
              <a:rPr lang="hu-HU" dirty="0" smtClean="0"/>
              <a:t>(területi tervezési és </a:t>
            </a:r>
            <a:br>
              <a:rPr lang="hu-HU" dirty="0" smtClean="0"/>
            </a:br>
            <a:r>
              <a:rPr lang="hu-HU" dirty="0" smtClean="0"/>
              <a:t>településrendezési vezető tervező)</a:t>
            </a:r>
          </a:p>
          <a:p>
            <a:r>
              <a:rPr lang="hu-HU" dirty="0" err="1" smtClean="0">
                <a:hlinkClick r:id="rId2"/>
              </a:rPr>
              <a:t>r.ongjerth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mut.hu</a:t>
            </a:r>
            <a:endParaRPr lang="hu-HU" dirty="0" smtClean="0"/>
          </a:p>
          <a:p>
            <a:r>
              <a:rPr lang="hu-HU" smtClean="0"/>
              <a:t>+36 30 311 3540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94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Az </a:t>
            </a:r>
            <a:r>
              <a:rPr lang="hu-HU" dirty="0"/>
              <a:t>urbanisztika helyzete 2014-15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34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Milyen szakmák foglalkoznak urbanisztikával?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802920"/>
              </p:ext>
            </p:extLst>
          </p:nvPr>
        </p:nvGraphicFramePr>
        <p:xfrm>
          <a:off x="1255059" y="1196789"/>
          <a:ext cx="10515601" cy="52443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1235"/>
                <a:gridCol w="1619726"/>
                <a:gridCol w="1455650"/>
                <a:gridCol w="1133809"/>
                <a:gridCol w="1457754"/>
                <a:gridCol w="814070"/>
                <a:gridCol w="1043357"/>
              </a:tblGrid>
              <a:tr h="59339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Válaszadók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Önkormányzat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Felsőoktatás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Tervezők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Minisztérium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Civil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Összesen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741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Építész, településrendező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93,9%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100,0%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66,7%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75,0%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62,5%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81,01%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9339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Településmérnök, település tervezők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54,6%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83,3%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29,2%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12,5%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25,0%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41,77%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9339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Szociológusok és egyéb társadalomkutatók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33,3%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50,0%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25,0%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50,0%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75,0%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37,97%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9339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Mérnökök, infrastruktúrával foglalkozó szakemberek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18,2%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66,7%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45,8%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62,5%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25,0%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35,44%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741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Kert és tájépítész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24,2%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33,3%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8,3%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12,5%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37,5%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20,25%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741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Közgazdász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9,1%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33,3%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29,2%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37,5%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0,0%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18,99%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741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Geográfus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6,1%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33,3%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16,7%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50,0%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0,0%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15,19%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741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Környezetvédelmi szakember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12,1%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16,7%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16,7%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0,0%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0,0%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11,39%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2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"/>
            <a:ext cx="12192001" cy="812800"/>
          </a:xfrm>
        </p:spPr>
        <p:txBody>
          <a:bodyPr>
            <a:normAutofit/>
          </a:bodyPr>
          <a:lstStyle/>
          <a:p>
            <a:r>
              <a:rPr lang="hu-HU" dirty="0" smtClean="0"/>
              <a:t>	</a:t>
            </a:r>
            <a:r>
              <a:rPr lang="hu-HU" dirty="0"/>
              <a:t>A </a:t>
            </a:r>
            <a:r>
              <a:rPr lang="hu-HU" dirty="0" smtClean="0"/>
              <a:t>gazdasági helyzet változása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1" y="1825625"/>
            <a:ext cx="8389876" cy="4351338"/>
          </a:xfrm>
        </p:spPr>
        <p:txBody>
          <a:bodyPr>
            <a:normAutofit/>
          </a:bodyPr>
          <a:lstStyle/>
          <a:p>
            <a:r>
              <a:rPr lang="hu-HU" dirty="0" smtClean="0"/>
              <a:t>Önkormányzati dolgozók: nincs </a:t>
            </a:r>
            <a:r>
              <a:rPr lang="hu-HU" dirty="0"/>
              <a:t>jelentős </a:t>
            </a:r>
            <a:r>
              <a:rPr lang="hu-HU" dirty="0" smtClean="0"/>
              <a:t>változás. </a:t>
            </a:r>
          </a:p>
          <a:p>
            <a:r>
              <a:rPr lang="hu-HU" dirty="0" smtClean="0"/>
              <a:t>Felsőoktatás: 80 </a:t>
            </a:r>
            <a:r>
              <a:rPr lang="hu-HU" dirty="0"/>
              <a:t>százalék </a:t>
            </a:r>
            <a:r>
              <a:rPr lang="hu-HU" dirty="0" smtClean="0"/>
              <a:t>szerint </a:t>
            </a:r>
            <a:r>
              <a:rPr lang="hu-HU" dirty="0"/>
              <a:t>a rendelkezésre álló összeg nagy mértékben csökkent. </a:t>
            </a:r>
            <a:endParaRPr lang="hu-HU" dirty="0" smtClean="0"/>
          </a:p>
          <a:p>
            <a:r>
              <a:rPr lang="hu-HU" dirty="0" smtClean="0"/>
              <a:t>Tervezőszféra: 44 százalék </a:t>
            </a:r>
            <a:r>
              <a:rPr lang="hu-HU" dirty="0"/>
              <a:t>szerint a rendelkezésre álló összeg nagy mértékben csökkent. </a:t>
            </a:r>
          </a:p>
          <a:p>
            <a:r>
              <a:rPr lang="hu-HU" dirty="0" smtClean="0"/>
              <a:t>Civil szakértők: 60 </a:t>
            </a:r>
            <a:r>
              <a:rPr lang="hu-HU" dirty="0"/>
              <a:t>százalék szerint a rendelkezésre álló összeg nagy mértékben csökkent. 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28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	</a:t>
            </a:r>
            <a:r>
              <a:rPr lang="hu-HU" dirty="0" smtClean="0"/>
              <a:t>A munkaellátottság alakulása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8615082" cy="4351338"/>
          </a:xfrm>
        </p:spPr>
        <p:txBody>
          <a:bodyPr/>
          <a:lstStyle/>
          <a:p>
            <a:r>
              <a:rPr lang="hu-HU" dirty="0" smtClean="0"/>
              <a:t>Önkormányzatok, minisztériumok: megfelelő</a:t>
            </a:r>
          </a:p>
          <a:p>
            <a:r>
              <a:rPr lang="hu-HU" dirty="0" smtClean="0"/>
              <a:t>Tervezők: 50 % jó, 50 % kevés, csökkenő</a:t>
            </a:r>
          </a:p>
          <a:p>
            <a:r>
              <a:rPr lang="hu-HU" dirty="0" smtClean="0"/>
              <a:t>Felsőoktatás: 75 % szerint kevés a (fizető) feladat</a:t>
            </a:r>
          </a:p>
          <a:p>
            <a:r>
              <a:rPr lang="hu-HU" dirty="0" smtClean="0"/>
              <a:t>Civil szakértők: nagyjából megfelelő ellátottság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</a:t>
            </a:r>
            <a:r>
              <a:rPr lang="hu-HU" dirty="0" smtClean="0"/>
              <a:t>A létszám alakulása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637" y="1734671"/>
            <a:ext cx="10514597" cy="4473324"/>
          </a:xfrm>
        </p:spPr>
        <p:txBody>
          <a:bodyPr/>
          <a:lstStyle/>
          <a:p>
            <a:r>
              <a:rPr lang="hu-HU" dirty="0" smtClean="0"/>
              <a:t>Önkormányzatok: jelentős változás ± 15 %, enyhe változás ± 28 %</a:t>
            </a:r>
          </a:p>
          <a:p>
            <a:r>
              <a:rPr lang="hu-HU" dirty="0"/>
              <a:t>M</a:t>
            </a:r>
            <a:r>
              <a:rPr lang="hu-HU" dirty="0" smtClean="0"/>
              <a:t>inisztériumok</a:t>
            </a:r>
            <a:r>
              <a:rPr lang="hu-HU" dirty="0"/>
              <a:t>: </a:t>
            </a:r>
            <a:r>
              <a:rPr lang="hu-HU" dirty="0" smtClean="0"/>
              <a:t>kissé csökkenő</a:t>
            </a:r>
            <a:endParaRPr lang="hu-HU" dirty="0"/>
          </a:p>
          <a:p>
            <a:r>
              <a:rPr lang="hu-HU" dirty="0"/>
              <a:t>Tervezők: </a:t>
            </a:r>
            <a:r>
              <a:rPr lang="hu-HU" dirty="0" smtClean="0"/>
              <a:t>erőteljesebben (mintegy 40 %) csökkenő</a:t>
            </a:r>
            <a:endParaRPr lang="hu-HU" dirty="0"/>
          </a:p>
          <a:p>
            <a:r>
              <a:rPr lang="hu-HU" dirty="0"/>
              <a:t>Felsőoktatás: </a:t>
            </a:r>
            <a:r>
              <a:rPr lang="hu-HU" dirty="0" smtClean="0"/>
              <a:t>stagnál, 50 % kissé csökkenő</a:t>
            </a:r>
            <a:endParaRPr lang="hu-HU" dirty="0"/>
          </a:p>
          <a:p>
            <a:r>
              <a:rPr lang="hu-HU" dirty="0"/>
              <a:t>Civil szakértők: </a:t>
            </a:r>
            <a:r>
              <a:rPr lang="hu-HU" dirty="0" smtClean="0"/>
              <a:t>erősen csökkenő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88207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	</a:t>
            </a:r>
            <a:r>
              <a:rPr lang="hu-HU" dirty="0" smtClean="0"/>
              <a:t>Összességében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7888941" cy="4817222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Színesedő szakma – még létező önkormányzati (fő)építész hegemónia</a:t>
            </a:r>
          </a:p>
          <a:p>
            <a:r>
              <a:rPr lang="hu-HU" dirty="0" smtClean="0"/>
              <a:t>Elégedett köztisztviselők – romló helyzetű tervezők, magánszakértők</a:t>
            </a:r>
          </a:p>
          <a:p>
            <a:r>
              <a:rPr lang="hu-HU" dirty="0" smtClean="0"/>
              <a:t>Háttér</a:t>
            </a:r>
          </a:p>
          <a:p>
            <a:pPr lvl="1"/>
            <a:r>
              <a:rPr lang="hu-HU" dirty="0" smtClean="0"/>
              <a:t>Csökkenő forrású/növekvő feladatú önkormányzatok</a:t>
            </a:r>
          </a:p>
          <a:p>
            <a:pPr lvl="1"/>
            <a:r>
              <a:rPr lang="hu-HU" dirty="0" smtClean="0"/>
              <a:t>Hivatalon belüli feladatkoncentráció erősödése </a:t>
            </a:r>
            <a:endParaRPr lang="hu-HU" dirty="0" smtClean="0"/>
          </a:p>
          <a:p>
            <a:pPr lvl="1"/>
            <a:r>
              <a:rPr lang="hu-HU" dirty="0" smtClean="0"/>
              <a:t>Kormányzati kézben koncentrálódó tervezési feladatok, a tervezők egy részéhez címezve</a:t>
            </a:r>
          </a:p>
          <a:p>
            <a:pPr lvl="1"/>
            <a:r>
              <a:rPr lang="hu-HU" dirty="0" smtClean="0"/>
              <a:t>Futószalagon gyártott „jelszóalapú tervezés”</a:t>
            </a:r>
          </a:p>
          <a:p>
            <a:pPr lvl="1"/>
            <a:r>
              <a:rPr lang="hu-HU" dirty="0" smtClean="0"/>
              <a:t>Megosztott </a:t>
            </a:r>
            <a:r>
              <a:rPr lang="hu-HU" dirty="0" smtClean="0"/>
              <a:t>szakma (fejlesztés – rendezés, kutatás?</a:t>
            </a:r>
          </a:p>
          <a:p>
            <a:pPr lvl="1"/>
            <a:r>
              <a:rPr lang="hu-HU" dirty="0" smtClean="0"/>
              <a:t>Identitásválságban lévő felsőoktatási helyek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610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És </a:t>
            </a:r>
            <a:r>
              <a:rPr lang="hu-HU" dirty="0"/>
              <a:t>a felsőoktatás?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498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	</a:t>
            </a:r>
            <a:r>
              <a:rPr lang="hu-HU" dirty="0" smtClean="0"/>
              <a:t>Hallgatói létszám</a:t>
            </a:r>
            <a:r>
              <a:rPr lang="hu-HU" dirty="0" smtClean="0"/>
              <a:t>	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00406"/>
            <a:ext cx="6651812" cy="5557593"/>
          </a:xfrm>
        </p:spPr>
        <p:txBody>
          <a:bodyPr anchor="b">
            <a:normAutofit/>
          </a:bodyPr>
          <a:lstStyle/>
          <a:p>
            <a:r>
              <a:rPr lang="hu-HU" sz="1800" dirty="0" smtClean="0"/>
              <a:t>Fiatal képzések: a vizsgált szakok átlagos életkora 11 év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8" y="0"/>
            <a:ext cx="838200" cy="1300407"/>
          </a:xfrm>
          <a:prstGeom prst="rect">
            <a:avLst/>
          </a:prstGeom>
        </p:spPr>
      </p:pic>
      <p:pic>
        <p:nvPicPr>
          <p:cNvPr id="4102" name="Picture 6" descr="http://www.mut.hu/pics/mut/hu/11518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5918" y="1055975"/>
            <a:ext cx="3406082" cy="255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www.mut.hu/pics/mut/hu/11517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5918" y="4001294"/>
            <a:ext cx="3410073" cy="255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975124"/>
              </p:ext>
            </p:extLst>
          </p:nvPr>
        </p:nvGraphicFramePr>
        <p:xfrm>
          <a:off x="1371602" y="1055984"/>
          <a:ext cx="7073152" cy="5421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5330"/>
                <a:gridCol w="1598911"/>
                <a:gridCol w="1598911"/>
              </a:tblGrid>
              <a:tr h="258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Szakok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Egyetem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Hozzávetőleg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row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</a:rPr>
                        <a:t>Geográfus (összesen 120-150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ELTE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35+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PTE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25-30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DE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20-30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NYME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20-30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SZTE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20-25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Humánökológia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ELTE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10-20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31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Környezetgazdálkodási agrármérnöki 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SZIE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10-20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row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Regionális és környezeti </a:t>
                      </a:r>
                      <a:r>
                        <a:rPr lang="hu-HU" sz="1600" dirty="0" smtClean="0">
                          <a:effectLst/>
                        </a:rPr>
                        <a:t>gazdaságtan (összesen 105-190)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SZIE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30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SZE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20-30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SZTE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20-30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BME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20-25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ME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10-20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KE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5-15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NYME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0-40+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</a:rPr>
                        <a:t>Településmérnök (55-70)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DE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30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BCE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20-25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PTE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5-15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err="1">
                          <a:effectLst/>
                        </a:rPr>
                        <a:t>Urbanista</a:t>
                      </a:r>
                      <a:r>
                        <a:rPr lang="hu-HU" sz="1600" dirty="0">
                          <a:effectLst/>
                        </a:rPr>
                        <a:t> </a:t>
                      </a:r>
                      <a:r>
                        <a:rPr lang="hu-HU" sz="1600" dirty="0" smtClean="0">
                          <a:effectLst/>
                        </a:rPr>
                        <a:t>építészmérnök 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BME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0-40+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86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Vidékfejlesztési agrármérnök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PE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0-10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919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3559</TotalTime>
  <Words>887</Words>
  <Application>Microsoft Office PowerPoint</Application>
  <PresentationFormat>Szélesvásznú</PresentationFormat>
  <Paragraphs>343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Franklin Gothic Book</vt:lpstr>
      <vt:lpstr>Franklin Gothic Demi</vt:lpstr>
      <vt:lpstr>Franklin Gothic Demi Cond</vt:lpstr>
      <vt:lpstr>Myriad Pro</vt:lpstr>
      <vt:lpstr>Times New Roman</vt:lpstr>
      <vt:lpstr>Office-téma</vt:lpstr>
      <vt:lpstr>Az urbanisztika helyzete különös tekintettel a felsőoktatásra – a befogadók: önkormányzatok, vállalkozások szemszögéből </vt:lpstr>
      <vt:lpstr> Az urbanisztika helyzete 2014-15</vt:lpstr>
      <vt:lpstr> Milyen szakmák foglalkoznak urbanisztikával?</vt:lpstr>
      <vt:lpstr> A gazdasági helyzet változása </vt:lpstr>
      <vt:lpstr> A munkaellátottság alakulása</vt:lpstr>
      <vt:lpstr> A létszám alakulása</vt:lpstr>
      <vt:lpstr> Összességében</vt:lpstr>
      <vt:lpstr> És a felsőoktatás?</vt:lpstr>
      <vt:lpstr> Hallgatói létszám </vt:lpstr>
      <vt:lpstr> Oktatói végzettségek</vt:lpstr>
      <vt:lpstr> Elhelyezkedés az urbanisztikában</vt:lpstr>
      <vt:lpstr> Fiatal szakemberek felvétele az elmúlt 2 évben </vt:lpstr>
      <vt:lpstr> Napi szakmai kapcsolatok száma</vt:lpstr>
      <vt:lpstr> A új munkatársak végzettsége</vt:lpstr>
      <vt:lpstr> Az új felvettek munkahelye</vt:lpstr>
      <vt:lpstr> Végzettségtípusok a dolgozók körében</vt:lpstr>
      <vt:lpstr> Elégedettség a hozott szaktudással</vt:lpstr>
      <vt:lpstr> Következtetések, javaslatok</vt:lpstr>
      <vt:lpstr> Köszönöm a figyelmet!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tervezési rendszer</dc:title>
  <dc:creator>Ongjerth Richárd</dc:creator>
  <cp:lastModifiedBy>Ongjerth Richárd</cp:lastModifiedBy>
  <cp:revision>56</cp:revision>
  <dcterms:created xsi:type="dcterms:W3CDTF">2014-10-10T05:33:46Z</dcterms:created>
  <dcterms:modified xsi:type="dcterms:W3CDTF">2015-03-17T00:14:29Z</dcterms:modified>
</cp:coreProperties>
</file>