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8" r:id="rId3"/>
    <p:sldId id="261" r:id="rId4"/>
    <p:sldId id="263" r:id="rId5"/>
    <p:sldId id="264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572" y="-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807A4-58E5-4722-BA4E-BE7A60F4611F}" type="slidenum">
              <a:rPr 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199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48C1D-B259-46C0-8D30-56F976525C36}" type="slidenum">
              <a:rPr 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364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468BA-10FA-431F-945E-15ED99B7961B}" type="slidenum">
              <a:rPr 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444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hu-H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BA649-1E47-48F2-AD4D-E717DD18BAF3}" type="slidenum">
              <a:rPr 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8129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Cím és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iagram helye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7FF9EDD-B939-43DF-88A9-7623E1F7E75B}" type="slidenum">
              <a:rPr 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0542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Cím, diagra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iagram helye 2"/>
          <p:cNvSpPr>
            <a:spLocks noGrp="1"/>
          </p:cNvSpPr>
          <p:nvPr>
            <p:ph type="ch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BCC5DDF-37CF-4CC4-9D8A-13FCC842B4F1}" type="slidenum">
              <a:rPr 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929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DF2D1-ADC6-48FC-90D5-E7CAA2926479}" type="slidenum">
              <a:rPr 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06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AB982-95D8-445D-AAD8-84B58EBAFF46}" type="slidenum">
              <a:rPr 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019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5DE3A-6205-41AD-B123-B5C05CAA01F0}" type="slidenum">
              <a:rPr 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084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85A7D-8AD8-489D-A864-3700FBE56FBB}" type="slidenum">
              <a:rPr 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978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0DE44-2744-4E99-A24C-FD42BB9B0405}" type="slidenum">
              <a:rPr 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342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477B2-32BD-4E57-88CB-68C853DAABA0}" type="slidenum">
              <a:rPr 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7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3FF50-CAB2-4E5E-B975-D1C7F0A29193}" type="slidenum">
              <a:rPr 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064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5B821-10AF-46E5-9A1A-EC735F2CCE4E}" type="slidenum">
              <a:rPr 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475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35D827-A128-4A7D-BE4C-E27EB8BBAA00}" type="slidenum">
              <a:rPr lang="hu-H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113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zociologia.btk.pte.hu/ttkk" TargetMode="External"/><Relationship Id="rId2" Type="http://schemas.openxmlformats.org/officeDocument/2006/relationships/hyperlink" Target="mailto:fuzer.katalin@pte.h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2088232"/>
          </a:xfrm>
        </p:spPr>
        <p:txBody>
          <a:bodyPr/>
          <a:lstStyle/>
          <a:p>
            <a:r>
              <a:rPr lang="en-GB" dirty="0" err="1">
                <a:latin typeface="Calibri" pitchFamily="34" charset="0"/>
              </a:rPr>
              <a:t>Városi</a:t>
            </a:r>
            <a:r>
              <a:rPr lang="en-GB" dirty="0">
                <a:latin typeface="Calibri" pitchFamily="34" charset="0"/>
              </a:rPr>
              <a:t> </a:t>
            </a:r>
            <a:r>
              <a:rPr lang="en-GB" dirty="0" err="1">
                <a:latin typeface="Calibri" pitchFamily="34" charset="0"/>
              </a:rPr>
              <a:t>társadalmak</a:t>
            </a:r>
            <a:r>
              <a:rPr lang="en-GB" dirty="0">
                <a:latin typeface="Calibri" pitchFamily="34" charset="0"/>
              </a:rPr>
              <a:t>: </a:t>
            </a:r>
            <a:r>
              <a:rPr lang="hu-HU" dirty="0" smtClean="0">
                <a:latin typeface="Calibri" pitchFamily="34" charset="0"/>
              </a:rPr>
              <a:t/>
            </a:r>
            <a:br>
              <a:rPr lang="hu-HU" dirty="0" smtClean="0">
                <a:latin typeface="Calibri" pitchFamily="34" charset="0"/>
              </a:rPr>
            </a:br>
            <a:r>
              <a:rPr lang="en-GB" dirty="0" err="1" smtClean="0">
                <a:latin typeface="Calibri" pitchFamily="34" charset="0"/>
              </a:rPr>
              <a:t>folyamatok</a:t>
            </a:r>
            <a:r>
              <a:rPr lang="en-GB" dirty="0">
                <a:latin typeface="Calibri" pitchFamily="34" charset="0"/>
              </a:rPr>
              <a:t>, </a:t>
            </a:r>
            <a:r>
              <a:rPr lang="en-GB" dirty="0" err="1">
                <a:latin typeface="Calibri" pitchFamily="34" charset="0"/>
              </a:rPr>
              <a:t>várospolitikák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31640" y="2708920"/>
            <a:ext cx="6400800" cy="3888432"/>
          </a:xfrm>
        </p:spPr>
        <p:txBody>
          <a:bodyPr/>
          <a:lstStyle/>
          <a:p>
            <a:r>
              <a:rPr lang="hu-HU" sz="2000" dirty="0"/>
              <a:t>d</a:t>
            </a:r>
            <a:r>
              <a:rPr lang="hu-HU" sz="2000" dirty="0" smtClean="0"/>
              <a:t>r. </a:t>
            </a:r>
            <a:r>
              <a:rPr lang="en-GB" sz="2000" dirty="0" err="1" smtClean="0"/>
              <a:t>Füzér</a:t>
            </a:r>
            <a:r>
              <a:rPr lang="hu-HU" sz="2000" dirty="0" smtClean="0"/>
              <a:t> Katalin, egyetemi adjunktus</a:t>
            </a:r>
            <a:endParaRPr lang="en-GB" sz="2000" dirty="0" smtClean="0"/>
          </a:p>
          <a:p>
            <a:r>
              <a:rPr lang="hu-HU" sz="2000" dirty="0" smtClean="0"/>
              <a:t>PTE BTK TMI</a:t>
            </a:r>
          </a:p>
          <a:p>
            <a:r>
              <a:rPr lang="hu-HU" sz="2000" dirty="0" smtClean="0"/>
              <a:t>Település és Társadalom Kutatóközpont, vezető</a:t>
            </a:r>
          </a:p>
          <a:p>
            <a:endParaRPr lang="hu-HU" sz="2000" dirty="0" smtClean="0"/>
          </a:p>
          <a:p>
            <a:r>
              <a:rPr lang="en-GB" sz="2000" dirty="0"/>
              <a:t>MTA </a:t>
            </a:r>
            <a:r>
              <a:rPr lang="en-GB" sz="2000" dirty="0" err="1"/>
              <a:t>Pécsi</a:t>
            </a:r>
            <a:r>
              <a:rPr lang="en-GB" sz="2000" dirty="0"/>
              <a:t> </a:t>
            </a:r>
            <a:r>
              <a:rPr lang="en-GB" sz="2000" dirty="0" err="1"/>
              <a:t>Területi</a:t>
            </a:r>
            <a:r>
              <a:rPr lang="en-GB" sz="2000" dirty="0"/>
              <a:t> </a:t>
            </a:r>
            <a:r>
              <a:rPr lang="en-GB" sz="2000" dirty="0" err="1"/>
              <a:t>Bizottság</a:t>
            </a:r>
            <a:r>
              <a:rPr lang="en-GB" sz="2000" dirty="0"/>
              <a:t> </a:t>
            </a:r>
            <a:endParaRPr lang="hu-HU" sz="2000" dirty="0" smtClean="0"/>
          </a:p>
          <a:p>
            <a:r>
              <a:rPr lang="en-GB" sz="2000" dirty="0" err="1" smtClean="0"/>
              <a:t>Tér</a:t>
            </a:r>
            <a:r>
              <a:rPr lang="en-GB" sz="2000" dirty="0" smtClean="0"/>
              <a:t>-  </a:t>
            </a:r>
            <a:r>
              <a:rPr lang="en-GB" sz="2000" dirty="0" err="1"/>
              <a:t>és</a:t>
            </a:r>
            <a:r>
              <a:rPr lang="en-GB" sz="2000" dirty="0"/>
              <a:t> </a:t>
            </a:r>
            <a:r>
              <a:rPr lang="en-GB" sz="2000" dirty="0" err="1"/>
              <a:t>Településtudományi</a:t>
            </a:r>
            <a:r>
              <a:rPr lang="en-GB" sz="2000" dirty="0"/>
              <a:t> </a:t>
            </a:r>
            <a:r>
              <a:rPr lang="en-GB" sz="2000" dirty="0" err="1" smtClean="0"/>
              <a:t>Munkabizottság</a:t>
            </a:r>
            <a:r>
              <a:rPr lang="hu-HU" sz="2000" dirty="0"/>
              <a:t> </a:t>
            </a:r>
            <a:r>
              <a:rPr lang="hu-HU" sz="2000" dirty="0" smtClean="0"/>
              <a:t>és</a:t>
            </a:r>
          </a:p>
          <a:p>
            <a:r>
              <a:rPr lang="en-GB" sz="2000" dirty="0" err="1" smtClean="0"/>
              <a:t>Építés</a:t>
            </a:r>
            <a:r>
              <a:rPr lang="en-GB" sz="2000" dirty="0" smtClean="0"/>
              <a:t>- </a:t>
            </a:r>
            <a:r>
              <a:rPr lang="en-GB" sz="2000" dirty="0" err="1"/>
              <a:t>Építészeti</a:t>
            </a:r>
            <a:r>
              <a:rPr lang="en-GB" sz="2000" dirty="0"/>
              <a:t> </a:t>
            </a:r>
            <a:r>
              <a:rPr lang="en-GB" sz="2000" dirty="0" err="1"/>
              <a:t>Munkabizottság</a:t>
            </a:r>
            <a:r>
              <a:rPr lang="en-GB" sz="2000" dirty="0"/>
              <a:t> </a:t>
            </a:r>
            <a:endParaRPr lang="hu-HU" sz="2000" dirty="0" smtClean="0"/>
          </a:p>
          <a:p>
            <a:r>
              <a:rPr lang="en-GB" sz="2000" dirty="0" err="1" smtClean="0"/>
              <a:t>közös</a:t>
            </a:r>
            <a:r>
              <a:rPr lang="en-GB" sz="2000" dirty="0" smtClean="0"/>
              <a:t> </a:t>
            </a:r>
            <a:r>
              <a:rPr lang="en-GB" sz="2000" dirty="0" err="1" smtClean="0"/>
              <a:t>ülés</a:t>
            </a:r>
            <a:r>
              <a:rPr lang="hu-HU" sz="2000" dirty="0" err="1" smtClean="0"/>
              <a:t>ése</a:t>
            </a:r>
            <a:endParaRPr lang="hu-HU" sz="2000" dirty="0" smtClean="0"/>
          </a:p>
          <a:p>
            <a:endParaRPr lang="hu-HU" sz="2000" dirty="0" smtClean="0"/>
          </a:p>
          <a:p>
            <a:r>
              <a:rPr lang="hu-HU" sz="2000" dirty="0"/>
              <a:t>2015. március </a:t>
            </a:r>
            <a:r>
              <a:rPr lang="hu-HU" sz="2000" dirty="0" smtClean="0"/>
              <a:t>17.</a:t>
            </a:r>
          </a:p>
          <a:p>
            <a:endParaRPr lang="hu-HU" sz="200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04691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/>
          <a:lstStyle/>
          <a:p>
            <a:r>
              <a:rPr lang="hu-HU" sz="3200" b="1" dirty="0" smtClean="0">
                <a:latin typeface="Calibri" pitchFamily="34" charset="0"/>
              </a:rPr>
              <a:t>VÁROSI TÁRSADALMI FOLYAMATOK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688632"/>
          </a:xfrm>
        </p:spPr>
        <p:txBody>
          <a:bodyPr/>
          <a:lstStyle/>
          <a:p>
            <a:r>
              <a:rPr lang="hu-HU" sz="2800" dirty="0" smtClean="0">
                <a:latin typeface="Calibri" pitchFamily="34" charset="0"/>
              </a:rPr>
              <a:t>városkutatások</a:t>
            </a:r>
            <a:r>
              <a:rPr lang="hu-HU" dirty="0" smtClean="0">
                <a:latin typeface="Calibri" pitchFamily="34" charset="0"/>
              </a:rPr>
              <a:t> </a:t>
            </a:r>
          </a:p>
          <a:p>
            <a:pPr lvl="1"/>
            <a:r>
              <a:rPr lang="hu-HU" dirty="0">
                <a:latin typeface="Calibri" pitchFamily="34" charset="0"/>
              </a:rPr>
              <a:t>p</a:t>
            </a:r>
            <a:r>
              <a:rPr lang="hu-HU" dirty="0" smtClean="0">
                <a:latin typeface="Calibri" pitchFamily="34" charset="0"/>
              </a:rPr>
              <a:t>rojektben: pl. SZE Győr TÁMOP 2013</a:t>
            </a:r>
          </a:p>
          <a:p>
            <a:pPr lvl="1"/>
            <a:r>
              <a:rPr lang="hu-HU" dirty="0" smtClean="0">
                <a:latin typeface="Calibri" pitchFamily="34" charset="0"/>
              </a:rPr>
              <a:t>évente: SZTE Szeged </a:t>
            </a:r>
            <a:r>
              <a:rPr lang="hu-HU" dirty="0" err="1" smtClean="0">
                <a:latin typeface="Calibri" pitchFamily="34" charset="0"/>
              </a:rPr>
              <a:t>Studies</a:t>
            </a:r>
            <a:r>
              <a:rPr lang="hu-HU" dirty="0" smtClean="0">
                <a:latin typeface="Calibri" pitchFamily="34" charset="0"/>
              </a:rPr>
              <a:t> 2000 óta</a:t>
            </a:r>
          </a:p>
          <a:p>
            <a:pPr lvl="1"/>
            <a:r>
              <a:rPr lang="hu-HU" dirty="0" err="1">
                <a:latin typeface="Calibri" pitchFamily="34" charset="0"/>
              </a:rPr>
              <a:t>v</a:t>
            </a:r>
            <a:r>
              <a:rPr lang="hu-HU" dirty="0" err="1" smtClean="0">
                <a:latin typeface="Calibri" pitchFamily="34" charset="0"/>
              </a:rPr>
              <a:t>árosmonitoring</a:t>
            </a:r>
            <a:r>
              <a:rPr lang="hu-HU" dirty="0" smtClean="0">
                <a:latin typeface="Calibri" pitchFamily="34" charset="0"/>
              </a:rPr>
              <a:t> statisztikai adatokon, városrészi és kisebb területi bontásban: </a:t>
            </a:r>
            <a:r>
              <a:rPr lang="hu-HU" dirty="0" err="1" smtClean="0">
                <a:latin typeface="Calibri" pitchFamily="34" charset="0"/>
              </a:rPr>
              <a:t>Sozialmonitoring</a:t>
            </a:r>
            <a:r>
              <a:rPr lang="hu-HU" dirty="0" smtClean="0">
                <a:latin typeface="Calibri" pitchFamily="34" charset="0"/>
              </a:rPr>
              <a:t> Berlinben, más német nagyvárosokban</a:t>
            </a:r>
          </a:p>
          <a:p>
            <a:pPr lvl="1"/>
            <a:r>
              <a:rPr lang="hu-HU" dirty="0" smtClean="0">
                <a:latin typeface="Calibri" pitchFamily="34" charset="0"/>
              </a:rPr>
              <a:t> </a:t>
            </a:r>
            <a:r>
              <a:rPr lang="hu-HU" dirty="0" err="1" smtClean="0">
                <a:latin typeface="Calibri" pitchFamily="34" charset="0"/>
              </a:rPr>
              <a:t>városmonitoring</a:t>
            </a:r>
            <a:r>
              <a:rPr lang="hu-HU" dirty="0" smtClean="0">
                <a:latin typeface="Calibri" pitchFamily="34" charset="0"/>
              </a:rPr>
              <a:t> nagymintás vizsgálatok (nagy)városi mintabővítésével, nemzetközileg (EU) standardizált mérőeszközzel, referenciaadatokkal, kiegészítő kérdések lehetőségével: Pécs </a:t>
            </a:r>
            <a:r>
              <a:rPr lang="hu-HU" dirty="0" err="1" smtClean="0">
                <a:latin typeface="Calibri" pitchFamily="34" charset="0"/>
              </a:rPr>
              <a:t>városmonitoring</a:t>
            </a:r>
            <a:r>
              <a:rPr lang="hu-HU" dirty="0" smtClean="0">
                <a:latin typeface="Calibri" pitchFamily="34" charset="0"/>
              </a:rPr>
              <a:t> 2015? (EU-SILC és Pécs ITS2020)</a:t>
            </a:r>
          </a:p>
          <a:p>
            <a:r>
              <a:rPr lang="hu-HU" sz="2800" dirty="0">
                <a:latin typeface="Calibri" pitchFamily="34" charset="0"/>
              </a:rPr>
              <a:t>a</a:t>
            </a:r>
            <a:r>
              <a:rPr lang="hu-HU" sz="2800" dirty="0" smtClean="0">
                <a:latin typeface="Calibri" pitchFamily="34" charset="0"/>
              </a:rPr>
              <a:t>datok ÉS elemzési, értelmezési kompetenciák</a:t>
            </a:r>
            <a:endParaRPr lang="en-GB" sz="2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648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/>
          <a:lstStyle/>
          <a:p>
            <a:r>
              <a:rPr lang="hu-HU" sz="3200" b="1" dirty="0" smtClean="0">
                <a:latin typeface="Calibri" pitchFamily="34" charset="0"/>
              </a:rPr>
              <a:t>VÁROSPOLITIKÁK</a:t>
            </a:r>
            <a:endParaRPr lang="hu-HU" sz="3200" b="1" dirty="0">
              <a:latin typeface="Calibri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/>
          <a:lstStyle/>
          <a:p>
            <a:r>
              <a:rPr lang="hu-HU" dirty="0">
                <a:latin typeface="Calibri" pitchFamily="34" charset="0"/>
              </a:rPr>
              <a:t>e</a:t>
            </a:r>
            <a:r>
              <a:rPr lang="hu-HU" dirty="0" smtClean="0">
                <a:latin typeface="Calibri" pitchFamily="34" charset="0"/>
              </a:rPr>
              <a:t>gyetemi városok</a:t>
            </a:r>
          </a:p>
          <a:p>
            <a:pPr lvl="1"/>
            <a:r>
              <a:rPr lang="hu-HU" dirty="0" smtClean="0">
                <a:latin typeface="Calibri" pitchFamily="34" charset="0"/>
              </a:rPr>
              <a:t>elemzési kompetenciák</a:t>
            </a:r>
          </a:p>
          <a:p>
            <a:pPr lvl="1"/>
            <a:r>
              <a:rPr lang="hu-HU" dirty="0">
                <a:latin typeface="Calibri" pitchFamily="34" charset="0"/>
              </a:rPr>
              <a:t>k</a:t>
            </a:r>
            <a:r>
              <a:rPr lang="hu-HU" dirty="0" smtClean="0">
                <a:latin typeface="Calibri" pitchFamily="34" charset="0"/>
              </a:rPr>
              <a:t>épzések kutatási/gyakorlati elemei helyi városi problémákon</a:t>
            </a:r>
          </a:p>
          <a:p>
            <a:r>
              <a:rPr lang="hu-HU" dirty="0">
                <a:latin typeface="Calibri" pitchFamily="34" charset="0"/>
              </a:rPr>
              <a:t>v</a:t>
            </a:r>
            <a:r>
              <a:rPr lang="hu-HU" dirty="0" smtClean="0">
                <a:latin typeface="Calibri" pitchFamily="34" charset="0"/>
              </a:rPr>
              <a:t>árosi stratégiák</a:t>
            </a:r>
          </a:p>
          <a:p>
            <a:pPr lvl="1"/>
            <a:r>
              <a:rPr lang="hu-HU" dirty="0">
                <a:latin typeface="Calibri" pitchFamily="34" charset="0"/>
              </a:rPr>
              <a:t>e</a:t>
            </a:r>
            <a:r>
              <a:rPr lang="hu-HU" dirty="0" smtClean="0">
                <a:latin typeface="Calibri" pitchFamily="34" charset="0"/>
              </a:rPr>
              <a:t>gyetemi erőforrások mozgósítása tervezésben, kivitelezésben – elkerülendő az uniós források támogatási céljainak </a:t>
            </a:r>
            <a:r>
              <a:rPr lang="hu-HU" dirty="0" err="1" smtClean="0">
                <a:latin typeface="Calibri" pitchFamily="34" charset="0"/>
              </a:rPr>
              <a:t>Ctrl</a:t>
            </a:r>
            <a:r>
              <a:rPr lang="hu-HU" dirty="0" smtClean="0">
                <a:latin typeface="Calibri" pitchFamily="34" charset="0"/>
              </a:rPr>
              <a:t>+V </a:t>
            </a:r>
            <a:r>
              <a:rPr lang="hu-HU" dirty="0" err="1" smtClean="0">
                <a:latin typeface="Calibri" pitchFamily="34" charset="0"/>
              </a:rPr>
              <a:t>Ctrl</a:t>
            </a:r>
            <a:r>
              <a:rPr lang="hu-HU" dirty="0" smtClean="0">
                <a:latin typeface="Calibri" pitchFamily="34" charset="0"/>
              </a:rPr>
              <a:t>+C „</a:t>
            </a:r>
            <a:r>
              <a:rPr lang="hu-HU" dirty="0" err="1" smtClean="0">
                <a:latin typeface="Calibri" pitchFamily="34" charset="0"/>
              </a:rPr>
              <a:t>értelmzését</a:t>
            </a:r>
            <a:r>
              <a:rPr lang="hu-HU" dirty="0" smtClean="0">
                <a:latin typeface="Calibri" pitchFamily="34" charset="0"/>
              </a:rPr>
              <a:t>”</a:t>
            </a:r>
          </a:p>
          <a:p>
            <a:pPr lvl="1"/>
            <a:r>
              <a:rPr lang="hu-HU" dirty="0">
                <a:latin typeface="Calibri" pitchFamily="34" charset="0"/>
              </a:rPr>
              <a:t>p</a:t>
            </a:r>
            <a:r>
              <a:rPr lang="hu-HU" dirty="0" smtClean="0">
                <a:latin typeface="Calibri" pitchFamily="34" charset="0"/>
              </a:rPr>
              <a:t>rojektek </a:t>
            </a:r>
            <a:r>
              <a:rPr lang="hu-HU" dirty="0" err="1" smtClean="0">
                <a:latin typeface="Calibri" pitchFamily="34" charset="0"/>
              </a:rPr>
              <a:t>célratartása</a:t>
            </a:r>
            <a:r>
              <a:rPr lang="hu-HU" dirty="0" smtClean="0">
                <a:latin typeface="Calibri" pitchFamily="34" charset="0"/>
              </a:rPr>
              <a:t>, széttartás helyett</a:t>
            </a:r>
            <a:endParaRPr lang="en-GB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/>
          <a:lstStyle/>
          <a:p>
            <a:r>
              <a:rPr lang="hu-HU" sz="3200" dirty="0"/>
              <a:t>Település és Társadalom </a:t>
            </a:r>
            <a:r>
              <a:rPr lang="hu-HU" sz="3200" dirty="0" smtClean="0"/>
              <a:t>Kutatóközpont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/>
          <a:lstStyle/>
          <a:p>
            <a:pPr lvl="1"/>
            <a:r>
              <a:rPr lang="hu-HU" dirty="0">
                <a:latin typeface="Calibri" pitchFamily="34" charset="0"/>
              </a:rPr>
              <a:t>f</a:t>
            </a:r>
            <a:r>
              <a:rPr lang="hu-HU" dirty="0" smtClean="0">
                <a:latin typeface="Calibri" pitchFamily="34" charset="0"/>
              </a:rPr>
              <a:t>alukutatások: Sellye </a:t>
            </a:r>
            <a:r>
              <a:rPr lang="hu-HU" dirty="0">
                <a:latin typeface="Calibri" pitchFamily="34" charset="0"/>
              </a:rPr>
              <a:t>(1998), Mihályi (1999), Balatonlelle (2000), Környe (2001), Bóly (2002), Magyartelek (2005), </a:t>
            </a:r>
            <a:r>
              <a:rPr lang="hu-HU" dirty="0" smtClean="0">
                <a:latin typeface="Calibri" pitchFamily="34" charset="0"/>
              </a:rPr>
              <a:t>Kémes </a:t>
            </a:r>
            <a:r>
              <a:rPr lang="hu-HU" dirty="0">
                <a:latin typeface="Calibri" pitchFamily="34" charset="0"/>
              </a:rPr>
              <a:t>(</a:t>
            </a:r>
            <a:r>
              <a:rPr lang="hu-HU" dirty="0" smtClean="0">
                <a:latin typeface="Calibri" pitchFamily="34" charset="0"/>
              </a:rPr>
              <a:t>2012), Decs </a:t>
            </a:r>
            <a:r>
              <a:rPr lang="hu-HU" dirty="0">
                <a:latin typeface="Calibri" pitchFamily="34" charset="0"/>
              </a:rPr>
              <a:t>(2014), Gilvánfa (2015), Cserdi (2016</a:t>
            </a:r>
            <a:r>
              <a:rPr lang="hu-HU" dirty="0" smtClean="0">
                <a:latin typeface="Calibri" pitchFamily="34" charset="0"/>
              </a:rPr>
              <a:t>)</a:t>
            </a:r>
          </a:p>
          <a:p>
            <a:pPr lvl="1"/>
            <a:r>
              <a:rPr lang="hu-HU" dirty="0">
                <a:latin typeface="Calibri" pitchFamily="34" charset="0"/>
              </a:rPr>
              <a:t>v</a:t>
            </a:r>
            <a:r>
              <a:rPr lang="hu-HU" dirty="0" smtClean="0">
                <a:latin typeface="Calibri" pitchFamily="34" charset="0"/>
              </a:rPr>
              <a:t>ároskutatások Pécsett (2005-6, 2009-2010, 2013-14)</a:t>
            </a:r>
          </a:p>
          <a:p>
            <a:pPr lvl="1"/>
            <a:r>
              <a:rPr lang="hu-HU" dirty="0" smtClean="0">
                <a:latin typeface="Calibri" pitchFamily="34" charset="0"/>
              </a:rPr>
              <a:t>Pécs </a:t>
            </a:r>
            <a:r>
              <a:rPr lang="hu-HU" dirty="0" err="1" smtClean="0">
                <a:latin typeface="Calibri" pitchFamily="34" charset="0"/>
              </a:rPr>
              <a:t>Studies</a:t>
            </a:r>
            <a:r>
              <a:rPr lang="hu-HU" dirty="0" smtClean="0">
                <a:latin typeface="Calibri" pitchFamily="34" charset="0"/>
              </a:rPr>
              <a:t> 2015-től?</a:t>
            </a:r>
            <a:endParaRPr lang="hu-HU" dirty="0">
              <a:latin typeface="Calibri" pitchFamily="34" charset="0"/>
            </a:endParaRPr>
          </a:p>
          <a:p>
            <a:pPr lvl="1"/>
            <a:r>
              <a:rPr lang="hu-HU" dirty="0" smtClean="0">
                <a:latin typeface="Calibri" pitchFamily="34" charset="0"/>
              </a:rPr>
              <a:t>PTE kutatók, oktatók hálózatosítása pécsi városi folyamatok, várospolitikák által felvetett problémák körül</a:t>
            </a:r>
          </a:p>
          <a:p>
            <a:pPr lvl="1"/>
            <a:r>
              <a:rPr lang="hu-HU" dirty="0">
                <a:latin typeface="Calibri" pitchFamily="34" charset="0"/>
              </a:rPr>
              <a:t>k</a:t>
            </a:r>
            <a:r>
              <a:rPr lang="hu-HU" dirty="0" smtClean="0">
                <a:latin typeface="Calibri" pitchFamily="34" charset="0"/>
              </a:rPr>
              <a:t>apcsolódás a PTE VÁROSMŰHELY kezdeményezéshez (PMJV főépítésze)</a:t>
            </a:r>
          </a:p>
        </p:txBody>
      </p:sp>
    </p:spTree>
    <p:extLst>
      <p:ext uri="{BB962C8B-B14F-4D97-AF65-F5344CB8AC3E}">
        <p14:creationId xmlns:p14="http://schemas.microsoft.com/office/powerpoint/2010/main" val="1059016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dirty="0" smtClean="0"/>
              <a:t>Kapcsolatfelvétel</a:t>
            </a:r>
          </a:p>
          <a:p>
            <a:pPr algn="ctr"/>
            <a:endParaRPr lang="hu-HU" dirty="0"/>
          </a:p>
          <a:p>
            <a:pPr marL="0" indent="0" algn="ctr">
              <a:buNone/>
            </a:pPr>
            <a:r>
              <a:rPr lang="hu-HU" dirty="0" err="1" smtClean="0">
                <a:hlinkClick r:id="rId2"/>
              </a:rPr>
              <a:t>fuzer.katalin</a:t>
            </a:r>
            <a:r>
              <a:rPr lang="hu-HU" dirty="0" smtClean="0">
                <a:hlinkClick r:id="rId2"/>
              </a:rPr>
              <a:t>@</a:t>
            </a:r>
            <a:r>
              <a:rPr lang="hu-HU" dirty="0" err="1" smtClean="0">
                <a:hlinkClick r:id="rId2"/>
              </a:rPr>
              <a:t>pte.hu</a:t>
            </a:r>
            <a:endParaRPr lang="hu-HU" dirty="0" smtClean="0"/>
          </a:p>
          <a:p>
            <a:pPr marL="0" indent="0" algn="ctr">
              <a:buNone/>
            </a:pPr>
            <a:r>
              <a:rPr lang="hu-HU" dirty="0" smtClean="0">
                <a:hlinkClick r:id="rId3"/>
              </a:rPr>
              <a:t>http://szociologia.btk.pte.hu/ttkk</a:t>
            </a:r>
            <a:endParaRPr lang="hu-HU" dirty="0" smtClean="0"/>
          </a:p>
          <a:p>
            <a:pPr marL="0" indent="0" algn="ctr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2284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1637</TotalTime>
  <Words>234</Words>
  <Application>Microsoft Office PowerPoint</Application>
  <PresentationFormat>Diavetítés a képernyőre (4:3 oldalarány)</PresentationFormat>
  <Paragraphs>37</Paragraphs>
  <Slides>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Alapértelmezett terv</vt:lpstr>
      <vt:lpstr>Városi társadalmak:  folyamatok, várospolitikák</vt:lpstr>
      <vt:lpstr>VÁROSI TÁRSADALMI FOLYAMATOK</vt:lpstr>
      <vt:lpstr>VÁROSPOLITIKÁK</vt:lpstr>
      <vt:lpstr>Település és Társadalom Kutatóközpont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4 Dimenzió</dc:creator>
  <cp:lastModifiedBy>Katalin</cp:lastModifiedBy>
  <cp:revision>36</cp:revision>
  <dcterms:created xsi:type="dcterms:W3CDTF">2014-06-22T15:55:10Z</dcterms:created>
  <dcterms:modified xsi:type="dcterms:W3CDTF">2015-04-18T10:24:53Z</dcterms:modified>
</cp:coreProperties>
</file>