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1" r:id="rId2"/>
  </p:sldMasterIdLst>
  <p:notesMasterIdLst>
    <p:notesMasterId r:id="rId38"/>
  </p:notesMasterIdLst>
  <p:handoutMasterIdLst>
    <p:handoutMasterId r:id="rId39"/>
  </p:handoutMasterIdLst>
  <p:sldIdLst>
    <p:sldId id="256" r:id="rId3"/>
    <p:sldId id="359" r:id="rId4"/>
    <p:sldId id="358" r:id="rId5"/>
    <p:sldId id="348" r:id="rId6"/>
    <p:sldId id="349" r:id="rId7"/>
    <p:sldId id="354" r:id="rId8"/>
    <p:sldId id="357" r:id="rId9"/>
    <p:sldId id="305" r:id="rId10"/>
    <p:sldId id="360" r:id="rId11"/>
    <p:sldId id="374" r:id="rId12"/>
    <p:sldId id="352" r:id="rId13"/>
    <p:sldId id="353" r:id="rId14"/>
    <p:sldId id="322" r:id="rId15"/>
    <p:sldId id="275" r:id="rId16"/>
    <p:sldId id="355" r:id="rId17"/>
    <p:sldId id="369" r:id="rId18"/>
    <p:sldId id="370" r:id="rId19"/>
    <p:sldId id="365" r:id="rId20"/>
    <p:sldId id="367" r:id="rId21"/>
    <p:sldId id="373" r:id="rId22"/>
    <p:sldId id="347" r:id="rId23"/>
    <p:sldId id="327" r:id="rId24"/>
    <p:sldId id="303" r:id="rId25"/>
    <p:sldId id="330" r:id="rId26"/>
    <p:sldId id="332" r:id="rId27"/>
    <p:sldId id="288" r:id="rId28"/>
    <p:sldId id="336" r:id="rId29"/>
    <p:sldId id="257" r:id="rId30"/>
    <p:sldId id="376" r:id="rId31"/>
    <p:sldId id="311" r:id="rId32"/>
    <p:sldId id="372" r:id="rId33"/>
    <p:sldId id="371" r:id="rId34"/>
    <p:sldId id="361" r:id="rId35"/>
    <p:sldId id="362" r:id="rId36"/>
    <p:sldId id="277" r:id="rId37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5400B"/>
    <a:srgbClr val="FF9900"/>
    <a:srgbClr val="42D13B"/>
    <a:srgbClr val="9966FF"/>
    <a:srgbClr val="E49F5A"/>
    <a:srgbClr val="797979"/>
    <a:srgbClr val="66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99" autoAdjust="0"/>
    <p:restoredTop sz="94660"/>
  </p:normalViewPr>
  <p:slideViewPr>
    <p:cSldViewPr>
      <p:cViewPr>
        <p:scale>
          <a:sx n="100" d="100"/>
          <a:sy n="100" d="100"/>
        </p:scale>
        <p:origin x="-1944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199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ableStyles" Target="tableStyle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1. adatsor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>
                  <a:shade val="50000"/>
                </a:schemeClr>
              </a:solidFill>
            </a:ln>
            <a:effectLst/>
          </c:spPr>
          <c:invertIfNegative val="0"/>
          <c:dPt>
            <c:idx val="7"/>
            <c:invertIfNegative val="0"/>
            <c:bubble3D val="0"/>
            <c:spPr>
              <a:solidFill>
                <a:srgbClr val="92D050"/>
              </a:solidFill>
              <a:ln>
                <a:solidFill>
                  <a:schemeClr val="accent1">
                    <a:shade val="50000"/>
                  </a:schemeClr>
                </a:solidFill>
              </a:ln>
              <a:effectLst/>
            </c:spPr>
          </c:dPt>
          <c:dPt>
            <c:idx val="10"/>
            <c:invertIfNegative val="0"/>
            <c:bubble3D val="0"/>
            <c:spPr>
              <a:solidFill>
                <a:srgbClr val="92D050"/>
              </a:solidFill>
              <a:ln>
                <a:solidFill>
                  <a:schemeClr val="accent1">
                    <a:shade val="50000"/>
                  </a:schemeClr>
                </a:solidFill>
              </a:ln>
              <a:effectLst/>
            </c:spPr>
          </c:dPt>
          <c:dPt>
            <c:idx val="13"/>
            <c:invertIfNegative val="0"/>
            <c:bubble3D val="0"/>
            <c:spPr>
              <a:solidFill>
                <a:srgbClr val="92D050"/>
              </a:solidFill>
              <a:ln>
                <a:solidFill>
                  <a:schemeClr val="accent1">
                    <a:shade val="50000"/>
                  </a:schemeClr>
                </a:solidFill>
              </a:ln>
              <a:effectLst/>
            </c:spPr>
          </c:dPt>
          <c:dLbls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6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u-H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6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u-H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6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u-H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6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Munka1!$A$2:$A$19</c:f>
              <c:strCache>
                <c:ptCount val="18"/>
                <c:pt idx="0">
                  <c:v>Borsod-Abaúj-Zemplén</c:v>
                </c:pt>
                <c:pt idx="1">
                  <c:v>Szabolcs-Szatmár-Bereg</c:v>
                </c:pt>
                <c:pt idx="2">
                  <c:v>Bács-Kiskun</c:v>
                </c:pt>
                <c:pt idx="3">
                  <c:v>Békés</c:v>
                </c:pt>
                <c:pt idx="4">
                  <c:v>Jász-Nagykun-Szolnok</c:v>
                </c:pt>
                <c:pt idx="5">
                  <c:v>Hajdú-Bihar</c:v>
                </c:pt>
                <c:pt idx="6">
                  <c:v>Veszprém</c:v>
                </c:pt>
                <c:pt idx="7">
                  <c:v>Somogy</c:v>
                </c:pt>
                <c:pt idx="8">
                  <c:v>Heves</c:v>
                </c:pt>
                <c:pt idx="9">
                  <c:v>Nógrád</c:v>
                </c:pt>
                <c:pt idx="10">
                  <c:v>Baranya</c:v>
                </c:pt>
                <c:pt idx="11">
                  <c:v>Fejér</c:v>
                </c:pt>
                <c:pt idx="12">
                  <c:v>Csongrád</c:v>
                </c:pt>
                <c:pt idx="13">
                  <c:v>Tolna</c:v>
                </c:pt>
                <c:pt idx="14">
                  <c:v>Komárom-Esztergom</c:v>
                </c:pt>
                <c:pt idx="15">
                  <c:v>Győr-Moson-Sopron</c:v>
                </c:pt>
                <c:pt idx="16">
                  <c:v>Zala</c:v>
                </c:pt>
                <c:pt idx="17">
                  <c:v>Vas</c:v>
                </c:pt>
              </c:strCache>
            </c:strRef>
          </c:cat>
          <c:val>
            <c:numRef>
              <c:f>Munka1!$B$2:$B$19</c:f>
              <c:numCache>
                <c:formatCode>General</c:formatCode>
                <c:ptCount val="18"/>
                <c:pt idx="0">
                  <c:v>93.05</c:v>
                </c:pt>
                <c:pt idx="1">
                  <c:v>89.28</c:v>
                </c:pt>
                <c:pt idx="2">
                  <c:v>63.230000000000004</c:v>
                </c:pt>
                <c:pt idx="3">
                  <c:v>57.94</c:v>
                </c:pt>
                <c:pt idx="4">
                  <c:v>53.78</c:v>
                </c:pt>
                <c:pt idx="5">
                  <c:v>49.620000000000005</c:v>
                </c:pt>
                <c:pt idx="6">
                  <c:v>45.17</c:v>
                </c:pt>
                <c:pt idx="7">
                  <c:v>43.449999999999996</c:v>
                </c:pt>
                <c:pt idx="8">
                  <c:v>41.690000000000005</c:v>
                </c:pt>
                <c:pt idx="9">
                  <c:v>41.13</c:v>
                </c:pt>
                <c:pt idx="10">
                  <c:v>38.020000000000003</c:v>
                </c:pt>
                <c:pt idx="11">
                  <c:v>32.1</c:v>
                </c:pt>
                <c:pt idx="12">
                  <c:v>29.19</c:v>
                </c:pt>
                <c:pt idx="13">
                  <c:v>27.55</c:v>
                </c:pt>
                <c:pt idx="14">
                  <c:v>25.939999999999998</c:v>
                </c:pt>
                <c:pt idx="15">
                  <c:v>23.35</c:v>
                </c:pt>
                <c:pt idx="16">
                  <c:v>23.05</c:v>
                </c:pt>
                <c:pt idx="17">
                  <c:v>21.14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9"/>
        <c:overlap val="-27"/>
        <c:axId val="208991232"/>
        <c:axId val="159949376"/>
      </c:barChart>
      <c:catAx>
        <c:axId val="208991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solidFill>
            <a:schemeClr val="bg1"/>
          </a:solidFill>
          <a:ln w="9513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99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hu-HU"/>
          </a:p>
        </c:txPr>
        <c:crossAx val="159949376"/>
        <c:crosses val="autoZero"/>
        <c:auto val="1"/>
        <c:lblAlgn val="ctr"/>
        <c:lblOffset val="100"/>
        <c:noMultiLvlLbl val="0"/>
      </c:catAx>
      <c:valAx>
        <c:axId val="159949376"/>
        <c:scaling>
          <c:orientation val="minMax"/>
        </c:scaling>
        <c:delete val="0"/>
        <c:axPos val="l"/>
        <c:majorGridlines>
          <c:spPr>
            <a:ln w="9513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99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hu-HU"/>
          </a:p>
        </c:txPr>
        <c:crossAx val="208991232"/>
        <c:crosses val="autoZero"/>
        <c:crossBetween val="between"/>
      </c:valAx>
      <c:spPr>
        <a:noFill/>
        <a:ln w="25369">
          <a:noFill/>
        </a:ln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272EEA-9D58-4FB7-9C88-ADFE9BBEEFB9}" type="datetimeFigureOut">
              <a:rPr lang="hu-HU" smtClean="0"/>
              <a:t>2015.03.17.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C9BD22-88ED-4FAE-871B-DC3A502C0D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3669573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BD65FE-8DBB-41A0-B704-F4EA608EC333}" type="datetimeFigureOut">
              <a:rPr lang="hu-HU" smtClean="0"/>
              <a:t>2015.03.17.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601AA7-A1FD-4183-B1CC-031D13B1511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0780329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601AA7-A1FD-4183-B1CC-031D13B1511B}" type="slidenum">
              <a:rPr lang="hu-HU" smtClean="0"/>
              <a:t>28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1097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MRTT 2013 11. 21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731F4-9B19-49C8-B0FF-4AE13A188C4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59577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MRTT 2013 11. 21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731F4-9B19-49C8-B0FF-4AE13A188C4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81897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MRTT 2013 11. 21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731F4-9B19-49C8-B0FF-4AE13A188C4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42678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MRTT 2013 11. 21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731F4-9B19-49C8-B0FF-4AE13A188C4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717401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első olda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281107"/>
            <a:ext cx="7772400" cy="504819"/>
          </a:xfrm>
        </p:spPr>
        <p:txBody>
          <a:bodyPr anchor="t">
            <a:normAutofit/>
          </a:bodyPr>
          <a:lstStyle>
            <a:lvl1pPr algn="ctr">
              <a:defRPr sz="1800" b="0" cap="none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4786322"/>
            <a:ext cx="7572428" cy="150019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9" name="Tartalom helye 2"/>
          <p:cNvSpPr>
            <a:spLocks noGrp="1"/>
          </p:cNvSpPr>
          <p:nvPr>
            <p:ph idx="14"/>
          </p:nvPr>
        </p:nvSpPr>
        <p:spPr>
          <a:xfrm>
            <a:off x="908566" y="1928803"/>
            <a:ext cx="3601290" cy="269646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12" name="Tartalom helye 2"/>
          <p:cNvSpPr>
            <a:spLocks noGrp="1"/>
          </p:cNvSpPr>
          <p:nvPr>
            <p:ph idx="15"/>
          </p:nvPr>
        </p:nvSpPr>
        <p:spPr>
          <a:xfrm>
            <a:off x="4643438" y="1928803"/>
            <a:ext cx="3601290" cy="269646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639B0-AFA6-4E9E-9BEC-B43A00D795D3}" type="datetimeFigureOut">
              <a:rPr lang="hu-HU"/>
              <a:pPr>
                <a:defRPr/>
              </a:pPr>
              <a:t>2015.03.17.</a:t>
            </a:fld>
            <a:endParaRPr lang="hu-H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853473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MRTT 2013 11. 21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CE4A-6DB3-40A9-B4E2-A2F76DF2A8A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384250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MRTT 2013 11. 21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CE4A-6DB3-40A9-B4E2-A2F76DF2A8A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390193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MRTT 2013 11. 21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CE4A-6DB3-40A9-B4E2-A2F76DF2A8A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73976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MRTT 2013 11. 21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CE4A-6DB3-40A9-B4E2-A2F76DF2A8A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223879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MRTT 2013 11. 21</a:t>
            </a:r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CE4A-6DB3-40A9-B4E2-A2F76DF2A8A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600138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MRTT 2013 11. 21</a:t>
            </a:r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CE4A-6DB3-40A9-B4E2-A2F76DF2A8A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46951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 cap="all" baseline="0">
                <a:solidFill>
                  <a:srgbClr val="FF0000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  <a:latin typeface="Arial Narrow" pitchFamily="34" charset="0"/>
              </a:defRPr>
            </a:lvl1pPr>
            <a:lvl2pPr>
              <a:defRPr baseline="0">
                <a:solidFill>
                  <a:schemeClr val="bg1"/>
                </a:solidFill>
                <a:latin typeface="Arial Narrow" pitchFamily="34" charset="0"/>
              </a:defRPr>
            </a:lvl2pPr>
            <a:lvl3pPr>
              <a:defRPr baseline="0">
                <a:solidFill>
                  <a:schemeClr val="bg1"/>
                </a:solidFill>
                <a:latin typeface="Arial Narrow" pitchFamily="34" charset="0"/>
              </a:defRPr>
            </a:lvl3pPr>
            <a:lvl4pPr>
              <a:defRPr baseline="0">
                <a:solidFill>
                  <a:schemeClr val="bg1"/>
                </a:solidFill>
                <a:latin typeface="Arial Narrow" pitchFamily="34" charset="0"/>
              </a:defRPr>
            </a:lvl4pPr>
            <a:lvl5pPr>
              <a:defRPr baseline="0">
                <a:solidFill>
                  <a:schemeClr val="bg1"/>
                </a:solidFill>
                <a:latin typeface="Arial Narrow" pitchFamily="34" charset="0"/>
              </a:defRPr>
            </a:lvl5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lang="hu-HU" sz="800" b="0" i="0" u="none" strike="noStrike" baseline="0" smtClean="0">
                <a:solidFill>
                  <a:schemeClr val="bg1"/>
                </a:solidFill>
              </a:defRPr>
            </a:lvl1pPr>
          </a:lstStyle>
          <a:p>
            <a:r>
              <a:rPr lang="hu-HU" smtClean="0"/>
              <a:t>MRTT 2013 11. 21</a:t>
            </a:r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hu-HU" dirty="0" smtClean="0"/>
              <a:t>Faragó László</a:t>
            </a:r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731F4-9B19-49C8-B0FF-4AE13A188C49}" type="slidenum">
              <a:rPr lang="hu-HU" smtClean="0"/>
              <a:t>‹#›</a:t>
            </a:fld>
            <a:endParaRPr lang="hu-HU"/>
          </a:p>
        </p:txBody>
      </p:sp>
      <p:sp>
        <p:nvSpPr>
          <p:cNvPr id="8" name="Szövegdoboz 7"/>
          <p:cNvSpPr txBox="1"/>
          <p:nvPr userDrawn="1"/>
        </p:nvSpPr>
        <p:spPr>
          <a:xfrm>
            <a:off x="251520" y="47667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797320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MRTT 2013 11. 21</a:t>
            </a:r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CE4A-6DB3-40A9-B4E2-A2F76DF2A8A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667588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MRTT 2013 11. 21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CE4A-6DB3-40A9-B4E2-A2F76DF2A8A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545329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MRTT 2013 11. 21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CE4A-6DB3-40A9-B4E2-A2F76DF2A8A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832370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MRTT 2013 11. 21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CE4A-6DB3-40A9-B4E2-A2F76DF2A8A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0228343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MRTT 2013 11. 21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CE4A-6DB3-40A9-B4E2-A2F76DF2A8A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0545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gyéni elrendez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MRTT 2013 11. 21</a:t>
            </a:r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731F4-9B19-49C8-B0FF-4AE13A188C4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7293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MRTT 2013 11. 21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731F4-9B19-49C8-B0FF-4AE13A188C4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74649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 cap="all" baseline="0">
                <a:solidFill>
                  <a:srgbClr val="C00000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 baseline="0">
                <a:latin typeface="Arial Narrow" pitchFamily="34" charset="0"/>
              </a:defRPr>
            </a:lvl1pPr>
            <a:lvl2pPr>
              <a:defRPr sz="2400" baseline="0">
                <a:latin typeface="Arial Narrow" pitchFamily="34" charset="0"/>
              </a:defRPr>
            </a:lvl2pPr>
            <a:lvl3pPr>
              <a:defRPr sz="2000" baseline="0">
                <a:latin typeface="Arial Narrow" pitchFamily="34" charset="0"/>
              </a:defRPr>
            </a:lvl3pPr>
            <a:lvl4pPr>
              <a:defRPr sz="1800" baseline="0">
                <a:latin typeface="Arial Narrow" pitchFamily="34" charset="0"/>
              </a:defRPr>
            </a:lvl4pPr>
            <a:lvl5pPr>
              <a:defRPr sz="1800" baseline="0">
                <a:latin typeface="Arial Narrow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MRTT 2013 11. 21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731F4-9B19-49C8-B0FF-4AE13A188C4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27806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MRTT 2013 11. 21</a:t>
            </a:r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731F4-9B19-49C8-B0FF-4AE13A188C4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64441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MRTT 2013 11. 21</a:t>
            </a:r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731F4-9B19-49C8-B0FF-4AE13A188C4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79384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MRTT 2013 11. 21</a:t>
            </a:r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731F4-9B19-49C8-B0FF-4AE13A188C4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42627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MRTT 2013 11. 21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731F4-9B19-49C8-B0FF-4AE13A188C4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88235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979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hu-HU" smtClean="0"/>
              <a:t>MRTT 2013 11. 21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hu-HU" smtClean="0"/>
              <a:t>Faragó László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731F4-9B19-49C8-B0FF-4AE13A188C4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06993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73" r:id="rId13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hu-HU" smtClean="0"/>
              <a:t>MRTT 2013 11. 21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hu-HU" smtClean="0"/>
              <a:t>Faragó László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DCE4A-6DB3-40A9-B4E2-A2F76DF2A8A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78185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539552" y="836712"/>
            <a:ext cx="7772400" cy="2952328"/>
          </a:xfrm>
        </p:spPr>
        <p:txBody>
          <a:bodyPr>
            <a:normAutofit/>
          </a:bodyPr>
          <a:lstStyle/>
          <a:p>
            <a:r>
              <a:rPr lang="hu-HU" sz="4000" b="1" cap="all" dirty="0">
                <a:solidFill>
                  <a:srgbClr val="FF0000"/>
                </a:solidFill>
              </a:rPr>
              <a:t>A területfejlesztés az Európai Unió és a magyarországi változások tükrében – az </a:t>
            </a:r>
            <a:r>
              <a:rPr lang="hu-HU" sz="4000" b="1" cap="all" dirty="0" smtClean="0">
                <a:solidFill>
                  <a:srgbClr val="FF0000"/>
                </a:solidFill>
              </a:rPr>
              <a:t>urbanisztika kihívásai</a:t>
            </a:r>
            <a:endParaRPr lang="hu-HU" sz="4000" b="1" cap="all" dirty="0">
              <a:solidFill>
                <a:srgbClr val="FF0000"/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4653136"/>
            <a:ext cx="6400800" cy="1847842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hu-HU" sz="2400" b="1" cap="all" dirty="0" smtClean="0">
                <a:solidFill>
                  <a:srgbClr val="C00000"/>
                </a:solidFill>
              </a:rPr>
              <a:t>Faragó László</a:t>
            </a:r>
          </a:p>
          <a:p>
            <a:pPr>
              <a:lnSpc>
                <a:spcPct val="120000"/>
              </a:lnSpc>
            </a:pPr>
            <a:r>
              <a:rPr lang="hu-HU" sz="1800" b="1" cap="all" dirty="0" smtClean="0">
                <a:solidFill>
                  <a:srgbClr val="C00000"/>
                </a:solidFill>
              </a:rPr>
              <a:t>MTA KRTK RKI DTO</a:t>
            </a:r>
          </a:p>
          <a:p>
            <a:pPr>
              <a:spcAft>
                <a:spcPts val="600"/>
              </a:spcAft>
            </a:pPr>
            <a:endParaRPr lang="hu-HU" sz="2800" dirty="0" smtClean="0">
              <a:solidFill>
                <a:schemeClr val="bg1"/>
              </a:solidFill>
            </a:endParaRPr>
          </a:p>
          <a:p>
            <a:endParaRPr lang="hu-HU" sz="3000" b="1" cap="al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4290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változások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kohézióról a hangsúly átkerül a versenyképesség erősítésére, amiben a városok (városi térségek) kapnak nagyobb szerepet</a:t>
            </a:r>
          </a:p>
          <a:p>
            <a:r>
              <a:rPr lang="hu-HU" dirty="0" smtClean="0"/>
              <a:t>Nem csak </a:t>
            </a:r>
            <a:r>
              <a:rPr lang="hu-HU" dirty="0"/>
              <a:t>„</a:t>
            </a:r>
            <a:r>
              <a:rPr lang="hu-HU" dirty="0" smtClean="0"/>
              <a:t>szelektív” (pl. elmaradott)  régiók, hanem a fejlettebb területek is kapnak támogatást</a:t>
            </a:r>
          </a:p>
          <a:p>
            <a:r>
              <a:rPr lang="hu-HU" dirty="0" smtClean="0"/>
              <a:t>A tagállamokon belüli regionális felzárkóztatás nemzeti ügy</a:t>
            </a:r>
          </a:p>
          <a:p>
            <a:pPr marL="0" indent="0">
              <a:buNone/>
            </a:pPr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79671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557748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endParaRPr lang="hu-HU" sz="3600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hu-HU" sz="3600" dirty="0" smtClean="0">
                <a:solidFill>
                  <a:srgbClr val="FF0000"/>
                </a:solidFill>
              </a:rPr>
              <a:t>Többsebességes </a:t>
            </a:r>
          </a:p>
          <a:p>
            <a:pPr marL="0" indent="0" algn="just">
              <a:buNone/>
            </a:pPr>
            <a:r>
              <a:rPr lang="hu-HU" sz="3600" dirty="0" smtClean="0">
                <a:solidFill>
                  <a:srgbClr val="FF0000"/>
                </a:solidFill>
              </a:rPr>
              <a:t>EUrópa?</a:t>
            </a:r>
          </a:p>
          <a:p>
            <a:pPr marL="0" indent="0" algn="just">
              <a:buNone/>
            </a:pPr>
            <a:endParaRPr lang="hu-HU" sz="3600" b="1" dirty="0"/>
          </a:p>
          <a:p>
            <a:pPr marL="0" indent="0" algn="just">
              <a:buNone/>
            </a:pPr>
            <a:endParaRPr lang="hu-HU" sz="3600" b="1" dirty="0" smtClean="0"/>
          </a:p>
          <a:p>
            <a:pPr marL="0" indent="0" algn="just">
              <a:buNone/>
            </a:pPr>
            <a:r>
              <a:rPr lang="hu-HU" sz="3600" b="1" dirty="0" smtClean="0"/>
              <a:t>„Nem </a:t>
            </a:r>
            <a:r>
              <a:rPr lang="hu-HU" sz="3600" b="1" dirty="0"/>
              <a:t>szükségszerűen ugyanolyan ütemben kell haladnunk, </a:t>
            </a:r>
            <a:r>
              <a:rPr lang="hu-HU" sz="3600" b="1" dirty="0" smtClean="0"/>
              <a:t>– </a:t>
            </a:r>
            <a:r>
              <a:rPr lang="hu-HU" sz="3600" dirty="0" smtClean="0"/>
              <a:t>a </a:t>
            </a:r>
            <a:r>
              <a:rPr lang="hu-HU" sz="3600" dirty="0"/>
              <a:t>Szerződések </a:t>
            </a:r>
            <a:r>
              <a:rPr lang="hu-HU" sz="3600" dirty="0" smtClean="0"/>
              <a:t>ezt lehetővé </a:t>
            </a:r>
            <a:r>
              <a:rPr lang="hu-HU" sz="3600" dirty="0"/>
              <a:t>teszik, és már láthattuk, képesek vagyunk arra, hogy </a:t>
            </a:r>
            <a:r>
              <a:rPr lang="hu-HU" sz="3600" dirty="0" smtClean="0"/>
              <a:t>különböző munkabeosztás </a:t>
            </a:r>
            <a:r>
              <a:rPr lang="hu-HU" sz="3600" dirty="0"/>
              <a:t>szerint dolgozzunk. Akik gyorsabban akarnak haladni, hadd tegyék</a:t>
            </a:r>
            <a:r>
              <a:rPr lang="hu-HU" sz="3600" dirty="0" smtClean="0"/>
              <a:t>!”</a:t>
            </a:r>
          </a:p>
          <a:p>
            <a:pPr marL="0" indent="0" algn="just">
              <a:buNone/>
            </a:pPr>
            <a:r>
              <a:rPr lang="hu-HU" sz="1200" dirty="0"/>
              <a:t>(Jean-Claude </a:t>
            </a:r>
            <a:r>
              <a:rPr lang="hu-HU" sz="1200" dirty="0" err="1" smtClean="0"/>
              <a:t>Juncker</a:t>
            </a:r>
            <a:r>
              <a:rPr lang="hu-HU" sz="1200" dirty="0" smtClean="0"/>
              <a:t>, 2014. július 15. Új </a:t>
            </a:r>
            <a:r>
              <a:rPr lang="hu-HU" sz="1200" dirty="0"/>
              <a:t>kezdet Európa számára: a munkahelyteremtés, a növekedés, a méltányosság és a demokratikus változás programja. Politikai iránymutatás a hivatalba lépő </a:t>
            </a:r>
            <a:r>
              <a:rPr lang="hu-HU" sz="1200" dirty="0" smtClean="0"/>
              <a:t>következő Európai </a:t>
            </a:r>
            <a:r>
              <a:rPr lang="hu-HU" sz="1200" dirty="0"/>
              <a:t>Bizottság </a:t>
            </a:r>
            <a:r>
              <a:rPr lang="hu-HU" sz="1200" dirty="0" smtClean="0"/>
              <a:t>számára Nyitóbeszéd </a:t>
            </a:r>
            <a:r>
              <a:rPr lang="hu-HU" sz="1200" dirty="0"/>
              <a:t>az Európai </a:t>
            </a:r>
            <a:r>
              <a:rPr lang="hu-HU" sz="1200" dirty="0" smtClean="0"/>
              <a:t>Parlament plenáris </a:t>
            </a:r>
            <a:r>
              <a:rPr lang="hu-HU" sz="1200" dirty="0"/>
              <a:t>ülésén. http://ec.europa.eu/priorities/docs/pg_hu.pdf#page=5)</a:t>
            </a: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3885" y="548680"/>
            <a:ext cx="3672408" cy="2298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457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A regionális és várospolitikai főigazgatóság küldetése 2014</a:t>
            </a:r>
            <a:r>
              <a:rPr lang="hu-HU" sz="1300" dirty="0"/>
              <a:t/>
            </a:r>
            <a:br>
              <a:rPr lang="hu-HU" sz="1300" dirty="0"/>
            </a:br>
            <a:r>
              <a:rPr lang="hu-HU" sz="1300" b="0" dirty="0" smtClean="0">
                <a:solidFill>
                  <a:schemeClr val="bg1"/>
                </a:solidFill>
              </a:rPr>
              <a:t>EC: REGIO MANAGEMENT PLAN Ref. </a:t>
            </a:r>
            <a:r>
              <a:rPr lang="hu-HU" sz="1300" b="0" dirty="0" err="1" smtClean="0">
                <a:solidFill>
                  <a:schemeClr val="bg1"/>
                </a:solidFill>
              </a:rPr>
              <a:t>Ares</a:t>
            </a:r>
            <a:r>
              <a:rPr lang="hu-HU" sz="1300" b="0" dirty="0" smtClean="0">
                <a:solidFill>
                  <a:schemeClr val="bg1"/>
                </a:solidFill>
              </a:rPr>
              <a:t>(2014)160839 - 24/01/2014</a:t>
            </a:r>
            <a:endParaRPr lang="hu-HU" sz="1300" b="0" dirty="0">
              <a:solidFill>
                <a:schemeClr val="bg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 fontScale="92500"/>
          </a:bodyPr>
          <a:lstStyle/>
          <a:p>
            <a:r>
              <a:rPr lang="hu-HU" b="1" dirty="0" smtClean="0"/>
              <a:t>Vízió</a:t>
            </a:r>
            <a:r>
              <a:rPr lang="hu-HU" dirty="0" smtClean="0"/>
              <a:t>: olyan EU, ahol minden régióban és városban az emberek kihasználhatják az összes lehetőségüket. </a:t>
            </a:r>
          </a:p>
          <a:p>
            <a:r>
              <a:rPr lang="hu-HU" dirty="0" smtClean="0"/>
              <a:t>2014 kihívása a növekedés és a munkahely-teremtés erősítése</a:t>
            </a:r>
            <a:r>
              <a:rPr lang="hu-HU" dirty="0"/>
              <a:t>. </a:t>
            </a:r>
            <a:r>
              <a:rPr lang="hu-HU" dirty="0" smtClean="0"/>
              <a:t>„A </a:t>
            </a:r>
            <a:r>
              <a:rPr lang="hu-HU" dirty="0"/>
              <a:t>regionális politika </a:t>
            </a:r>
            <a:r>
              <a:rPr lang="hu-HU" dirty="0" smtClean="0"/>
              <a:t>jelentős </a:t>
            </a:r>
            <a:r>
              <a:rPr lang="hu-HU" dirty="0"/>
              <a:t>felelősséget </a:t>
            </a:r>
            <a:r>
              <a:rPr lang="hu-HU" dirty="0" smtClean="0"/>
              <a:t>vállal e </a:t>
            </a:r>
            <a:r>
              <a:rPr lang="hu-HU" dirty="0"/>
              <a:t>célkitűzés elérésében</a:t>
            </a:r>
            <a:r>
              <a:rPr lang="hu-HU" dirty="0" smtClean="0"/>
              <a:t>.” „</a:t>
            </a:r>
            <a:r>
              <a:rPr lang="hu-HU" dirty="0" smtClean="0">
                <a:solidFill>
                  <a:srgbClr val="92D050"/>
                </a:solidFill>
              </a:rPr>
              <a:t>A kohéziós politika teljes harmonizációja az EU2020-szal</a:t>
            </a:r>
            <a:r>
              <a:rPr lang="hu-HU" dirty="0" smtClean="0"/>
              <a:t>.”</a:t>
            </a:r>
          </a:p>
          <a:p>
            <a:pPr marL="0" indent="0">
              <a:buNone/>
            </a:pPr>
            <a:r>
              <a:rPr lang="hu-HU" dirty="0" smtClean="0"/>
              <a:t>	</a:t>
            </a:r>
            <a:r>
              <a:rPr lang="hu-HU" sz="2400" dirty="0" smtClean="0"/>
              <a:t>Walter </a:t>
            </a:r>
            <a:r>
              <a:rPr lang="hu-HU" sz="2400" dirty="0" err="1" smtClean="0"/>
              <a:t>Deffaa</a:t>
            </a:r>
            <a:endParaRPr lang="hu-HU" sz="2400" dirty="0" smtClean="0"/>
          </a:p>
          <a:p>
            <a:pPr marL="0" indent="0">
              <a:buNone/>
            </a:pPr>
            <a:r>
              <a:rPr lang="hu-HU" sz="2400" dirty="0"/>
              <a:t>	</a:t>
            </a:r>
            <a:r>
              <a:rPr lang="hu-HU" sz="2400" dirty="0" smtClean="0"/>
              <a:t>főigazgató</a:t>
            </a:r>
            <a:endParaRPr lang="hu-HU" sz="2400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7" y="4797152"/>
            <a:ext cx="1861913" cy="12390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2369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EU 2020 </a:t>
            </a:r>
            <a:r>
              <a:rPr lang="hu-HU" dirty="0" smtClean="0"/>
              <a:t>stratégia prioritásai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21088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80000"/>
              </a:lnSpc>
            </a:pPr>
            <a:r>
              <a:rPr lang="hu-HU" dirty="0" smtClean="0">
                <a:solidFill>
                  <a:srgbClr val="FF0000"/>
                </a:solidFill>
              </a:rPr>
              <a:t>Tudásalapú </a:t>
            </a:r>
            <a:r>
              <a:rPr lang="hu-HU" dirty="0">
                <a:solidFill>
                  <a:srgbClr val="FF0000"/>
                </a:solidFill>
              </a:rPr>
              <a:t>növekedés általi értékteremtés </a:t>
            </a:r>
            <a:endParaRPr lang="hu-HU" dirty="0" smtClean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</a:pPr>
            <a:r>
              <a:rPr lang="hu-HU" dirty="0" smtClean="0">
                <a:solidFill>
                  <a:srgbClr val="FF0000"/>
                </a:solidFill>
              </a:rPr>
              <a:t>Az </a:t>
            </a:r>
            <a:r>
              <a:rPr lang="hu-HU" dirty="0">
                <a:solidFill>
                  <a:srgbClr val="FF0000"/>
                </a:solidFill>
              </a:rPr>
              <a:t>emberek lehetőségeinek növelése a befogadó </a:t>
            </a:r>
            <a:r>
              <a:rPr lang="hu-HU" dirty="0" smtClean="0">
                <a:solidFill>
                  <a:srgbClr val="FF0000"/>
                </a:solidFill>
              </a:rPr>
              <a:t>társadalmakban</a:t>
            </a:r>
          </a:p>
          <a:p>
            <a:pPr>
              <a:lnSpc>
                <a:spcPct val="80000"/>
              </a:lnSpc>
            </a:pPr>
            <a:r>
              <a:rPr lang="hu-HU" dirty="0" smtClean="0">
                <a:solidFill>
                  <a:srgbClr val="FF0000"/>
                </a:solidFill>
              </a:rPr>
              <a:t>Versenyképesebb</a:t>
            </a:r>
            <a:r>
              <a:rPr lang="hu-HU" dirty="0">
                <a:solidFill>
                  <a:srgbClr val="FF0000"/>
                </a:solidFill>
              </a:rPr>
              <a:t>, összekapcsoltabb és környezetbarátabb </a:t>
            </a:r>
            <a:r>
              <a:rPr lang="hu-HU" dirty="0" smtClean="0">
                <a:solidFill>
                  <a:srgbClr val="FF0000"/>
                </a:solidFill>
              </a:rPr>
              <a:t>gazdaság</a:t>
            </a:r>
          </a:p>
          <a:p>
            <a:r>
              <a:rPr lang="hu-HU" dirty="0" smtClean="0">
                <a:solidFill>
                  <a:srgbClr val="92D050"/>
                </a:solidFill>
              </a:rPr>
              <a:t>1. Foglalkoztatás:</a:t>
            </a:r>
            <a:r>
              <a:rPr lang="hu-HU" dirty="0" smtClean="0"/>
              <a:t> Biztosítani </a:t>
            </a:r>
            <a:r>
              <a:rPr lang="hu-HU" dirty="0"/>
              <a:t>kell, hogy a 20–64 évesek körében a foglalkoztatottság aránya elérje a 75%-ot.</a:t>
            </a:r>
          </a:p>
          <a:p>
            <a:r>
              <a:rPr lang="hu-HU" dirty="0">
                <a:solidFill>
                  <a:srgbClr val="92D050"/>
                </a:solidFill>
              </a:rPr>
              <a:t>2. </a:t>
            </a:r>
            <a:r>
              <a:rPr lang="hu-HU" dirty="0" smtClean="0">
                <a:solidFill>
                  <a:srgbClr val="92D050"/>
                </a:solidFill>
              </a:rPr>
              <a:t>K+F/innováció</a:t>
            </a:r>
            <a:r>
              <a:rPr lang="hu-HU" dirty="0" smtClean="0"/>
              <a:t>: Az </a:t>
            </a:r>
            <a:r>
              <a:rPr lang="hu-HU" dirty="0"/>
              <a:t>EU (köz- és magánforrásból származó) GDP-jének 3%-át a kutatás/fejlesztés és az innováció ösztönzésére irányuló beruházásokra kell fordítani.</a:t>
            </a:r>
          </a:p>
          <a:p>
            <a:r>
              <a:rPr lang="hu-HU" dirty="0">
                <a:solidFill>
                  <a:srgbClr val="92D050"/>
                </a:solidFill>
              </a:rPr>
              <a:t>3. Éghajlatváltozás/energia</a:t>
            </a:r>
            <a:r>
              <a:rPr lang="hu-HU" dirty="0"/>
              <a:t> </a:t>
            </a:r>
            <a:r>
              <a:rPr lang="hu-HU" dirty="0" smtClean="0"/>
              <a:t>: Az </a:t>
            </a:r>
            <a:r>
              <a:rPr lang="hu-HU" dirty="0"/>
              <a:t>üvegházhatást okozó gázok kibocsátását 20%-kal csökkenteni kell az 1990-es szinthez képest (vagy akár 30%-kal, ha adottak az ehhez szükséges feltételek). </a:t>
            </a:r>
            <a:r>
              <a:rPr lang="hu-HU" dirty="0" smtClean="0"/>
              <a:t>A megújuló energiaforrások arányát 20%-ra kell növelni.  Az energiahatékonyságot 20%-kal kell javítani. </a:t>
            </a:r>
          </a:p>
          <a:p>
            <a:r>
              <a:rPr lang="hu-HU" dirty="0" smtClean="0">
                <a:solidFill>
                  <a:srgbClr val="92D050"/>
                </a:solidFill>
              </a:rPr>
              <a:t>4</a:t>
            </a:r>
            <a:r>
              <a:rPr lang="hu-HU" dirty="0">
                <a:solidFill>
                  <a:srgbClr val="92D050"/>
                </a:solidFill>
              </a:rPr>
              <a:t>. </a:t>
            </a:r>
            <a:r>
              <a:rPr lang="hu-HU" dirty="0" smtClean="0">
                <a:solidFill>
                  <a:srgbClr val="92D050"/>
                </a:solidFill>
              </a:rPr>
              <a:t>Oktatás:</a:t>
            </a:r>
            <a:r>
              <a:rPr lang="hu-HU" dirty="0" smtClean="0"/>
              <a:t> A </a:t>
            </a:r>
            <a:r>
              <a:rPr lang="hu-HU" dirty="0"/>
              <a:t>lemorzsolódási arányt 10% alá kell csökkenteni. </a:t>
            </a:r>
            <a:r>
              <a:rPr lang="hu-HU" dirty="0" smtClean="0"/>
              <a:t> El </a:t>
            </a:r>
            <a:r>
              <a:rPr lang="hu-HU" dirty="0"/>
              <a:t>kell érni, hogy a 30 és 34 év közötti uniós lakosok legalább 40%-a felsőfokú végzettséggel rendelkezzen. </a:t>
            </a:r>
          </a:p>
          <a:p>
            <a:r>
              <a:rPr lang="hu-HU" dirty="0">
                <a:solidFill>
                  <a:srgbClr val="92D050"/>
                </a:solidFill>
              </a:rPr>
              <a:t>5. Szegénység/társadalmi </a:t>
            </a:r>
            <a:r>
              <a:rPr lang="hu-HU" dirty="0" smtClean="0">
                <a:solidFill>
                  <a:srgbClr val="92D050"/>
                </a:solidFill>
              </a:rPr>
              <a:t>kirekesztés:</a:t>
            </a:r>
            <a:r>
              <a:rPr lang="hu-HU" dirty="0" smtClean="0"/>
              <a:t>  Legalább </a:t>
            </a:r>
            <a:r>
              <a:rPr lang="hu-HU" dirty="0"/>
              <a:t>20 millióval csökkenjen azok száma, akik nyomorban és társadalmi kirekesztettségben élnek, illetve akik esetében a szegénység és a kirekesztődés reális veszélyt jelent. </a:t>
            </a:r>
          </a:p>
          <a:p>
            <a:pPr>
              <a:lnSpc>
                <a:spcPct val="80000"/>
              </a:lnSpc>
            </a:pPr>
            <a:endParaRPr lang="hu-HU" dirty="0" smtClean="0"/>
          </a:p>
          <a:p>
            <a:pPr marL="0" indent="0" algn="ctr">
              <a:lnSpc>
                <a:spcPct val="80000"/>
              </a:lnSpc>
              <a:buNone/>
            </a:pPr>
            <a:r>
              <a:rPr lang="hu-HU" sz="5100" dirty="0" smtClean="0">
                <a:solidFill>
                  <a:srgbClr val="FFFF00"/>
                </a:solidFill>
              </a:rPr>
              <a:t>Direkt módon nem került bele a területi kohézió</a:t>
            </a:r>
            <a:endParaRPr lang="hu-HU" sz="5100" dirty="0">
              <a:solidFill>
                <a:srgbClr val="FFFF00"/>
              </a:solidFill>
            </a:endParaRPr>
          </a:p>
          <a:p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Faragó László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71147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Az EU tematikus </a:t>
            </a:r>
            <a:r>
              <a:rPr lang="hu-HU" dirty="0"/>
              <a:t>célkitűzései</a:t>
            </a:r>
            <a:br>
              <a:rPr lang="hu-HU" dirty="0"/>
            </a:br>
            <a:r>
              <a:rPr lang="hu-HU" dirty="0" smtClean="0"/>
              <a:t>KSK 2014–2020</a:t>
            </a:r>
            <a:endParaRPr lang="hu-HU" sz="1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hu-HU" dirty="0"/>
              <a:t>A kutatás, a technológiai fejlesztés és innováció erősítése; 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/>
              <a:t>az információs és kommunikációs technológiák; hozzáférhetőségének, használatának és minőségének javítása; 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/>
              <a:t>a KKV-k, a mezőgazdasági és a halászati ágazatok versenyképességének javítása; 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/>
              <a:t>az alacsony szén-dioxid-kibocsátású gazdaság felé történő elmozdulás támogatása minden ágazatban; 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/>
              <a:t>az éghajlatváltozáshoz való alkalmazkodás, a kockázat-megelőzés és -kezelés ügyének támogatása; 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/>
              <a:t>a környezetvédelem és az erőforrás-hatékonyság előmozdítása</a:t>
            </a:r>
            <a:r>
              <a:rPr lang="hu-HU" dirty="0" smtClean="0"/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/>
              <a:t>a fenntartható közlekedés előmozdítása és kapacitáshiányok megszüntetése a főbb hálózati infrastruktúrákban; 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/>
              <a:t>a foglalkoztatás előmozdítása és a munkaerő mobilitásának támogatása; 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/>
              <a:t>a társadalmi befogadás előmozdítása és a szegénység elleni küzdelem; 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/>
              <a:t>beruházások az oktatás, készségfejlesztés és élethosszig tartó tanulás területén; 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/>
              <a:t>az intézményi kapacitás javítása és hatékony közigazgatás.</a:t>
            </a:r>
          </a:p>
          <a:p>
            <a:pPr marL="0" indent="0" algn="ctr">
              <a:buNone/>
            </a:pPr>
            <a:r>
              <a:rPr lang="hu-HU" sz="5800" dirty="0">
                <a:solidFill>
                  <a:srgbClr val="FFFF00"/>
                </a:solidFill>
              </a:rPr>
              <a:t>Nincs </a:t>
            </a:r>
            <a:r>
              <a:rPr lang="hu-HU" sz="5800" dirty="0" smtClean="0">
                <a:solidFill>
                  <a:srgbClr val="FFFF00"/>
                </a:solidFill>
              </a:rPr>
              <a:t>közöttük egy </a:t>
            </a:r>
            <a:r>
              <a:rPr lang="hu-HU" sz="5800" dirty="0">
                <a:solidFill>
                  <a:srgbClr val="FFFF00"/>
                </a:solidFill>
              </a:rPr>
              <a:t>„klasszikus” területi cél sem! </a:t>
            </a:r>
            <a:endParaRPr lang="hu-HU" sz="5800" dirty="0" smtClean="0">
              <a:solidFill>
                <a:srgbClr val="FFFF00"/>
              </a:solidFill>
            </a:endParaRPr>
          </a:p>
          <a:p>
            <a:pPr marL="0" indent="0" algn="ctr">
              <a:buNone/>
            </a:pPr>
            <a:endParaRPr lang="hu-HU" sz="5800" dirty="0">
              <a:solidFill>
                <a:srgbClr val="FFFF00"/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Faragó László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50821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sz="3600" dirty="0"/>
              <a:t>A városi térségek kerülnek a kohéziós politika középpontjába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„Régiók </a:t>
            </a:r>
            <a:r>
              <a:rPr lang="hu-HU" dirty="0"/>
              <a:t>E</a:t>
            </a:r>
            <a:r>
              <a:rPr lang="hu-HU" dirty="0" smtClean="0"/>
              <a:t>urópája”  </a:t>
            </a:r>
            <a:r>
              <a:rPr lang="hu-HU" dirty="0" smtClean="0">
                <a:latin typeface="Arial Narrow"/>
              </a:rPr>
              <a:t>→ „Régiók és városok Európája”</a:t>
            </a:r>
          </a:p>
          <a:p>
            <a:r>
              <a:rPr lang="hu-HU" dirty="0">
                <a:latin typeface="Arial Narrow"/>
              </a:rPr>
              <a:t>Főigazgatóság elnevezése: Regionális és </a:t>
            </a:r>
            <a:r>
              <a:rPr lang="hu-HU" dirty="0" smtClean="0">
                <a:latin typeface="Arial Narrow"/>
              </a:rPr>
              <a:t>Várospolitikai Főigazgatóság (700 fő)</a:t>
            </a:r>
          </a:p>
          <a:p>
            <a:r>
              <a:rPr lang="hu-HU" dirty="0" smtClean="0">
                <a:latin typeface="Arial Narrow"/>
              </a:rPr>
              <a:t>Regionális politika kudarca, a </a:t>
            </a:r>
            <a:r>
              <a:rPr lang="hu-HU" dirty="0" err="1" smtClean="0">
                <a:latin typeface="Arial Narrow"/>
              </a:rPr>
              <a:t>NUTS-típusú</a:t>
            </a:r>
            <a:r>
              <a:rPr lang="hu-HU" dirty="0" smtClean="0">
                <a:latin typeface="Arial Narrow"/>
              </a:rPr>
              <a:t> régiók jelentőségének a leértékelődése</a:t>
            </a:r>
            <a:endParaRPr lang="hu-HU" dirty="0" smtClean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5123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Városfejlesztés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Nem uniós, hanem </a:t>
            </a:r>
            <a:r>
              <a:rPr lang="hu-HU" dirty="0" smtClean="0">
                <a:solidFill>
                  <a:srgbClr val="92D050"/>
                </a:solidFill>
              </a:rPr>
              <a:t>tagállami hatáskör</a:t>
            </a:r>
          </a:p>
          <a:p>
            <a:r>
              <a:rPr lang="hu-HU" dirty="0" smtClean="0"/>
              <a:t>CEMAT, a területi </a:t>
            </a:r>
            <a:r>
              <a:rPr lang="hu-HU" dirty="0" smtClean="0"/>
              <a:t>tervezésért, a városfejlesztésért </a:t>
            </a:r>
            <a:r>
              <a:rPr lang="hu-HU" dirty="0" smtClean="0"/>
              <a:t>felelős miniszterek informális együttműködése </a:t>
            </a:r>
          </a:p>
          <a:p>
            <a:r>
              <a:rPr lang="hu-HU" dirty="0"/>
              <a:t>Budapest Nyilatkozat 2004</a:t>
            </a:r>
          </a:p>
          <a:p>
            <a:r>
              <a:rPr lang="hu-HU" dirty="0" smtClean="0"/>
              <a:t>Lipcsei </a:t>
            </a:r>
            <a:r>
              <a:rPr lang="hu-HU" dirty="0"/>
              <a:t>Charta a fenntartható európai </a:t>
            </a:r>
            <a:r>
              <a:rPr lang="hu-HU" dirty="0" smtClean="0"/>
              <a:t>városokról 2007</a:t>
            </a:r>
            <a:endParaRPr lang="hu-HU" dirty="0" smtClean="0"/>
          </a:p>
          <a:p>
            <a:r>
              <a:rPr lang="hu-HU" dirty="0" smtClean="0"/>
              <a:t>Toledói </a:t>
            </a:r>
            <a:r>
              <a:rPr lang="hu-HU" dirty="0" smtClean="0"/>
              <a:t>Deklaráció 2010</a:t>
            </a:r>
            <a:endParaRPr lang="hu-HU" dirty="0" smtClean="0"/>
          </a:p>
          <a:p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7547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Lipcsei Charta 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dirty="0">
                <a:solidFill>
                  <a:srgbClr val="92D050"/>
                </a:solidFill>
              </a:rPr>
              <a:t>Integrált </a:t>
            </a:r>
            <a:r>
              <a:rPr lang="hu-HU" dirty="0"/>
              <a:t>városfejlesztési politika előtérbe helyezése</a:t>
            </a:r>
          </a:p>
          <a:p>
            <a:r>
              <a:rPr lang="hu-HU" dirty="0" smtClean="0"/>
              <a:t>Magas </a:t>
            </a:r>
            <a:r>
              <a:rPr lang="hu-HU" dirty="0"/>
              <a:t>színvonalú közterületek létrehozása</a:t>
            </a:r>
          </a:p>
          <a:p>
            <a:r>
              <a:rPr lang="hu-HU" dirty="0" smtClean="0"/>
              <a:t>Infrastrukturális </a:t>
            </a:r>
            <a:r>
              <a:rPr lang="hu-HU" dirty="0"/>
              <a:t>hálózatok korszerűsítése és az </a:t>
            </a:r>
            <a:r>
              <a:rPr lang="hu-HU" dirty="0">
                <a:solidFill>
                  <a:srgbClr val="92D050"/>
                </a:solidFill>
              </a:rPr>
              <a:t>energiahatékonyság</a:t>
            </a:r>
            <a:r>
              <a:rPr lang="hu-HU" dirty="0"/>
              <a:t> növelése</a:t>
            </a:r>
          </a:p>
          <a:p>
            <a:r>
              <a:rPr lang="hu-HU" dirty="0" smtClean="0"/>
              <a:t>Pro-aktív </a:t>
            </a:r>
            <a:r>
              <a:rPr lang="hu-HU" dirty="0"/>
              <a:t>innovációs és oktatási politikák érvényesítése</a:t>
            </a:r>
          </a:p>
          <a:p>
            <a:r>
              <a:rPr lang="hu-HU" dirty="0" smtClean="0">
                <a:solidFill>
                  <a:srgbClr val="92D050"/>
                </a:solidFill>
              </a:rPr>
              <a:t>Hátrányos </a:t>
            </a:r>
            <a:r>
              <a:rPr lang="hu-HU" dirty="0">
                <a:solidFill>
                  <a:srgbClr val="92D050"/>
                </a:solidFill>
              </a:rPr>
              <a:t>helyzetű városrészek kiemelt kezelése</a:t>
            </a:r>
          </a:p>
          <a:p>
            <a:r>
              <a:rPr lang="hu-HU" dirty="0" smtClean="0"/>
              <a:t>A </a:t>
            </a:r>
            <a:r>
              <a:rPr lang="hu-HU" dirty="0"/>
              <a:t>fizikai környezet javítása</a:t>
            </a:r>
          </a:p>
          <a:p>
            <a:r>
              <a:rPr lang="hu-HU" dirty="0" smtClean="0"/>
              <a:t>A </a:t>
            </a:r>
            <a:r>
              <a:rPr lang="hu-HU" dirty="0">
                <a:solidFill>
                  <a:srgbClr val="92D050"/>
                </a:solidFill>
              </a:rPr>
              <a:t>helyi gazdaság </a:t>
            </a:r>
            <a:r>
              <a:rPr lang="hu-HU" dirty="0"/>
              <a:t>és a helyi munkaerő-piac erősítése</a:t>
            </a:r>
          </a:p>
          <a:p>
            <a:r>
              <a:rPr lang="hu-HU" dirty="0" smtClean="0"/>
              <a:t>A </a:t>
            </a:r>
            <a:r>
              <a:rPr lang="hu-HU" dirty="0"/>
              <a:t>gyermekek és a fiatalok pro-aktív oktatása és továbbképzése</a:t>
            </a:r>
          </a:p>
          <a:p>
            <a:r>
              <a:rPr lang="hu-HU" dirty="0" smtClean="0"/>
              <a:t>Hatékony </a:t>
            </a:r>
            <a:r>
              <a:rPr lang="hu-HU" dirty="0"/>
              <a:t>és megfizethető </a:t>
            </a:r>
            <a:r>
              <a:rPr lang="hu-HU" dirty="0">
                <a:solidFill>
                  <a:srgbClr val="92D050"/>
                </a:solidFill>
              </a:rPr>
              <a:t>városi közlekedés</a:t>
            </a:r>
            <a:r>
              <a:rPr lang="hu-HU" dirty="0"/>
              <a:t> ösztönzése</a:t>
            </a: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32645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A városi térségek kerülnek a kohéziós politika középpontjába</a:t>
            </a:r>
            <a:br>
              <a:rPr lang="hu-HU" dirty="0" smtClean="0"/>
            </a:br>
            <a:r>
              <a:rPr lang="hu-HU" sz="2200" dirty="0" smtClean="0"/>
              <a:t>(6. </a:t>
            </a:r>
            <a:r>
              <a:rPr lang="hu-HU" sz="2200" dirty="0"/>
              <a:t>kohéziós </a:t>
            </a:r>
            <a:r>
              <a:rPr lang="hu-HU" sz="2200" dirty="0" smtClean="0"/>
              <a:t>jelentés)</a:t>
            </a:r>
            <a:endParaRPr lang="hu-HU" sz="2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/>
          </a:bodyPr>
          <a:lstStyle/>
          <a:p>
            <a:r>
              <a:rPr lang="hu-HU" dirty="0">
                <a:latin typeface="Arial Narrow"/>
              </a:rPr>
              <a:t>„A kohéziós politika keretében megvalósuló programoknak előtérbe kell hozniuk a városokat</a:t>
            </a:r>
            <a:r>
              <a:rPr lang="hu-HU" dirty="0" smtClean="0">
                <a:latin typeface="Arial Narrow"/>
              </a:rPr>
              <a:t>.”</a:t>
            </a:r>
            <a:endParaRPr lang="hu-HU" dirty="0">
              <a:latin typeface="Arial Narrow"/>
            </a:endParaRPr>
          </a:p>
          <a:p>
            <a:r>
              <a:rPr lang="hu-HU" dirty="0" smtClean="0"/>
              <a:t>„A </a:t>
            </a:r>
            <a:r>
              <a:rPr lang="hu-HU" dirty="0"/>
              <a:t>városok kulcsszerepet játszhatnak a kohéziós politikában és az Európa 2020 </a:t>
            </a:r>
            <a:r>
              <a:rPr lang="hu-HU" dirty="0" smtClean="0"/>
              <a:t>stratégia célkitűzéseinek </a:t>
            </a:r>
            <a:r>
              <a:rPr lang="hu-HU" dirty="0"/>
              <a:t>teljesítésében</a:t>
            </a:r>
            <a:r>
              <a:rPr lang="hu-HU" dirty="0" smtClean="0"/>
              <a:t>.” </a:t>
            </a:r>
          </a:p>
          <a:p>
            <a:r>
              <a:rPr lang="hu-HU" dirty="0" smtClean="0"/>
              <a:t>„…az </a:t>
            </a:r>
            <a:r>
              <a:rPr lang="hu-HU" dirty="0"/>
              <a:t>ERFA forrásainak mintegy fele a városokra fog </a:t>
            </a:r>
            <a:r>
              <a:rPr lang="hu-HU" dirty="0" smtClean="0"/>
              <a:t>irányulni a </a:t>
            </a:r>
            <a:r>
              <a:rPr lang="hu-HU" dirty="0"/>
              <a:t>2014–2020 közötti </a:t>
            </a:r>
            <a:r>
              <a:rPr lang="hu-HU" dirty="0" smtClean="0"/>
              <a:t>időszakban”</a:t>
            </a:r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7195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Tematikus stratégia a városi </a:t>
            </a:r>
            <a:r>
              <a:rPr lang="pt-BR" dirty="0" smtClean="0"/>
              <a:t>környezetről</a:t>
            </a:r>
            <a:r>
              <a:rPr lang="hu-HU" dirty="0"/>
              <a:t> </a:t>
            </a:r>
            <a:r>
              <a:rPr lang="hu-HU" sz="2700" dirty="0" smtClean="0"/>
              <a:t>(COM [2005] 718)</a:t>
            </a:r>
            <a:endParaRPr lang="hu-HU" sz="27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4000" dirty="0" smtClean="0"/>
              <a:t>KIEMELT TERÜLETEK (</a:t>
            </a:r>
            <a:r>
              <a:rPr lang="hu-HU" sz="4000" dirty="0" err="1" smtClean="0"/>
              <a:t>PMMK-on</a:t>
            </a:r>
            <a:r>
              <a:rPr lang="hu-HU" sz="4000" dirty="0" smtClean="0"/>
              <a:t> is):</a:t>
            </a:r>
          </a:p>
          <a:p>
            <a:pPr lvl="1"/>
            <a:r>
              <a:rPr lang="hu-HU" sz="3600" dirty="0" smtClean="0"/>
              <a:t>integrált </a:t>
            </a:r>
            <a:r>
              <a:rPr lang="hu-HU" sz="3600" dirty="0"/>
              <a:t>környezetgazdálkodás </a:t>
            </a:r>
            <a:endParaRPr lang="hu-HU" sz="3600" dirty="0" smtClean="0"/>
          </a:p>
          <a:p>
            <a:pPr lvl="1"/>
            <a:r>
              <a:rPr lang="hu-HU" sz="3600" dirty="0"/>
              <a:t>fenntartható városi közlekedés </a:t>
            </a:r>
            <a:r>
              <a:rPr lang="hu-HU" sz="3600" dirty="0" smtClean="0"/>
              <a:t>tervezése </a:t>
            </a:r>
          </a:p>
          <a:p>
            <a:pPr lvl="1"/>
            <a:r>
              <a:rPr lang="hu-HU" sz="3600" dirty="0"/>
              <a:t>é</a:t>
            </a:r>
            <a:r>
              <a:rPr lang="hu-HU" sz="3600" dirty="0" smtClean="0"/>
              <a:t>pületek energiahatékonyságának a javítása</a:t>
            </a:r>
            <a:endParaRPr lang="hu-HU" sz="3600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2470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r>
              <a:rPr lang="hu-HU" sz="4000" dirty="0">
                <a:solidFill>
                  <a:schemeClr val="tx1"/>
                </a:solidFill>
              </a:rPr>
              <a:t>A </a:t>
            </a:r>
            <a:r>
              <a:rPr lang="hu-HU" sz="4000" dirty="0" smtClean="0">
                <a:solidFill>
                  <a:schemeClr val="tx1"/>
                </a:solidFill>
              </a:rPr>
              <a:t>területfejlesztés három alapdilemmája</a:t>
            </a:r>
          </a:p>
          <a:p>
            <a:r>
              <a:rPr lang="hu-HU" sz="4000" dirty="0" smtClean="0">
                <a:solidFill>
                  <a:schemeClr val="tx1"/>
                </a:solidFill>
              </a:rPr>
              <a:t>Az EU </a:t>
            </a:r>
            <a:r>
              <a:rPr lang="hu-HU" sz="4000" dirty="0">
                <a:solidFill>
                  <a:schemeClr val="tx1"/>
                </a:solidFill>
              </a:rPr>
              <a:t>területi politikájának </a:t>
            </a:r>
            <a:r>
              <a:rPr lang="hu-HU" sz="4000" dirty="0" smtClean="0">
                <a:solidFill>
                  <a:schemeClr val="tx1"/>
                </a:solidFill>
              </a:rPr>
              <a:t>változási trendjei</a:t>
            </a:r>
            <a:endParaRPr lang="hu-HU" sz="4000" dirty="0" smtClean="0">
              <a:solidFill>
                <a:schemeClr val="tx1"/>
              </a:solidFill>
            </a:endParaRPr>
          </a:p>
          <a:p>
            <a:r>
              <a:rPr lang="hu-HU" sz="4000" dirty="0" smtClean="0">
                <a:solidFill>
                  <a:schemeClr val="tx1"/>
                </a:solidFill>
              </a:rPr>
              <a:t>Magyar helyzet </a:t>
            </a:r>
          </a:p>
          <a:p>
            <a:r>
              <a:rPr lang="hu-HU" sz="4000" dirty="0" smtClean="0">
                <a:solidFill>
                  <a:schemeClr val="tx1"/>
                </a:solidFill>
              </a:rPr>
              <a:t>Következtetések az urbanisztika számára</a:t>
            </a:r>
            <a:endParaRPr lang="hu-HU" sz="4000" dirty="0">
              <a:solidFill>
                <a:schemeClr val="tx1"/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55861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err="1" smtClean="0"/>
              <a:t>Urbact</a:t>
            </a:r>
            <a:r>
              <a:rPr lang="hu-HU" dirty="0"/>
              <a:t> </a:t>
            </a:r>
            <a:r>
              <a:rPr lang="hu-HU" dirty="0" smtClean="0"/>
              <a:t>(III.) program</a:t>
            </a:r>
            <a:br>
              <a:rPr lang="hu-HU" dirty="0" smtClean="0"/>
            </a:br>
            <a:r>
              <a:rPr lang="hu-HU" sz="3100" dirty="0" smtClean="0"/>
              <a:t>(várostervezés, </a:t>
            </a:r>
            <a:r>
              <a:rPr lang="hu-HU" sz="3100" smtClean="0"/>
              <a:t>-fejlesztés </a:t>
            </a:r>
            <a:r>
              <a:rPr lang="hu-HU" sz="3100" dirty="0" smtClean="0"/>
              <a:t>segítése)</a:t>
            </a:r>
            <a:endParaRPr lang="hu-HU" sz="31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u-HU" dirty="0" smtClean="0"/>
              <a:t>Hangsúly az </a:t>
            </a:r>
            <a:r>
              <a:rPr lang="hu-HU" dirty="0" smtClean="0">
                <a:solidFill>
                  <a:srgbClr val="92D050"/>
                </a:solidFill>
              </a:rPr>
              <a:t>INTEGRÁCIÓN</a:t>
            </a:r>
            <a:r>
              <a:rPr lang="hu-HU" dirty="0" smtClean="0"/>
              <a:t> van: összehangoltan kell kezelni a különböző kérdéseket</a:t>
            </a:r>
          </a:p>
          <a:p>
            <a:r>
              <a:rPr lang="hu-HU" dirty="0" smtClean="0"/>
              <a:t>Horizontális integráció:</a:t>
            </a:r>
          </a:p>
          <a:p>
            <a:pPr lvl="1"/>
            <a:r>
              <a:rPr lang="hu-HU" dirty="0" smtClean="0"/>
              <a:t>Környezet (felhagyott területek, városi mobilitás stb.)</a:t>
            </a:r>
          </a:p>
          <a:p>
            <a:pPr lvl="1"/>
            <a:r>
              <a:rPr lang="hu-HU" dirty="0" smtClean="0"/>
              <a:t>Gazdaság (helyi gazdaságfejlesztés, szemétkérdés stb.)</a:t>
            </a:r>
          </a:p>
          <a:p>
            <a:pPr lvl="1"/>
            <a:r>
              <a:rPr lang="hu-HU" dirty="0" smtClean="0"/>
              <a:t>Kormányzás (városmenedzsment, társadalmi innováció stb.)</a:t>
            </a:r>
          </a:p>
          <a:p>
            <a:pPr lvl="1"/>
            <a:r>
              <a:rPr lang="hu-HU" dirty="0" smtClean="0"/>
              <a:t>Befogadás (elöregedés, lakáskérdés, szegénység stb.)</a:t>
            </a:r>
            <a:endParaRPr lang="hu-HU" dirty="0"/>
          </a:p>
          <a:p>
            <a:r>
              <a:rPr lang="hu-HU" dirty="0" smtClean="0"/>
              <a:t>Vertikális integráció: különböző kormányzási szintek</a:t>
            </a:r>
          </a:p>
          <a:p>
            <a:pPr lvl="1"/>
            <a:r>
              <a:rPr lang="hu-HU" dirty="0" err="1" smtClean="0"/>
              <a:t>Szupranacionális</a:t>
            </a:r>
            <a:r>
              <a:rPr lang="hu-HU" dirty="0" smtClean="0"/>
              <a:t> szinttől a városrészekig</a:t>
            </a:r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0410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sz="3600" dirty="0" smtClean="0"/>
              <a:t>regionális/kohéziós politika </a:t>
            </a:r>
            <a:r>
              <a:rPr lang="hu-HU" sz="3600" dirty="0" smtClean="0">
                <a:latin typeface="Arial Narrow"/>
              </a:rPr>
              <a:t>→ fejlesztési, beruházási politika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1628800"/>
            <a:ext cx="8229600" cy="4525963"/>
          </a:xfrm>
        </p:spPr>
        <p:txBody>
          <a:bodyPr>
            <a:normAutofit/>
          </a:bodyPr>
          <a:lstStyle/>
          <a:p>
            <a:r>
              <a:rPr lang="hu-HU" dirty="0" smtClean="0"/>
              <a:t>„Az EU legfontosabb </a:t>
            </a:r>
            <a:r>
              <a:rPr lang="hu-HU" dirty="0" smtClean="0">
                <a:solidFill>
                  <a:srgbClr val="92D050"/>
                </a:solidFill>
              </a:rPr>
              <a:t>beruházási politikája</a:t>
            </a:r>
            <a:r>
              <a:rPr lang="hu-HU" dirty="0" smtClean="0"/>
              <a:t>” (6. kohéziós jelentés)</a:t>
            </a:r>
          </a:p>
          <a:p>
            <a:r>
              <a:rPr lang="hu-HU" dirty="0" smtClean="0"/>
              <a:t>Pénzügyi forrás 2014–2020: </a:t>
            </a:r>
          </a:p>
          <a:p>
            <a:pPr lvl="1"/>
            <a:r>
              <a:rPr lang="hu-HU" dirty="0" smtClean="0"/>
              <a:t>Európai Strukturális és </a:t>
            </a:r>
            <a:r>
              <a:rPr lang="hu-HU" dirty="0" smtClean="0">
                <a:solidFill>
                  <a:srgbClr val="92D050"/>
                </a:solidFill>
              </a:rPr>
              <a:t>Beruházási Alapok </a:t>
            </a:r>
            <a:r>
              <a:rPr lang="hu-HU" dirty="0" smtClean="0"/>
              <a:t>(ESIF) 960 Mrd euró, </a:t>
            </a:r>
          </a:p>
          <a:p>
            <a:pPr lvl="1"/>
            <a:r>
              <a:rPr lang="hu-HU" dirty="0" smtClean="0"/>
              <a:t>Az EU GDP 1 %-a,</a:t>
            </a:r>
          </a:p>
          <a:p>
            <a:pPr lvl="1"/>
            <a:r>
              <a:rPr lang="hu-HU" dirty="0" smtClean="0"/>
              <a:t>Átlagosan a közpénzből származó beruházások 10%-át ebből finanszírozzák, KKE országokban meghaladhatja a </a:t>
            </a:r>
            <a:r>
              <a:rPr lang="hu-HU" dirty="0" smtClean="0"/>
              <a:t>60–80</a:t>
            </a:r>
            <a:r>
              <a:rPr lang="hu-HU" dirty="0" smtClean="0"/>
              <a:t>%-ot</a:t>
            </a:r>
          </a:p>
          <a:p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77855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3600" dirty="0" smtClean="0"/>
              <a:t>A területpolitikai eszközök Európa </a:t>
            </a:r>
            <a:r>
              <a:rPr lang="hu-H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politikai </a:t>
            </a:r>
            <a:r>
              <a:rPr lang="hu-HU" sz="3600" dirty="0" smtClean="0"/>
              <a:t>(Területi)</a:t>
            </a:r>
            <a:r>
              <a:rPr lang="hu-H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integrációjáért</a:t>
            </a:r>
            <a:r>
              <a:rPr lang="hu-HU" sz="3600" dirty="0" smtClean="0"/>
              <a:t> 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sz="4400" dirty="0"/>
              <a:t>EUrópa </a:t>
            </a:r>
            <a:r>
              <a:rPr lang="hu-HU" sz="4400" dirty="0" smtClean="0"/>
              <a:t>területének </a:t>
            </a:r>
            <a:r>
              <a:rPr lang="hu-HU" sz="4400" dirty="0"/>
              <a:t>egy térré </a:t>
            </a:r>
            <a:r>
              <a:rPr lang="hu-HU" sz="4400" dirty="0" smtClean="0"/>
              <a:t>szervezése</a:t>
            </a:r>
          </a:p>
          <a:p>
            <a:r>
              <a:rPr lang="hu-HU" sz="4400" dirty="0" smtClean="0"/>
              <a:t>Többszintű kormányzás (</a:t>
            </a:r>
            <a:r>
              <a:rPr lang="hu-HU" sz="4400" dirty="0" err="1" smtClean="0"/>
              <a:t>governance</a:t>
            </a:r>
            <a:r>
              <a:rPr lang="hu-HU" sz="4400" dirty="0" smtClean="0"/>
              <a:t>) felé való haladás </a:t>
            </a:r>
          </a:p>
          <a:p>
            <a:r>
              <a:rPr lang="hu-HU" sz="4400" dirty="0" smtClean="0"/>
              <a:t>Értékek</a:t>
            </a:r>
            <a:r>
              <a:rPr lang="hu-HU" sz="4400" dirty="0"/>
              <a:t>, célok és technikák adaptációs </a:t>
            </a:r>
            <a:r>
              <a:rPr lang="hu-HU" sz="4400" dirty="0" smtClean="0"/>
              <a:t>kényszere</a:t>
            </a:r>
            <a:endParaRPr lang="hu-HU" sz="4400" dirty="0"/>
          </a:p>
          <a:p>
            <a:pPr marL="0" indent="0" algn="ctr">
              <a:buNone/>
            </a:pPr>
            <a:r>
              <a:rPr lang="hu-HU" sz="4400" dirty="0" smtClean="0">
                <a:solidFill>
                  <a:srgbClr val="C00000"/>
                </a:solidFill>
              </a:rPr>
              <a:t>ESB alapok a </a:t>
            </a:r>
            <a:r>
              <a:rPr lang="hu-HU" sz="4400" b="1" dirty="0" smtClean="0">
                <a:solidFill>
                  <a:srgbClr val="C00000"/>
                </a:solidFill>
              </a:rPr>
              <a:t>közös</a:t>
            </a:r>
            <a:r>
              <a:rPr lang="hu-HU" sz="4400" dirty="0" smtClean="0">
                <a:solidFill>
                  <a:srgbClr val="C00000"/>
                </a:solidFill>
              </a:rPr>
              <a:t> fejlesztéspolitika és az </a:t>
            </a:r>
            <a:r>
              <a:rPr lang="hu-HU" sz="4400" b="1" dirty="0" smtClean="0">
                <a:solidFill>
                  <a:srgbClr val="C00000"/>
                </a:solidFill>
              </a:rPr>
              <a:t>uniós hatásgyakorlás</a:t>
            </a:r>
            <a:r>
              <a:rPr lang="hu-HU" sz="4400" dirty="0" smtClean="0">
                <a:solidFill>
                  <a:srgbClr val="C00000"/>
                </a:solidFill>
              </a:rPr>
              <a:t> eszközei</a:t>
            </a:r>
            <a:endParaRPr lang="hu-HU" sz="4400" dirty="0">
              <a:solidFill>
                <a:srgbClr val="C00000"/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3893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u-HU" sz="4000" dirty="0" smtClean="0"/>
              <a:t>Lisszaboni folyamat összefoglalása</a:t>
            </a:r>
            <a:endParaRPr lang="hu-HU" sz="40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Területi </a:t>
            </a:r>
            <a:r>
              <a:rPr lang="hu-HU" dirty="0"/>
              <a:t>politika → </a:t>
            </a:r>
            <a:r>
              <a:rPr lang="hu-HU" dirty="0" smtClean="0"/>
              <a:t>fejlesztéspolitika</a:t>
            </a:r>
            <a:endParaRPr lang="hu-HU" b="1" dirty="0" smtClean="0">
              <a:solidFill>
                <a:srgbClr val="C00000"/>
              </a:solidFill>
            </a:endParaRPr>
          </a:p>
          <a:p>
            <a:r>
              <a:rPr lang="hu-HU" dirty="0" smtClean="0"/>
              <a:t>Területi </a:t>
            </a:r>
            <a:r>
              <a:rPr lang="hu-HU" dirty="0"/>
              <a:t>kohézióról → </a:t>
            </a:r>
            <a:r>
              <a:rPr lang="hu-HU" dirty="0" smtClean="0"/>
              <a:t>versenyképesség javítása</a:t>
            </a:r>
          </a:p>
          <a:p>
            <a:r>
              <a:rPr lang="hu-HU" dirty="0"/>
              <a:t>A lisszaboni stratégiának nem voltak, </a:t>
            </a:r>
            <a:r>
              <a:rPr lang="hu-HU" dirty="0" smtClean="0"/>
              <a:t>EU 2020-nak </a:t>
            </a:r>
            <a:r>
              <a:rPr lang="hu-HU" dirty="0" smtClean="0">
                <a:solidFill>
                  <a:srgbClr val="92D050"/>
                </a:solidFill>
              </a:rPr>
              <a:t>nincsenek </a:t>
            </a:r>
            <a:r>
              <a:rPr lang="hu-HU" dirty="0">
                <a:solidFill>
                  <a:srgbClr val="92D050"/>
                </a:solidFill>
              </a:rPr>
              <a:t>pénzügyi forrásai</a:t>
            </a:r>
            <a:r>
              <a:rPr lang="hu-HU" dirty="0"/>
              <a:t> </a:t>
            </a:r>
            <a:r>
              <a:rPr lang="hu-HU" dirty="0">
                <a:sym typeface="Symbol" pitchFamily="18" charset="2"/>
              </a:rPr>
              <a:t> </a:t>
            </a:r>
            <a:r>
              <a:rPr lang="hu-HU" dirty="0" smtClean="0">
                <a:sym typeface="Symbol" pitchFamily="18" charset="2"/>
              </a:rPr>
              <a:t>az ESB alapokat </a:t>
            </a:r>
            <a:r>
              <a:rPr lang="hu-HU" dirty="0">
                <a:sym typeface="Symbol" pitchFamily="18" charset="2"/>
              </a:rPr>
              <a:t>használja </a:t>
            </a:r>
            <a:r>
              <a:rPr lang="hu-HU" dirty="0" smtClean="0">
                <a:sym typeface="Symbol" pitchFamily="18" charset="2"/>
              </a:rPr>
              <a:t>fel a közös általános célok érdekében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hu-HU" sz="3200" dirty="0">
                <a:sym typeface="Symbol" pitchFamily="18" charset="2"/>
              </a:rPr>
              <a:t>ESB alapok a makrogazdasági feltételek kikényszerítésének az eszközeivé is váltak</a:t>
            </a:r>
          </a:p>
          <a:p>
            <a:pPr marL="0" indent="0" algn="ctr">
              <a:buNone/>
            </a:pPr>
            <a:r>
              <a:rPr lang="hu-HU" b="1" dirty="0">
                <a:solidFill>
                  <a:srgbClr val="C00000"/>
                </a:solidFill>
              </a:rPr>
              <a:t>A</a:t>
            </a:r>
            <a:r>
              <a:rPr lang="hu-HU" b="1" dirty="0" smtClean="0">
                <a:solidFill>
                  <a:srgbClr val="C00000"/>
                </a:solidFill>
              </a:rPr>
              <a:t> klasszikus területi szempontok marginalizálódnak</a:t>
            </a:r>
            <a:endParaRPr lang="hu-HU" dirty="0">
              <a:solidFill>
                <a:srgbClr val="C00000"/>
              </a:solidFill>
            </a:endParaRPr>
          </a:p>
          <a:p>
            <a:pPr lvl="1"/>
            <a:endParaRPr lang="hu-HU" dirty="0" smtClean="0">
              <a:sym typeface="Symbol" pitchFamily="18" charset="2"/>
            </a:endParaRPr>
          </a:p>
          <a:p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Faragó László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69718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Felmerülő problémák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u-HU" dirty="0"/>
              <a:t>N</a:t>
            </a:r>
            <a:r>
              <a:rPr lang="hu-HU" dirty="0" smtClean="0"/>
              <a:t>emzeti </a:t>
            </a:r>
            <a:r>
              <a:rPr lang="hu-HU" dirty="0" smtClean="0">
                <a:solidFill>
                  <a:srgbClr val="92D050"/>
                </a:solidFill>
              </a:rPr>
              <a:t>szuverenitás</a:t>
            </a:r>
            <a:r>
              <a:rPr lang="hu-HU" dirty="0" smtClean="0"/>
              <a:t>, államiság kérdései </a:t>
            </a:r>
            <a:r>
              <a:rPr lang="hu-HU" dirty="0" smtClean="0">
                <a:latin typeface="Arial Narrow"/>
              </a:rPr>
              <a:t>↔ </a:t>
            </a:r>
            <a:r>
              <a:rPr lang="hu-HU" dirty="0" smtClean="0"/>
              <a:t>állam nélküli </a:t>
            </a:r>
            <a:r>
              <a:rPr lang="hu-HU" dirty="0"/>
              <a:t>uniós </a:t>
            </a:r>
            <a:r>
              <a:rPr lang="hu-HU" dirty="0" smtClean="0"/>
              <a:t>(</a:t>
            </a:r>
            <a:r>
              <a:rPr lang="hu-HU" dirty="0" err="1" smtClean="0"/>
              <a:t>szupranacionális</a:t>
            </a:r>
            <a:r>
              <a:rPr lang="hu-HU" dirty="0" smtClean="0"/>
              <a:t>) kormányzás </a:t>
            </a:r>
          </a:p>
          <a:p>
            <a:r>
              <a:rPr lang="hu-HU" dirty="0" smtClean="0"/>
              <a:t>Kormányközi alkuk, transznacionális hálózati működés helyett </a:t>
            </a:r>
            <a:r>
              <a:rPr lang="hu-HU" dirty="0" smtClean="0">
                <a:solidFill>
                  <a:srgbClr val="92D050"/>
                </a:solidFill>
              </a:rPr>
              <a:t>erős lobbiszervezetek érdekérvényesítése („uniós”)</a:t>
            </a:r>
          </a:p>
          <a:p>
            <a:r>
              <a:rPr lang="hu-HU" dirty="0" smtClean="0">
                <a:solidFill>
                  <a:srgbClr val="92D050"/>
                </a:solidFill>
              </a:rPr>
              <a:t>A nyomásgyakorlás egyszerre zajlik külső és belső térben</a:t>
            </a:r>
          </a:p>
          <a:p>
            <a:pPr lvl="1"/>
            <a:r>
              <a:rPr lang="hu-HU" dirty="0" smtClean="0"/>
              <a:t>A gazdasági, civil és tudományos szereplők egyszerre „kommunikálnak” uniós és belső térben</a:t>
            </a:r>
          </a:p>
          <a:p>
            <a:pPr lvl="1"/>
            <a:r>
              <a:rPr lang="hu-HU" dirty="0" smtClean="0"/>
              <a:t>A forrásorientáció, a megfeleléskényszer </a:t>
            </a:r>
            <a:r>
              <a:rPr lang="hu-HU" dirty="0" smtClean="0">
                <a:solidFill>
                  <a:srgbClr val="92D050"/>
                </a:solidFill>
              </a:rPr>
              <a:t>megváltoztatja a nemzeti preferenciákat</a:t>
            </a:r>
            <a:r>
              <a:rPr lang="hu-HU" dirty="0" smtClean="0"/>
              <a:t> (külső követelmények beágyazódása)</a:t>
            </a:r>
          </a:p>
          <a:p>
            <a:pPr lvl="1"/>
            <a:r>
              <a:rPr lang="hu-HU" dirty="0" smtClean="0"/>
              <a:t>A napi gyakorlatban az uniós és a nemzeti és a globális cselekvések </a:t>
            </a:r>
            <a:r>
              <a:rPr lang="hu-HU" dirty="0" smtClean="0">
                <a:solidFill>
                  <a:srgbClr val="C00000"/>
                </a:solidFill>
              </a:rPr>
              <a:t>helyben valósulnak meg</a:t>
            </a:r>
            <a:endParaRPr lang="hu-HU" dirty="0">
              <a:solidFill>
                <a:srgbClr val="C00000"/>
              </a:solidFill>
            </a:endParaRPr>
          </a:p>
          <a:p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56506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Valóban gazdasági és társadalmi konvergencia felé haladunk?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>
            <a:normAutofit fontScale="92500" lnSpcReduction="10000"/>
          </a:bodyPr>
          <a:lstStyle/>
          <a:p>
            <a:r>
              <a:rPr lang="hu-HU" b="1" dirty="0" err="1" smtClean="0"/>
              <a:t>Krugmani</a:t>
            </a:r>
            <a:r>
              <a:rPr lang="hu-HU" b="1" dirty="0" smtClean="0"/>
              <a:t> új gazdaságföldrajz</a:t>
            </a:r>
            <a:r>
              <a:rPr lang="hu-HU" dirty="0" smtClean="0"/>
              <a:t> </a:t>
            </a:r>
            <a:r>
              <a:rPr lang="hu-HU" dirty="0"/>
              <a:t>(</a:t>
            </a:r>
            <a:r>
              <a:rPr lang="hu-HU" dirty="0" smtClean="0"/>
              <a:t>Az </a:t>
            </a:r>
            <a:r>
              <a:rPr lang="hu-HU" dirty="0" smtClean="0"/>
              <a:t>adminisztratív és </a:t>
            </a:r>
            <a:r>
              <a:rPr lang="hu-HU" dirty="0" smtClean="0"/>
              <a:t>a fizikai akadályok megszüntetése a nagyobb, a fejlettebb érvényesülését segíti a kisebb, kevésbé fejlettel szemben, </a:t>
            </a:r>
            <a:r>
              <a:rPr lang="hu-HU" dirty="0"/>
              <a:t>a  nemzetközit a </a:t>
            </a:r>
            <a:r>
              <a:rPr lang="hu-HU" dirty="0" smtClean="0"/>
              <a:t>nemzetivel stb.) </a:t>
            </a:r>
          </a:p>
          <a:p>
            <a:r>
              <a:rPr lang="hu-HU" b="1" dirty="0" smtClean="0"/>
              <a:t>„</a:t>
            </a:r>
            <a:r>
              <a:rPr lang="hu-HU" b="1" dirty="0" smtClean="0"/>
              <a:t>Európai” normák </a:t>
            </a:r>
            <a:r>
              <a:rPr lang="hu-HU" b="1" dirty="0" smtClean="0"/>
              <a:t>védelme a gyakorlatban </a:t>
            </a:r>
            <a:r>
              <a:rPr lang="hu-HU" dirty="0" smtClean="0"/>
              <a:t>meghatározott piaci szereplők és nemzeti érdekek érvényesítését jelenti más szereplők érdekeivel szemben</a:t>
            </a:r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97886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229600" cy="1584176"/>
          </a:xfrm>
        </p:spPr>
        <p:txBody>
          <a:bodyPr>
            <a:noAutofit/>
          </a:bodyPr>
          <a:lstStyle/>
          <a:p>
            <a:r>
              <a:rPr lang="hu-HU" sz="3600" dirty="0"/>
              <a:t>nem </a:t>
            </a:r>
            <a:r>
              <a:rPr lang="hu-H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területi </a:t>
            </a:r>
            <a:r>
              <a:rPr lang="hu-H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stratégiai </a:t>
            </a:r>
            <a:r>
              <a:rPr lang="hu-HU" sz="3600" dirty="0" smtClean="0"/>
              <a:t>hanem</a:t>
            </a:r>
            <a:r>
              <a:rPr lang="hu-H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Közös</a:t>
            </a:r>
            <a:r>
              <a:rPr lang="hu-HU" sz="3600" dirty="0" smtClean="0"/>
              <a:t> uniós célok alapján történő </a:t>
            </a:r>
            <a:r>
              <a:rPr lang="hu-H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forrásorientált</a:t>
            </a:r>
            <a:r>
              <a:rPr lang="hu-HU" sz="3600" dirty="0" smtClean="0"/>
              <a:t> tervezés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 fontScale="85000" lnSpcReduction="10000"/>
          </a:bodyPr>
          <a:lstStyle/>
          <a:p>
            <a:r>
              <a:rPr lang="hu-HU" b="1" dirty="0" smtClean="0"/>
              <a:t>PM célrendszere:</a:t>
            </a:r>
            <a:r>
              <a:rPr lang="hu-HU" dirty="0" smtClean="0"/>
              <a:t> közös EU </a:t>
            </a:r>
            <a:r>
              <a:rPr lang="hu-HU" dirty="0"/>
              <a:t>célokból </a:t>
            </a:r>
            <a:r>
              <a:rPr lang="hu-HU" dirty="0" smtClean="0"/>
              <a:t>top-down tervezés</a:t>
            </a:r>
            <a:endParaRPr lang="hu-HU" sz="2600" dirty="0" smtClean="0"/>
          </a:p>
          <a:p>
            <a:r>
              <a:rPr lang="hu-HU" b="1" dirty="0" smtClean="0"/>
              <a:t>Ellentmondások:</a:t>
            </a:r>
          </a:p>
          <a:p>
            <a:pPr lvl="1"/>
            <a:r>
              <a:rPr lang="hu-HU" dirty="0" smtClean="0"/>
              <a:t>EU </a:t>
            </a:r>
            <a:r>
              <a:rPr lang="hu-HU" dirty="0"/>
              <a:t>28 nem </a:t>
            </a:r>
            <a:r>
              <a:rPr lang="hu-HU" dirty="0" smtClean="0"/>
              <a:t>egységes (különböző országcsoportok</a:t>
            </a:r>
            <a:r>
              <a:rPr lang="hu-HU" dirty="0"/>
              <a:t>, </a:t>
            </a:r>
            <a:r>
              <a:rPr lang="hu-HU" dirty="0" smtClean="0"/>
              <a:t>kulturális inkompatibilitás)</a:t>
            </a:r>
          </a:p>
          <a:p>
            <a:pPr lvl="1"/>
            <a:r>
              <a:rPr lang="hu-HU" dirty="0" smtClean="0"/>
              <a:t>Egy </a:t>
            </a:r>
            <a:r>
              <a:rPr lang="hu-HU" dirty="0"/>
              <a:t>igaz narratíva </a:t>
            </a:r>
            <a:r>
              <a:rPr lang="hu-HU" dirty="0" smtClean="0"/>
              <a:t>lehet </a:t>
            </a:r>
            <a:r>
              <a:rPr lang="hu-HU" dirty="0"/>
              <a:t>(a régi erős tagállamok gondolkodása alapján avatkoznak be mindenhol</a:t>
            </a:r>
            <a:r>
              <a:rPr lang="hu-HU" dirty="0" smtClean="0"/>
              <a:t>)</a:t>
            </a:r>
          </a:p>
          <a:p>
            <a:pPr lvl="2"/>
            <a:r>
              <a:rPr lang="hu-HU" dirty="0"/>
              <a:t>Egységes (regionális) politika EUrópa egészére</a:t>
            </a:r>
          </a:p>
          <a:p>
            <a:pPr lvl="2"/>
            <a:r>
              <a:rPr lang="hu-HU" dirty="0" smtClean="0"/>
              <a:t>EU </a:t>
            </a:r>
            <a:r>
              <a:rPr lang="hu-HU" dirty="0"/>
              <a:t>kompatibilis (?) intézményekben </a:t>
            </a:r>
            <a:r>
              <a:rPr lang="hu-HU" dirty="0" smtClean="0"/>
              <a:t>gondolkodnak</a:t>
            </a:r>
          </a:p>
          <a:p>
            <a:pPr lvl="2"/>
            <a:r>
              <a:rPr lang="hu-HU" dirty="0"/>
              <a:t>a </a:t>
            </a:r>
            <a:r>
              <a:rPr lang="hu-HU" dirty="0" smtClean="0"/>
              <a:t>megkövetelt participáció is csak </a:t>
            </a:r>
            <a:r>
              <a:rPr lang="hu-HU" dirty="0"/>
              <a:t>formális lehet</a:t>
            </a:r>
          </a:p>
          <a:p>
            <a:pPr lvl="1"/>
            <a:r>
              <a:rPr lang="hu-HU" dirty="0" smtClean="0"/>
              <a:t>Abszorpciós </a:t>
            </a:r>
            <a:r>
              <a:rPr lang="hu-HU" dirty="0"/>
              <a:t>plafon </a:t>
            </a:r>
            <a:r>
              <a:rPr lang="hu-HU" dirty="0" smtClean="0"/>
              <a:t>(2,5%)</a:t>
            </a:r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Faragó László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91661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következtetések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u-HU" sz="4400" dirty="0" smtClean="0"/>
              <a:t>A közösségi politikában bekövetkezett változások </a:t>
            </a:r>
            <a:r>
              <a:rPr lang="hu-HU" sz="4400" dirty="0" smtClean="0">
                <a:solidFill>
                  <a:srgbClr val="92D050"/>
                </a:solidFill>
              </a:rPr>
              <a:t>egyre kevésbé szolgálják a területi kohéziót </a:t>
            </a:r>
          </a:p>
          <a:p>
            <a:r>
              <a:rPr lang="hu-HU" sz="4400" dirty="0" smtClean="0"/>
              <a:t>Az országon belüli regionális/területi különbségek mérséklése </a:t>
            </a:r>
            <a:r>
              <a:rPr lang="hu-HU" sz="4400" dirty="0" smtClean="0">
                <a:solidFill>
                  <a:srgbClr val="92D050"/>
                </a:solidFill>
              </a:rPr>
              <a:t>nemzeti ügy. </a:t>
            </a:r>
          </a:p>
          <a:p>
            <a:pPr marL="0" indent="0" algn="ctr">
              <a:buNone/>
            </a:pPr>
            <a:r>
              <a:rPr lang="hu-HU" sz="4400" dirty="0" smtClean="0">
                <a:solidFill>
                  <a:srgbClr val="C00000"/>
                </a:solidFill>
              </a:rPr>
              <a:t>Teszünk-e érte? </a:t>
            </a: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65799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cap="all" dirty="0" smtClean="0"/>
              <a:t>Magyar helyzet</a:t>
            </a:r>
            <a:br>
              <a:rPr lang="hu-HU" b="1" cap="all" dirty="0" smtClean="0"/>
            </a:br>
            <a:r>
              <a:rPr lang="hu-HU" sz="3100" dirty="0" smtClean="0"/>
              <a:t>Centralizáció, dekoncentrált megvalósítás</a:t>
            </a:r>
            <a:endParaRPr lang="hu-HU" sz="3100" b="1" cap="all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/>
          </a:bodyPr>
          <a:lstStyle/>
          <a:p>
            <a:r>
              <a:rPr lang="hu-HU" sz="4000" dirty="0" smtClean="0"/>
              <a:t>Amit kifogásolunk az EU működésében, azt tesszük itthon (</a:t>
            </a:r>
            <a:r>
              <a:rPr lang="hu-HU" sz="4000" dirty="0"/>
              <a:t>integráció </a:t>
            </a:r>
            <a:r>
              <a:rPr lang="hu-HU" sz="4000" dirty="0" smtClean="0"/>
              <a:t>≈ centralizáció) </a:t>
            </a:r>
            <a:endParaRPr lang="hu-HU" sz="4000" dirty="0"/>
          </a:p>
          <a:p>
            <a:r>
              <a:rPr lang="hu-HU" sz="4000" dirty="0" smtClean="0"/>
              <a:t>„</a:t>
            </a:r>
            <a:r>
              <a:rPr lang="hu-HU" sz="4000" dirty="0" err="1"/>
              <a:t>Place-based</a:t>
            </a:r>
            <a:r>
              <a:rPr lang="hu-HU" sz="4000" dirty="0" smtClean="0"/>
              <a:t>” ≈ dekoncentráció</a:t>
            </a:r>
          </a:p>
          <a:p>
            <a:r>
              <a:rPr lang="hu-HU" sz="4000" dirty="0" smtClean="0"/>
              <a:t>A </a:t>
            </a:r>
            <a:r>
              <a:rPr lang="hu-HU" sz="4000" dirty="0"/>
              <a:t>becsülhető hazai forrásfelhasználás </a:t>
            </a:r>
            <a:r>
              <a:rPr lang="hu-HU" sz="4000" dirty="0" smtClean="0">
                <a:solidFill>
                  <a:srgbClr val="C00000"/>
                </a:solidFill>
              </a:rPr>
              <a:t>nem mérsékli a </a:t>
            </a:r>
            <a:r>
              <a:rPr lang="hu-HU" sz="4000" dirty="0">
                <a:solidFill>
                  <a:srgbClr val="C00000"/>
                </a:solidFill>
              </a:rPr>
              <a:t>területi különbségeket</a:t>
            </a:r>
            <a:r>
              <a:rPr lang="hu-HU" sz="4000" dirty="0"/>
              <a:t> </a:t>
            </a:r>
            <a:endParaRPr lang="hu-HU" sz="4000" dirty="0" smtClean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>
          <a:xfrm>
            <a:off x="3203848" y="6381328"/>
            <a:ext cx="2895600" cy="365125"/>
          </a:xfrm>
        </p:spPr>
        <p:txBody>
          <a:bodyPr/>
          <a:lstStyle/>
          <a:p>
            <a:r>
              <a:rPr lang="hu-HU" dirty="0" smtClean="0">
                <a:solidFill>
                  <a:srgbClr val="C00000"/>
                </a:solidFill>
              </a:rPr>
              <a:t>Faragó László</a:t>
            </a:r>
            <a:endParaRPr lang="hu-H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0639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6511496"/>
              </p:ext>
            </p:extLst>
          </p:nvPr>
        </p:nvGraphicFramePr>
        <p:xfrm>
          <a:off x="35744" y="1340769"/>
          <a:ext cx="8926513" cy="50405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291" name="Cím 1"/>
          <p:cNvSpPr txBox="1">
            <a:spLocks/>
          </p:cNvSpPr>
          <p:nvPr/>
        </p:nvSpPr>
        <p:spPr bwMode="auto">
          <a:xfrm>
            <a:off x="212725" y="158749"/>
            <a:ext cx="8748713" cy="1182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b="1" dirty="0">
                <a:solidFill>
                  <a:srgbClr val="FF0000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A megyei </a:t>
            </a:r>
            <a:r>
              <a:rPr lang="hu-HU" altLang="hu-HU" b="1" dirty="0" smtClean="0">
                <a:solidFill>
                  <a:srgbClr val="FF0000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fejlesztési </a:t>
            </a:r>
            <a:r>
              <a:rPr lang="hu-HU" altLang="hu-HU" b="1" dirty="0">
                <a:solidFill>
                  <a:srgbClr val="FF0000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programok forrásainak </a:t>
            </a:r>
            <a:r>
              <a:rPr lang="hu-HU" altLang="hu-HU" b="1" dirty="0" smtClean="0">
                <a:solidFill>
                  <a:srgbClr val="FF0000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indikatív megoszlása</a:t>
            </a:r>
            <a:endParaRPr lang="hu-HU" altLang="hu-HU" b="1" dirty="0">
              <a:solidFill>
                <a:srgbClr val="FF0000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</p:txBody>
      </p:sp>
      <p:sp>
        <p:nvSpPr>
          <p:cNvPr id="12292" name="Szövegdoboz 3"/>
          <p:cNvSpPr txBox="1">
            <a:spLocks noChangeArrowheads="1"/>
          </p:cNvSpPr>
          <p:nvPr/>
        </p:nvSpPr>
        <p:spPr bwMode="auto">
          <a:xfrm>
            <a:off x="5137150" y="1417637"/>
            <a:ext cx="38242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u-HU" altLang="hu-HU" sz="1400" dirty="0">
                <a:latin typeface="Arial" panose="020B0604020202020204" pitchFamily="34" charset="0"/>
              </a:rPr>
              <a:t>A 1702/2014. (XII. 3.) Korm. határozat alapján</a:t>
            </a:r>
          </a:p>
        </p:txBody>
      </p:sp>
    </p:spTree>
    <p:extLst>
      <p:ext uri="{BB962C8B-B14F-4D97-AF65-F5344CB8AC3E}">
        <p14:creationId xmlns:p14="http://schemas.microsoft.com/office/powerpoint/2010/main" val="95867869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20680"/>
          </a:xfrm>
        </p:spPr>
        <p:txBody>
          <a:bodyPr>
            <a:normAutofit/>
          </a:bodyPr>
          <a:lstStyle/>
          <a:p>
            <a:endParaRPr lang="hu-HU" dirty="0" smtClean="0"/>
          </a:p>
          <a:p>
            <a:pPr marL="0" indent="0" algn="ctr">
              <a:buNone/>
            </a:pPr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pPr marL="0" indent="0" algn="ctr">
              <a:spcBef>
                <a:spcPts val="600"/>
              </a:spcBef>
              <a:buNone/>
            </a:pPr>
            <a:endParaRPr lang="hu-HU" sz="2400" dirty="0" smtClean="0"/>
          </a:p>
          <a:p>
            <a:pPr marL="0" indent="0">
              <a:spcBef>
                <a:spcPts val="600"/>
              </a:spcBef>
              <a:buNone/>
            </a:pPr>
            <a:endParaRPr lang="hu-HU" sz="2400" dirty="0" smtClean="0"/>
          </a:p>
          <a:p>
            <a:pPr marL="0" indent="0">
              <a:spcBef>
                <a:spcPts val="600"/>
              </a:spcBef>
              <a:buNone/>
            </a:pPr>
            <a:endParaRPr lang="hu-HU" sz="24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hu-HU" sz="2400" dirty="0" smtClean="0"/>
              <a:t>Elmozdulás </a:t>
            </a:r>
            <a:r>
              <a:rPr lang="hu-HU" sz="2400" dirty="0"/>
              <a:t>a </a:t>
            </a:r>
            <a:r>
              <a:rPr lang="hu-HU" sz="2400" dirty="0">
                <a:solidFill>
                  <a:srgbClr val="92D050"/>
                </a:solidFill>
              </a:rPr>
              <a:t>gazdasági</a:t>
            </a:r>
            <a:r>
              <a:rPr lang="hu-HU" sz="2400" dirty="0"/>
              <a:t> </a:t>
            </a:r>
            <a:r>
              <a:rPr lang="hu-HU" sz="2400" dirty="0" smtClean="0"/>
              <a:t>prioritások/érdekek </a:t>
            </a:r>
            <a:r>
              <a:rPr lang="hu-HU" sz="2400" dirty="0"/>
              <a:t>irányába </a:t>
            </a:r>
            <a:endParaRPr lang="hu-HU" sz="24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hu-HU" sz="2400" dirty="0" smtClean="0"/>
              <a:t>A </a:t>
            </a:r>
            <a:r>
              <a:rPr lang="hu-HU" sz="2400" dirty="0" smtClean="0"/>
              <a:t>növekedés motorjai </a:t>
            </a:r>
            <a:r>
              <a:rPr lang="hu-HU" sz="2400" dirty="0" smtClean="0">
                <a:solidFill>
                  <a:srgbClr val="92D050"/>
                </a:solidFill>
              </a:rPr>
              <a:t>a fejlettebb területek és a </a:t>
            </a:r>
            <a:r>
              <a:rPr lang="hu-HU" sz="2400" dirty="0">
                <a:solidFill>
                  <a:srgbClr val="92D050"/>
                </a:solidFill>
              </a:rPr>
              <a:t>városok </a:t>
            </a:r>
            <a:r>
              <a:rPr lang="hu-HU" sz="2400" dirty="0"/>
              <a:t>(népesség 71,7%, GDP 85</a:t>
            </a:r>
            <a:r>
              <a:rPr lang="hu-HU" sz="2400" dirty="0" smtClean="0"/>
              <a:t>%). Kritikus tömeg, koncentráció előnyei </a:t>
            </a:r>
            <a:endParaRPr lang="hu-HU" sz="2400" dirty="0"/>
          </a:p>
        </p:txBody>
      </p:sp>
      <p:pic>
        <p:nvPicPr>
          <p:cNvPr id="6" name="Kép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476672"/>
            <a:ext cx="4188085" cy="4326001"/>
          </a:xfrm>
          <a:prstGeom prst="rect">
            <a:avLst/>
          </a:prstGeom>
        </p:spPr>
      </p:pic>
      <p:cxnSp>
        <p:nvCxnSpPr>
          <p:cNvPr id="10" name="Egyenes összekötő nyíllal 9"/>
          <p:cNvCxnSpPr/>
          <p:nvPr/>
        </p:nvCxnSpPr>
        <p:spPr>
          <a:xfrm flipH="1" flipV="1">
            <a:off x="3707904" y="1700808"/>
            <a:ext cx="1080120" cy="1080119"/>
          </a:xfrm>
          <a:prstGeom prst="straightConnector1">
            <a:avLst/>
          </a:prstGeom>
          <a:ln w="762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0999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Autofit/>
          </a:bodyPr>
          <a:lstStyle/>
          <a:p>
            <a:r>
              <a:rPr lang="hu-HU" sz="3600" dirty="0"/>
              <a:t>A területi </a:t>
            </a:r>
            <a:r>
              <a:rPr lang="hu-HU" sz="3600" dirty="0" smtClean="0"/>
              <a:t>szempontok  érvényesítésének </a:t>
            </a:r>
            <a:r>
              <a:rPr lang="hu-H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hazai</a:t>
            </a:r>
            <a:r>
              <a:rPr lang="hu-HU" sz="3600" dirty="0" smtClean="0"/>
              <a:t> lehetőségei</a:t>
            </a:r>
            <a:endParaRPr lang="hu-HU" sz="3600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Faragó László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hu-HU" sz="3600" b="1" dirty="0" smtClean="0"/>
              <a:t>Tértudatos </a:t>
            </a:r>
            <a:r>
              <a:rPr lang="hu-HU" sz="3600" b="1" dirty="0" smtClean="0"/>
              <a:t>tematikus </a:t>
            </a:r>
            <a:r>
              <a:rPr lang="hu-HU" sz="3600" b="1" dirty="0" smtClean="0"/>
              <a:t>tervezés: </a:t>
            </a:r>
            <a:r>
              <a:rPr lang="hu-HU" sz="3600" dirty="0" smtClean="0"/>
              <a:t>területi különbségek mérséklésének horizontális prioritásként </a:t>
            </a:r>
            <a:r>
              <a:rPr lang="hu-HU" sz="3600" dirty="0"/>
              <a:t>való </a:t>
            </a:r>
            <a:r>
              <a:rPr lang="hu-HU" sz="3600" dirty="0" smtClean="0"/>
              <a:t>kezelése</a:t>
            </a:r>
          </a:p>
          <a:p>
            <a:pPr marL="342900" lvl="1" indent="-342900">
              <a:lnSpc>
                <a:spcPct val="90000"/>
              </a:lnSpc>
              <a:buFont typeface="Arial" pitchFamily="34" charset="0"/>
              <a:buChar char="•"/>
            </a:pPr>
            <a:r>
              <a:rPr lang="hu-HU" sz="3600" b="1" dirty="0" smtClean="0"/>
              <a:t>Területileg </a:t>
            </a:r>
            <a:r>
              <a:rPr lang="hu-HU" sz="3600" b="1" dirty="0"/>
              <a:t>integrált komplex programok </a:t>
            </a:r>
            <a:r>
              <a:rPr lang="hu-HU" sz="3600" dirty="0"/>
              <a:t>decentralizált </a:t>
            </a:r>
            <a:r>
              <a:rPr lang="hu-HU" sz="3600" dirty="0" smtClean="0"/>
              <a:t>készítése és </a:t>
            </a:r>
            <a:r>
              <a:rPr lang="hu-HU" sz="3600" dirty="0" smtClean="0"/>
              <a:t>végrehajtása </a:t>
            </a:r>
            <a:endParaRPr lang="hu-HU" sz="3600" dirty="0" smtClean="0"/>
          </a:p>
        </p:txBody>
      </p:sp>
    </p:spTree>
    <p:extLst>
      <p:ext uri="{BB962C8B-B14F-4D97-AF65-F5344CB8AC3E}">
        <p14:creationId xmlns:p14="http://schemas.microsoft.com/office/powerpoint/2010/main" val="176090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/>
          </a:bodyPr>
          <a:lstStyle/>
          <a:p>
            <a:r>
              <a:rPr lang="hu-HU" dirty="0" smtClean="0"/>
              <a:t>A TOP forrásainak tervezése </a:t>
            </a:r>
            <a:br>
              <a:rPr lang="hu-HU" dirty="0" smtClean="0"/>
            </a:br>
            <a:r>
              <a:rPr lang="hu-HU" sz="2700" dirty="0" smtClean="0"/>
              <a:t>1831/2013</a:t>
            </a:r>
            <a:r>
              <a:rPr lang="hu-HU" sz="2700" dirty="0"/>
              <a:t>. (XI.14). </a:t>
            </a:r>
            <a:r>
              <a:rPr lang="hu-HU" sz="2700" dirty="0" err="1"/>
              <a:t>Korm.határozat</a:t>
            </a:r>
            <a:r>
              <a:rPr lang="hu-HU" sz="2700" dirty="0"/>
              <a:t> 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 lnSpcReduction="10000"/>
          </a:bodyPr>
          <a:lstStyle/>
          <a:p>
            <a:r>
              <a:rPr lang="hu-HU" dirty="0" smtClean="0"/>
              <a:t>Megyei szinten (területfejlesztési koncepció és területfejlesztési program</a:t>
            </a:r>
            <a:r>
              <a:rPr lang="hu-HU" dirty="0"/>
              <a:t>)</a:t>
            </a:r>
          </a:p>
          <a:p>
            <a:r>
              <a:rPr lang="hu-HU" dirty="0" smtClean="0"/>
              <a:t>Megyei </a:t>
            </a:r>
            <a:r>
              <a:rPr lang="hu-HU" dirty="0"/>
              <a:t>jogú </a:t>
            </a:r>
            <a:r>
              <a:rPr lang="hu-HU" dirty="0" smtClean="0"/>
              <a:t>városban (IVS, TK </a:t>
            </a:r>
            <a:r>
              <a:rPr lang="hu-HU" dirty="0"/>
              <a:t>és </a:t>
            </a:r>
            <a:r>
              <a:rPr lang="hu-HU" dirty="0" smtClean="0"/>
              <a:t>ITS, ITI) </a:t>
            </a:r>
            <a:endParaRPr lang="hu-HU" dirty="0"/>
          </a:p>
          <a:p>
            <a:r>
              <a:rPr lang="hu-HU" dirty="0" smtClean="0"/>
              <a:t>Várostérségekben (Járásszékhelyek integrált településfejlesztési stratégiái, a megyék a </a:t>
            </a:r>
            <a:r>
              <a:rPr lang="hu-HU" dirty="0"/>
              <a:t>megye területén összehangolják a </a:t>
            </a:r>
            <a:r>
              <a:rPr lang="hu-HU" dirty="0" smtClean="0"/>
              <a:t>tervezést)</a:t>
            </a:r>
          </a:p>
          <a:p>
            <a:r>
              <a:rPr lang="hu-HU" dirty="0"/>
              <a:t>Az </a:t>
            </a:r>
            <a:r>
              <a:rPr lang="hu-HU" dirty="0" err="1"/>
              <a:t>ITS-ek</a:t>
            </a:r>
            <a:r>
              <a:rPr lang="hu-HU" dirty="0"/>
              <a:t> központi irányítással </a:t>
            </a:r>
            <a:r>
              <a:rPr lang="hu-HU" dirty="0" smtClean="0"/>
              <a:t>regionális </a:t>
            </a:r>
            <a:r>
              <a:rPr lang="hu-HU" dirty="0"/>
              <a:t>szakértői csoportok </a:t>
            </a:r>
            <a:r>
              <a:rPr lang="hu-HU" dirty="0" smtClean="0"/>
              <a:t>készítik:  </a:t>
            </a:r>
            <a:r>
              <a:rPr lang="hu-HU" dirty="0" smtClean="0">
                <a:solidFill>
                  <a:srgbClr val="92D050"/>
                </a:solidFill>
              </a:rPr>
              <a:t>„előre gyártott tervek”</a:t>
            </a:r>
            <a:endParaRPr lang="hu-HU" dirty="0"/>
          </a:p>
          <a:p>
            <a:endParaRPr lang="hu-HU" dirty="0"/>
          </a:p>
          <a:p>
            <a:endParaRPr lang="hu-HU" dirty="0"/>
          </a:p>
          <a:p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9429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Autofit/>
          </a:bodyPr>
          <a:lstStyle/>
          <a:p>
            <a:r>
              <a:rPr lang="hu-HU" sz="3200" dirty="0"/>
              <a:t>1181/2013. (IV.5.) KORMÁNY határozat a várostérségi integrált programok tervezési térségeinek lehatárolásával kapcsolatos irányelvekről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 fontScale="92500" lnSpcReduction="20000"/>
          </a:bodyPr>
          <a:lstStyle/>
          <a:p>
            <a:r>
              <a:rPr lang="hu-HU" dirty="0" smtClean="0"/>
              <a:t>integrált </a:t>
            </a:r>
            <a:r>
              <a:rPr lang="hu-HU" dirty="0"/>
              <a:t>városfejlesztés </a:t>
            </a:r>
          </a:p>
          <a:p>
            <a:r>
              <a:rPr lang="hu-HU" dirty="0" smtClean="0"/>
              <a:t>a </a:t>
            </a:r>
            <a:r>
              <a:rPr lang="hu-HU" dirty="0"/>
              <a:t>területfejlesztési és településfejlesztési tervek összhangjának </a:t>
            </a:r>
            <a:r>
              <a:rPr lang="hu-HU" dirty="0" smtClean="0"/>
              <a:t>biztosítása</a:t>
            </a:r>
          </a:p>
          <a:p>
            <a:r>
              <a:rPr lang="hu-HU" dirty="0" smtClean="0"/>
              <a:t>a térségi kapcsolatrendszer és </a:t>
            </a:r>
            <a:r>
              <a:rPr lang="hu-HU" dirty="0"/>
              <a:t>együttműködésének </a:t>
            </a:r>
            <a:r>
              <a:rPr lang="hu-HU" dirty="0" smtClean="0"/>
              <a:t>erősítése</a:t>
            </a:r>
            <a:r>
              <a:rPr lang="hu-HU" dirty="0"/>
              <a:t>,</a:t>
            </a:r>
            <a:r>
              <a:rPr lang="hu-HU" dirty="0" smtClean="0"/>
              <a:t> integrált </a:t>
            </a:r>
            <a:r>
              <a:rPr lang="hu-HU" dirty="0"/>
              <a:t>várostérségi fejlesztések </a:t>
            </a:r>
          </a:p>
          <a:p>
            <a:r>
              <a:rPr lang="hu-HU" dirty="0" smtClean="0"/>
              <a:t>közös </a:t>
            </a:r>
            <a:r>
              <a:rPr lang="hu-HU" dirty="0"/>
              <a:t>várostérségi </a:t>
            </a:r>
            <a:r>
              <a:rPr lang="hu-HU" dirty="0" smtClean="0"/>
              <a:t>tervezés ösztönözése</a:t>
            </a:r>
            <a:endParaRPr lang="hu-HU" dirty="0"/>
          </a:p>
          <a:p>
            <a:r>
              <a:rPr lang="hu-HU" dirty="0"/>
              <a:t>a megyei jogú városok</a:t>
            </a:r>
            <a:r>
              <a:rPr lang="hu-HU" b="1" dirty="0"/>
              <a:t> </a:t>
            </a:r>
            <a:r>
              <a:rPr lang="hu-HU" dirty="0"/>
              <a:t>esetében integrált városfejlesztési programok </a:t>
            </a:r>
            <a:r>
              <a:rPr lang="hu-HU" dirty="0" smtClean="0"/>
              <a:t>kidolgozása a vonzáskörzetükkel együtt </a:t>
            </a:r>
            <a:endParaRPr lang="hu-HU" dirty="0"/>
          </a:p>
          <a:p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5163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Az urbanisztikával szembeni</a:t>
            </a:r>
            <a:r>
              <a:rPr lang="hu-H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integrációs</a:t>
            </a:r>
            <a:r>
              <a:rPr lang="hu-HU" dirty="0" smtClean="0"/>
              <a:t> kihívások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smtClean="0"/>
              <a:t>Tervrendszer harmonizálása</a:t>
            </a:r>
          </a:p>
          <a:p>
            <a:r>
              <a:rPr lang="hu-HU" dirty="0" smtClean="0"/>
              <a:t>Város és térségének az integrációja (funkcionális várostérségek együtttervezése) </a:t>
            </a:r>
          </a:p>
          <a:p>
            <a:r>
              <a:rPr lang="hu-HU" dirty="0" smtClean="0"/>
              <a:t>A környezeti</a:t>
            </a:r>
            <a:r>
              <a:rPr lang="hu-HU" dirty="0"/>
              <a:t>, gazdasági és a társadalmi (kulturális) dimenzióik együttes </a:t>
            </a:r>
            <a:r>
              <a:rPr lang="hu-HU" dirty="0" smtClean="0"/>
              <a:t>kezelése</a:t>
            </a:r>
          </a:p>
          <a:p>
            <a:r>
              <a:rPr lang="hu-HU" dirty="0" smtClean="0"/>
              <a:t>Integrált tervezés (városépítészet, </a:t>
            </a:r>
            <a:r>
              <a:rPr lang="hu-HU" dirty="0" err="1" smtClean="0"/>
              <a:t>-fejlesztés</a:t>
            </a:r>
            <a:r>
              <a:rPr lang="hu-HU" dirty="0" smtClean="0"/>
              <a:t> és –üzemeltetés) </a:t>
            </a:r>
          </a:p>
          <a:p>
            <a:r>
              <a:rPr lang="hu-HU" dirty="0" smtClean="0"/>
              <a:t>Stratégiai irányítás/kormányzás (a tervezés a napi irányítás része)</a:t>
            </a:r>
          </a:p>
          <a:p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9963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Az urbanisztika oktatásával szembeni kihívások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u-HU" b="1" dirty="0" smtClean="0"/>
              <a:t>Komplex (átfogó) szemlélet kialakítása:</a:t>
            </a:r>
          </a:p>
          <a:p>
            <a:pPr marL="0" indent="0" algn="ctr">
              <a:buNone/>
            </a:pPr>
            <a:r>
              <a:rPr lang="hu-HU" dirty="0" smtClean="0"/>
              <a:t>a mérnöki és építészeti ismeretek kiegészítése társadalmi (pl. településszociológia), gazdasági (pl. városgazdaságtan), irányítási (pl. településmanagement, helyi kormányzás) marketing és kommunikációs tudással, tantárgyakkal. </a:t>
            </a:r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01175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marL="0" indent="0" algn="ctr">
              <a:buNone/>
            </a:pPr>
            <a:endParaRPr lang="hu-HU" sz="6000" dirty="0" smtClean="0"/>
          </a:p>
          <a:p>
            <a:pPr marL="0" indent="0" algn="ctr">
              <a:buNone/>
            </a:pPr>
            <a:r>
              <a:rPr lang="hu-HU" sz="7200" dirty="0" smtClean="0">
                <a:solidFill>
                  <a:srgbClr val="FF0000"/>
                </a:solidFill>
              </a:rPr>
              <a:t>Köszönöm figyelmüket!</a:t>
            </a:r>
          </a:p>
          <a:p>
            <a:pPr marL="0" indent="0" algn="ctr">
              <a:buNone/>
            </a:pPr>
            <a:r>
              <a:rPr lang="hu-HU" sz="4000" dirty="0" err="1" smtClean="0">
                <a:solidFill>
                  <a:schemeClr val="tx1"/>
                </a:solidFill>
              </a:rPr>
              <a:t>farago</a:t>
            </a:r>
            <a:r>
              <a:rPr lang="hu-HU" sz="4000" dirty="0" smtClean="0">
                <a:solidFill>
                  <a:schemeClr val="tx1"/>
                </a:solidFill>
              </a:rPr>
              <a:t>@</a:t>
            </a:r>
            <a:r>
              <a:rPr lang="hu-HU" sz="4000" dirty="0" err="1" smtClean="0">
                <a:solidFill>
                  <a:schemeClr val="tx1"/>
                </a:solidFill>
              </a:rPr>
              <a:t>rkk.hu</a:t>
            </a:r>
            <a:endParaRPr lang="hu-HU" sz="4000" dirty="0" smtClean="0">
              <a:solidFill>
                <a:schemeClr val="tx1"/>
              </a:solidFill>
            </a:endParaRPr>
          </a:p>
          <a:p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74463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u-HU" dirty="0"/>
              <a:t>Melyik </a:t>
            </a:r>
            <a:r>
              <a:rPr lang="hu-HU" dirty="0" smtClean="0"/>
              <a:t>(</a:t>
            </a:r>
            <a:r>
              <a:rPr lang="hu-HU" dirty="0"/>
              <a:t>kormányzási) szintek </a:t>
            </a:r>
            <a:r>
              <a:rPr lang="hu-HU" dirty="0" smtClean="0"/>
              <a:t>feladata, mi a célterület?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smtClean="0"/>
              <a:t>Magyarország: a t</a:t>
            </a:r>
            <a:r>
              <a:rPr lang="hu-HU" sz="2600" dirty="0" smtClean="0"/>
              <a:t>elepülési szintnél magasabb </a:t>
            </a:r>
            <a:r>
              <a:rPr lang="hu-HU" sz="2600" dirty="0" smtClean="0">
                <a:solidFill>
                  <a:srgbClr val="92D050"/>
                </a:solidFill>
              </a:rPr>
              <a:t>területi</a:t>
            </a:r>
            <a:r>
              <a:rPr lang="hu-HU" sz="2600" dirty="0" smtClean="0"/>
              <a:t> egységek (kistérség, megye, régió, ország) „terület- és településfejlesztés”?</a:t>
            </a:r>
          </a:p>
          <a:p>
            <a:r>
              <a:rPr lang="hu-HU" dirty="0" smtClean="0"/>
              <a:t>EU: csak szakpolitika, végrehajtás tagállami szinten</a:t>
            </a:r>
          </a:p>
          <a:p>
            <a:pPr lvl="1"/>
            <a:r>
              <a:rPr lang="hu-HU" sz="2600" dirty="0" smtClean="0"/>
              <a:t>Korábban szelektív (elmaradott, szerkezeti gondokkal küzdő, ritkán lakott stb.) </a:t>
            </a:r>
            <a:r>
              <a:rPr lang="hu-HU" sz="2600" dirty="0" smtClean="0">
                <a:solidFill>
                  <a:srgbClr val="92D050"/>
                </a:solidFill>
              </a:rPr>
              <a:t>régiók</a:t>
            </a:r>
            <a:r>
              <a:rPr lang="hu-HU" sz="2600" dirty="0" smtClean="0"/>
              <a:t> és kohéziós </a:t>
            </a:r>
            <a:r>
              <a:rPr lang="hu-HU" sz="2600" dirty="0" smtClean="0">
                <a:solidFill>
                  <a:srgbClr val="92D050"/>
                </a:solidFill>
              </a:rPr>
              <a:t>országok</a:t>
            </a:r>
          </a:p>
          <a:p>
            <a:pPr lvl="1"/>
            <a:r>
              <a:rPr lang="hu-HU" sz="2600" dirty="0" smtClean="0"/>
              <a:t>Ma megcélozza az Unió </a:t>
            </a:r>
            <a:r>
              <a:rPr lang="hu-HU" sz="2600" dirty="0" smtClean="0">
                <a:solidFill>
                  <a:srgbClr val="FFC000"/>
                </a:solidFill>
              </a:rPr>
              <a:t>minden régióját és városát</a:t>
            </a:r>
            <a:r>
              <a:rPr lang="hu-HU" sz="2600" dirty="0" smtClean="0"/>
              <a:t>, de „nagyobb részben” a kevésbé fejlett országok és régiók felzárkózását támogatja</a:t>
            </a:r>
          </a:p>
          <a:p>
            <a:pPr marL="0" lvl="0" indent="0">
              <a:buNone/>
            </a:pPr>
            <a:r>
              <a:rPr lang="hu-HU" sz="3000" b="1" dirty="0">
                <a:solidFill>
                  <a:srgbClr val="C00000"/>
                </a:solidFill>
              </a:rPr>
              <a:t>Ontológiai értelemben a világ sík: a megyei, az országos, </a:t>
            </a:r>
            <a:r>
              <a:rPr lang="hu-HU" sz="3000" b="1" dirty="0" smtClean="0">
                <a:solidFill>
                  <a:srgbClr val="C00000"/>
                </a:solidFill>
              </a:rPr>
              <a:t>az uniós és a </a:t>
            </a:r>
            <a:r>
              <a:rPr lang="hu-HU" sz="3000" b="1" dirty="0">
                <a:solidFill>
                  <a:srgbClr val="C00000"/>
                </a:solidFill>
              </a:rPr>
              <a:t>globális folyamatok </a:t>
            </a:r>
            <a:r>
              <a:rPr lang="hu-HU" sz="3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helyi </a:t>
            </a:r>
            <a:r>
              <a:rPr lang="hu-HU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szinten </a:t>
            </a:r>
            <a:r>
              <a:rPr lang="hu-HU" sz="3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léteznek</a:t>
            </a:r>
            <a:r>
              <a:rPr lang="hu-HU" sz="3000" b="1" dirty="0" smtClean="0">
                <a:solidFill>
                  <a:srgbClr val="C00000"/>
                </a:solidFill>
              </a:rPr>
              <a:t>, </a:t>
            </a:r>
          </a:p>
          <a:p>
            <a:pPr marL="0" lvl="0" indent="0">
              <a:buNone/>
            </a:pPr>
            <a:r>
              <a:rPr lang="hu-HU" sz="3000" b="1" dirty="0" smtClean="0">
                <a:solidFill>
                  <a:srgbClr val="C00000"/>
                </a:solidFill>
              </a:rPr>
              <a:t>A területi és a települési folyamatok elválaszthatatlanok</a:t>
            </a:r>
            <a:endParaRPr lang="hu-HU" sz="3000" b="1" dirty="0">
              <a:solidFill>
                <a:srgbClr val="C00000"/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62632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Tartalma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u-HU" dirty="0" smtClean="0"/>
              <a:t>Bővült és átalakult a prioritások és a célok köre </a:t>
            </a:r>
          </a:p>
          <a:p>
            <a:r>
              <a:rPr lang="hu-HU" dirty="0" smtClean="0"/>
              <a:t>EU: </a:t>
            </a:r>
          </a:p>
          <a:p>
            <a:pPr lvl="1"/>
            <a:r>
              <a:rPr lang="hu-HU" dirty="0" smtClean="0"/>
              <a:t>munkahelyteremtés, versenyképesség javítása, gazdasági növekedés, fenntartható fejlődés, életminőség javítása</a:t>
            </a:r>
          </a:p>
          <a:p>
            <a:pPr lvl="1"/>
            <a:r>
              <a:rPr lang="hu-HU" dirty="0" smtClean="0"/>
              <a:t>A „lisszaboni folyamat” a gazdasági kérdésekre fókuszál, amely kiegészül a göteborgi (környezetvédelmi) célokkal</a:t>
            </a:r>
          </a:p>
          <a:p>
            <a:r>
              <a:rPr lang="hu-HU" dirty="0" smtClean="0"/>
              <a:t>Magyarország követi az uniós prioritásokat</a:t>
            </a:r>
          </a:p>
          <a:p>
            <a:pPr marL="0" indent="0" algn="ctr">
              <a:buNone/>
            </a:pPr>
            <a:r>
              <a:rPr lang="hu-HU" b="1" dirty="0">
                <a:solidFill>
                  <a:srgbClr val="C00000"/>
                </a:solidFill>
              </a:rPr>
              <a:t>T</a:t>
            </a:r>
            <a:r>
              <a:rPr lang="hu-HU" b="1" dirty="0" smtClean="0">
                <a:solidFill>
                  <a:srgbClr val="C00000"/>
                </a:solidFill>
              </a:rPr>
              <a:t>erületi (regionális) politika ≈ tértudatos fejlesztéspolitika</a:t>
            </a:r>
            <a:endParaRPr lang="hu-HU" b="1" dirty="0">
              <a:solidFill>
                <a:srgbClr val="C00000"/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5704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 algn="ctr">
              <a:buNone/>
            </a:pPr>
            <a:endParaRPr lang="hu-HU" dirty="0" smtClean="0"/>
          </a:p>
          <a:p>
            <a:pPr marL="0" indent="0" algn="ctr">
              <a:buNone/>
            </a:pPr>
            <a:r>
              <a:rPr lang="hu-HU" sz="5400" b="1" dirty="0" smtClean="0">
                <a:solidFill>
                  <a:srgbClr val="FF0000"/>
                </a:solidFill>
              </a:rPr>
              <a:t>VÁLTOZÁSOK AZ EURÓPAI UNIÓ REGIONÁLIS POLITIKÁJÁBAN</a:t>
            </a:r>
          </a:p>
          <a:p>
            <a:pPr marL="0" indent="0" algn="ctr">
              <a:buNone/>
            </a:pPr>
            <a:endParaRPr lang="hu-HU" sz="2000" dirty="0" smtClean="0"/>
          </a:p>
          <a:p>
            <a:pPr marL="0" indent="0" algn="ctr">
              <a:buNone/>
            </a:pPr>
            <a:endParaRPr lang="hu-HU" sz="2000" b="1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59669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Az unió regionális politikája </a:t>
            </a:r>
            <a:r>
              <a:rPr lang="hu-HU" dirty="0"/>
              <a:t>már nem ugyanaz mint korábban volt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pPr marL="0" indent="0" algn="ctr">
              <a:buNone/>
            </a:pPr>
            <a:r>
              <a:rPr lang="hu-HU" dirty="0"/>
              <a:t>„Miért lépjek be egy olyan klubba, ahová olyanokat is felvesznek mint én</a:t>
            </a:r>
            <a:r>
              <a:rPr lang="hu-HU" dirty="0" smtClean="0"/>
              <a:t>”</a:t>
            </a:r>
          </a:p>
          <a:p>
            <a:pPr marL="0" indent="0" algn="ctr">
              <a:buNone/>
            </a:pPr>
            <a:endParaRPr lang="hu-HU" dirty="0" smtClean="0"/>
          </a:p>
          <a:p>
            <a:pPr marL="0" indent="0" algn="ctr">
              <a:buNone/>
            </a:pPr>
            <a:endParaRPr lang="hu-HU" dirty="0"/>
          </a:p>
          <a:p>
            <a:pPr marL="0" indent="0" algn="ctr">
              <a:buNone/>
            </a:pPr>
            <a:endParaRPr lang="hu-HU" dirty="0"/>
          </a:p>
          <a:p>
            <a:pPr marL="0" indent="0" algn="ctr">
              <a:buNone/>
            </a:pPr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694534"/>
            <a:ext cx="4203474" cy="2363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962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5750099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hu-HU" dirty="0" smtClean="0"/>
          </a:p>
          <a:p>
            <a:pPr marL="0" indent="0" algn="ctr">
              <a:buNone/>
            </a:pPr>
            <a:r>
              <a:rPr lang="hu-HU" sz="4400" dirty="0"/>
              <a:t>Az Európai Unió Működéséről Szóló Szerződés </a:t>
            </a:r>
            <a:r>
              <a:rPr lang="hu-HU" sz="2600" dirty="0" smtClean="0"/>
              <a:t>preambulum  (Római Szerződés </a:t>
            </a:r>
            <a:r>
              <a:rPr lang="hu-HU" sz="2600" dirty="0"/>
              <a:t>158. </a:t>
            </a:r>
            <a:r>
              <a:rPr lang="hu-HU" sz="2600" smtClean="0"/>
              <a:t>cikk): </a:t>
            </a:r>
            <a:endParaRPr lang="hu-HU" sz="2600" dirty="0" smtClean="0"/>
          </a:p>
          <a:p>
            <a:pPr marL="0" indent="0" algn="ctr">
              <a:buNone/>
            </a:pPr>
            <a:r>
              <a:rPr lang="hu-HU" sz="4400" dirty="0"/>
              <a:t>„TÖREKEDVE ARRA, </a:t>
            </a:r>
            <a:r>
              <a:rPr lang="hu-HU" sz="4400" dirty="0" smtClean="0"/>
              <a:t>hogy erősítsék </a:t>
            </a:r>
            <a:r>
              <a:rPr lang="hu-HU" sz="4400" dirty="0"/>
              <a:t>gazdaságaik egységét és biztosítsák harmonikus fejlődésüket a</a:t>
            </a:r>
          </a:p>
          <a:p>
            <a:pPr marL="0" indent="0" algn="ctr">
              <a:buNone/>
            </a:pPr>
            <a:r>
              <a:rPr lang="hu-HU" sz="4400" dirty="0"/>
              <a:t>különböző </a:t>
            </a:r>
            <a:r>
              <a:rPr lang="hu-HU" sz="4400" dirty="0">
                <a:solidFill>
                  <a:srgbClr val="C00000"/>
                </a:solidFill>
              </a:rPr>
              <a:t>régiók között meglévő különbségek és a hátrányos helyzetű régiók elmaradottságának</a:t>
            </a:r>
          </a:p>
          <a:p>
            <a:pPr marL="0" indent="0" algn="ctr">
              <a:buNone/>
            </a:pPr>
            <a:r>
              <a:rPr lang="hu-HU" sz="4400" dirty="0">
                <a:solidFill>
                  <a:srgbClr val="C00000"/>
                </a:solidFill>
              </a:rPr>
              <a:t>csökkentésével</a:t>
            </a:r>
            <a:r>
              <a:rPr lang="hu-HU" sz="4400" dirty="0"/>
              <a:t>”</a:t>
            </a:r>
          </a:p>
          <a:p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Faragó László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50948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3200" dirty="0" smtClean="0"/>
              <a:t>GAZDASÁGI</a:t>
            </a:r>
            <a:r>
              <a:rPr lang="hu-HU" sz="3200" dirty="0"/>
              <a:t>, TÁRSADALMI ÉS TERÜLETI </a:t>
            </a:r>
            <a:r>
              <a:rPr lang="hu-HU" sz="3200" dirty="0" smtClean="0"/>
              <a:t>KOHÉZIÓ</a:t>
            </a:r>
            <a:br>
              <a:rPr lang="hu-HU" sz="3200" dirty="0" smtClean="0"/>
            </a:br>
            <a:r>
              <a:rPr lang="hu-HU" sz="1600" dirty="0"/>
              <a:t>(Az Európai Unió Működéséről Szóló Szerződés XVIII. </a:t>
            </a:r>
            <a:r>
              <a:rPr lang="hu-HU" sz="1600" dirty="0" smtClean="0"/>
              <a:t>CÍM, </a:t>
            </a:r>
            <a:r>
              <a:rPr lang="hu-HU" sz="1600" dirty="0"/>
              <a:t>2010 </a:t>
            </a:r>
            <a:r>
              <a:rPr lang="hu-HU" sz="1600" dirty="0" smtClean="0"/>
              <a:t>március.)</a:t>
            </a:r>
            <a:endParaRPr lang="hu-HU" sz="1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dirty="0"/>
              <a:t>174. </a:t>
            </a:r>
            <a:r>
              <a:rPr lang="hu-HU" dirty="0" smtClean="0"/>
              <a:t>cikk: </a:t>
            </a:r>
          </a:p>
          <a:p>
            <a:pPr lvl="1"/>
            <a:r>
              <a:rPr lang="hu-HU" dirty="0" smtClean="0"/>
              <a:t>Az </a:t>
            </a:r>
            <a:r>
              <a:rPr lang="hu-HU" dirty="0"/>
              <a:t>Unió különösen a különböző régiók fejlettségi szintje közötti egyenlőtlenségek és </a:t>
            </a:r>
            <a:r>
              <a:rPr lang="hu-HU" dirty="0">
                <a:solidFill>
                  <a:srgbClr val="92D050"/>
                </a:solidFill>
              </a:rPr>
              <a:t>a </a:t>
            </a:r>
            <a:r>
              <a:rPr lang="hu-HU" dirty="0" smtClean="0">
                <a:solidFill>
                  <a:srgbClr val="92D050"/>
                </a:solidFill>
              </a:rPr>
              <a:t>legkedvezőtlenebb helyzetű </a:t>
            </a:r>
            <a:r>
              <a:rPr lang="hu-HU" dirty="0">
                <a:solidFill>
                  <a:srgbClr val="92D050"/>
                </a:solidFill>
              </a:rPr>
              <a:t>régiók lemaradásának csökkentésére törekszik</a:t>
            </a:r>
            <a:r>
              <a:rPr lang="hu-HU" dirty="0" smtClean="0"/>
              <a:t>. </a:t>
            </a:r>
          </a:p>
          <a:p>
            <a:pPr lvl="1"/>
            <a:r>
              <a:rPr lang="hu-HU" dirty="0" smtClean="0"/>
              <a:t>Az </a:t>
            </a:r>
            <a:r>
              <a:rPr lang="hu-HU" dirty="0"/>
              <a:t>érintett régiók közül kiemelt figyelemmel kell kezelni a vidéki térségeket, az ipari átalakulás </a:t>
            </a:r>
            <a:r>
              <a:rPr lang="hu-HU" dirty="0" smtClean="0"/>
              <a:t>által érintett </a:t>
            </a:r>
            <a:r>
              <a:rPr lang="hu-HU" dirty="0"/>
              <a:t>térségeket és az olyan súlyos és állandó természeti vagy demográfiai hátrányban lévő régiókat</a:t>
            </a:r>
            <a:r>
              <a:rPr lang="hu-HU" dirty="0" smtClean="0"/>
              <a:t>, mint </a:t>
            </a:r>
            <a:r>
              <a:rPr lang="hu-HU" dirty="0"/>
              <a:t>a legészakibb, rendkívül gyéren lakott régiók, valamint a szigeti, a határon átnyúló és </a:t>
            </a:r>
            <a:r>
              <a:rPr lang="hu-HU" dirty="0" smtClean="0"/>
              <a:t>a hegyvidéki </a:t>
            </a:r>
            <a:r>
              <a:rPr lang="hu-HU" dirty="0"/>
              <a:t>régiók</a:t>
            </a:r>
            <a:r>
              <a:rPr lang="hu-HU" dirty="0" smtClean="0"/>
              <a:t>.</a:t>
            </a:r>
          </a:p>
          <a:p>
            <a:r>
              <a:rPr lang="hu-HU" dirty="0" smtClean="0"/>
              <a:t>175. cikk: </a:t>
            </a:r>
          </a:p>
          <a:p>
            <a:pPr lvl="1"/>
            <a:r>
              <a:rPr lang="hu-HU" dirty="0" smtClean="0"/>
              <a:t>A </a:t>
            </a:r>
            <a:r>
              <a:rPr lang="hu-HU" dirty="0"/>
              <a:t>tagállamok úgy folytatják és hangolják össze </a:t>
            </a:r>
            <a:r>
              <a:rPr lang="hu-HU" dirty="0" smtClean="0"/>
              <a:t>gazdaság-politikájukat</a:t>
            </a:r>
            <a:r>
              <a:rPr lang="hu-HU" dirty="0"/>
              <a:t>, hogy a 174. cikkben </a:t>
            </a:r>
            <a:r>
              <a:rPr lang="hu-HU" dirty="0" smtClean="0"/>
              <a:t>meghatározott célokat </a:t>
            </a:r>
            <a:r>
              <a:rPr lang="hu-HU" dirty="0"/>
              <a:t>is elérjék.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Faragó László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10101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átszürk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gyéni tervezé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Saátszürke</Template>
  <TotalTime>9273</TotalTime>
  <Words>1915</Words>
  <Application>Microsoft Office PowerPoint</Application>
  <PresentationFormat>Diavetítés a képernyőre (4:3 oldalarány)</PresentationFormat>
  <Paragraphs>237</Paragraphs>
  <Slides>35</Slides>
  <Notes>1</Notes>
  <HiddenSlides>0</HiddenSlides>
  <MMClips>0</MMClips>
  <ScaleCrop>false</ScaleCrop>
  <HeadingPairs>
    <vt:vector size="4" baseType="variant">
      <vt:variant>
        <vt:lpstr>Téma</vt:lpstr>
      </vt:variant>
      <vt:variant>
        <vt:i4>2</vt:i4>
      </vt:variant>
      <vt:variant>
        <vt:lpstr>Diacímek</vt:lpstr>
      </vt:variant>
      <vt:variant>
        <vt:i4>35</vt:i4>
      </vt:variant>
    </vt:vector>
  </HeadingPairs>
  <TitlesOfParts>
    <vt:vector size="37" baseType="lpstr">
      <vt:lpstr>Saátszürke</vt:lpstr>
      <vt:lpstr>Egyéni tervezés</vt:lpstr>
      <vt:lpstr>A területfejlesztés az Európai Unió és a magyarországi változások tükrében – az urbanisztika kihívásai</vt:lpstr>
      <vt:lpstr>PowerPoint bemutató</vt:lpstr>
      <vt:lpstr>PowerPoint bemutató</vt:lpstr>
      <vt:lpstr>Melyik (kormányzási) szintek feladata, mi a célterület? </vt:lpstr>
      <vt:lpstr>Tartalma</vt:lpstr>
      <vt:lpstr>PowerPoint bemutató</vt:lpstr>
      <vt:lpstr>Az unió regionális politikája már nem ugyanaz mint korábban volt</vt:lpstr>
      <vt:lpstr>PowerPoint bemutató</vt:lpstr>
      <vt:lpstr>GAZDASÁGI, TÁRSADALMI ÉS TERÜLETI KOHÉZIÓ (Az Európai Unió Működéséről Szóló Szerződés XVIII. CÍM, 2010 március.)</vt:lpstr>
      <vt:lpstr>változások</vt:lpstr>
      <vt:lpstr>PowerPoint bemutató</vt:lpstr>
      <vt:lpstr>A regionális és várospolitikai főigazgatóság küldetése 2014 EC: REGIO MANAGEMENT PLAN Ref. Ares(2014)160839 - 24/01/2014</vt:lpstr>
      <vt:lpstr>EU 2020 stratégia prioritásai </vt:lpstr>
      <vt:lpstr>Az EU tematikus célkitűzései KSK 2014–2020</vt:lpstr>
      <vt:lpstr>A városi térségek kerülnek a kohéziós politika középpontjába</vt:lpstr>
      <vt:lpstr>Városfejlesztés</vt:lpstr>
      <vt:lpstr>Lipcsei Charta </vt:lpstr>
      <vt:lpstr>A városi térségek kerülnek a kohéziós politika középpontjába (6. kohéziós jelentés)</vt:lpstr>
      <vt:lpstr>Tematikus stratégia a városi környezetről (COM [2005] 718)</vt:lpstr>
      <vt:lpstr>Urbact (III.) program (várostervezés, -fejlesztés segítése)</vt:lpstr>
      <vt:lpstr>regionális/kohéziós politika → fejlesztési, beruházási politika</vt:lpstr>
      <vt:lpstr>A területpolitikai eszközök Európa politikai (Területi) integrációjáért </vt:lpstr>
      <vt:lpstr>Lisszaboni folyamat összefoglalása</vt:lpstr>
      <vt:lpstr>Felmerülő problémák</vt:lpstr>
      <vt:lpstr>Valóban gazdasági és társadalmi konvergencia felé haladunk?</vt:lpstr>
      <vt:lpstr>nem területi stratégiai hanem Közös uniós célok alapján történő forrásorientált tervezés</vt:lpstr>
      <vt:lpstr>következtetések</vt:lpstr>
      <vt:lpstr>Magyar helyzet Centralizáció, dekoncentrált megvalósítás</vt:lpstr>
      <vt:lpstr>PowerPoint bemutató</vt:lpstr>
      <vt:lpstr>A területi szempontok  érvényesítésének hazai lehetőségei</vt:lpstr>
      <vt:lpstr>A TOP forrásainak tervezése  1831/2013. (XI.14). Korm.határozat </vt:lpstr>
      <vt:lpstr>1181/2013. (IV.5.) KORMÁNY határozat a várostérségi integrált programok tervezési térségeinek lehatárolásával kapcsolatos irányelvekről</vt:lpstr>
      <vt:lpstr>Az urbanisztikával szembeni integrációs kihívások</vt:lpstr>
      <vt:lpstr>Az urbanisztika oktatásával szembeni kihívások 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győri járműipari körzet a fejlesztéspolitika tervezési rendszerében</dc:title>
  <dc:creator>Faragó László</dc:creator>
  <cp:lastModifiedBy>Faragó László</cp:lastModifiedBy>
  <cp:revision>420</cp:revision>
  <dcterms:created xsi:type="dcterms:W3CDTF">2013-06-05T08:15:34Z</dcterms:created>
  <dcterms:modified xsi:type="dcterms:W3CDTF">2015-03-17T10:15:09Z</dcterms:modified>
</cp:coreProperties>
</file>