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8"/>
  </p:notesMasterIdLst>
  <p:handoutMasterIdLst>
    <p:handoutMasterId r:id="rId39"/>
  </p:handoutMasterIdLst>
  <p:sldIdLst>
    <p:sldId id="256" r:id="rId3"/>
    <p:sldId id="359" r:id="rId4"/>
    <p:sldId id="358" r:id="rId5"/>
    <p:sldId id="348" r:id="rId6"/>
    <p:sldId id="349" r:id="rId7"/>
    <p:sldId id="354" r:id="rId8"/>
    <p:sldId id="357" r:id="rId9"/>
    <p:sldId id="305" r:id="rId10"/>
    <p:sldId id="360" r:id="rId11"/>
    <p:sldId id="374" r:id="rId12"/>
    <p:sldId id="352" r:id="rId13"/>
    <p:sldId id="353" r:id="rId14"/>
    <p:sldId id="322" r:id="rId15"/>
    <p:sldId id="275" r:id="rId16"/>
    <p:sldId id="355" r:id="rId17"/>
    <p:sldId id="369" r:id="rId18"/>
    <p:sldId id="370" r:id="rId19"/>
    <p:sldId id="365" r:id="rId20"/>
    <p:sldId id="367" r:id="rId21"/>
    <p:sldId id="373" r:id="rId22"/>
    <p:sldId id="347" r:id="rId23"/>
    <p:sldId id="327" r:id="rId24"/>
    <p:sldId id="303" r:id="rId25"/>
    <p:sldId id="330" r:id="rId26"/>
    <p:sldId id="332" r:id="rId27"/>
    <p:sldId id="288" r:id="rId28"/>
    <p:sldId id="336" r:id="rId29"/>
    <p:sldId id="257" r:id="rId30"/>
    <p:sldId id="376" r:id="rId31"/>
    <p:sldId id="311" r:id="rId32"/>
    <p:sldId id="372" r:id="rId33"/>
    <p:sldId id="371" r:id="rId34"/>
    <p:sldId id="361" r:id="rId35"/>
    <p:sldId id="362" r:id="rId36"/>
    <p:sldId id="277" r:id="rId3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400B"/>
    <a:srgbClr val="FF9900"/>
    <a:srgbClr val="42D13B"/>
    <a:srgbClr val="9966FF"/>
    <a:srgbClr val="E49F5A"/>
    <a:srgbClr val="79797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shade val="50000"/>
                </a:schemeClr>
              </a:solidFill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accent1">
                    <a:shade val="50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accent1">
                    <a:shade val="50000"/>
                  </a:schemeClr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accent1">
                    <a:shade val="50000"/>
                  </a:schemeClr>
                </a:solidFill>
              </a:ln>
              <a:effectLst/>
            </c:spPr>
          </c:dPt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6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6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6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6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Munka1!$A$2:$A$19</c:f>
              <c:strCache>
                <c:ptCount val="18"/>
                <c:pt idx="0">
                  <c:v>Borsod-Abaúj-Zemplén</c:v>
                </c:pt>
                <c:pt idx="1">
                  <c:v>Szabolcs-Szatmár-Bereg</c:v>
                </c:pt>
                <c:pt idx="2">
                  <c:v>Bács-Kiskun</c:v>
                </c:pt>
                <c:pt idx="3">
                  <c:v>Békés</c:v>
                </c:pt>
                <c:pt idx="4">
                  <c:v>Jász-Nagykun-Szolnok</c:v>
                </c:pt>
                <c:pt idx="5">
                  <c:v>Hajdú-Bihar</c:v>
                </c:pt>
                <c:pt idx="6">
                  <c:v>Veszprém</c:v>
                </c:pt>
                <c:pt idx="7">
                  <c:v>Somogy</c:v>
                </c:pt>
                <c:pt idx="8">
                  <c:v>Heves</c:v>
                </c:pt>
                <c:pt idx="9">
                  <c:v>Nógrád</c:v>
                </c:pt>
                <c:pt idx="10">
                  <c:v>Baranya</c:v>
                </c:pt>
                <c:pt idx="11">
                  <c:v>Fejér</c:v>
                </c:pt>
                <c:pt idx="12">
                  <c:v>Csongrád</c:v>
                </c:pt>
                <c:pt idx="13">
                  <c:v>Tolna</c:v>
                </c:pt>
                <c:pt idx="14">
                  <c:v>Komárom-Esztergom</c:v>
                </c:pt>
                <c:pt idx="15">
                  <c:v>Győr-Moson-Sopron</c:v>
                </c:pt>
                <c:pt idx="16">
                  <c:v>Zala</c:v>
                </c:pt>
                <c:pt idx="17">
                  <c:v>Vas</c:v>
                </c:pt>
              </c:strCache>
            </c:strRef>
          </c:cat>
          <c:val>
            <c:numRef>
              <c:f>Munka1!$B$2:$B$19</c:f>
              <c:numCache>
                <c:formatCode>General</c:formatCode>
                <c:ptCount val="18"/>
                <c:pt idx="0">
                  <c:v>93.05</c:v>
                </c:pt>
                <c:pt idx="1">
                  <c:v>89.28</c:v>
                </c:pt>
                <c:pt idx="2">
                  <c:v>63.230000000000004</c:v>
                </c:pt>
                <c:pt idx="3">
                  <c:v>57.94</c:v>
                </c:pt>
                <c:pt idx="4">
                  <c:v>53.78</c:v>
                </c:pt>
                <c:pt idx="5">
                  <c:v>49.620000000000005</c:v>
                </c:pt>
                <c:pt idx="6">
                  <c:v>45.17</c:v>
                </c:pt>
                <c:pt idx="7">
                  <c:v>43.449999999999996</c:v>
                </c:pt>
                <c:pt idx="8">
                  <c:v>41.690000000000005</c:v>
                </c:pt>
                <c:pt idx="9">
                  <c:v>41.13</c:v>
                </c:pt>
                <c:pt idx="10">
                  <c:v>38.020000000000003</c:v>
                </c:pt>
                <c:pt idx="11">
                  <c:v>32.1</c:v>
                </c:pt>
                <c:pt idx="12">
                  <c:v>29.19</c:v>
                </c:pt>
                <c:pt idx="13">
                  <c:v>27.55</c:v>
                </c:pt>
                <c:pt idx="14">
                  <c:v>25.939999999999998</c:v>
                </c:pt>
                <c:pt idx="15">
                  <c:v>23.35</c:v>
                </c:pt>
                <c:pt idx="16">
                  <c:v>23.05</c:v>
                </c:pt>
                <c:pt idx="17">
                  <c:v>21.14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208991232"/>
        <c:axId val="159949376"/>
      </c:barChart>
      <c:catAx>
        <c:axId val="2089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1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99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59949376"/>
        <c:crosses val="autoZero"/>
        <c:auto val="1"/>
        <c:lblAlgn val="ctr"/>
        <c:lblOffset val="100"/>
        <c:noMultiLvlLbl val="0"/>
      </c:catAx>
      <c:valAx>
        <c:axId val="159949376"/>
        <c:scaling>
          <c:orientation val="minMax"/>
        </c:scaling>
        <c:delete val="0"/>
        <c:axPos val="l"/>
        <c:majorGridlines>
          <c:spPr>
            <a:ln w="951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99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208991232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2EEA-9D58-4FB7-9C88-ADFE9BBEEFB9}" type="datetimeFigureOut">
              <a:rPr lang="hu-HU" smtClean="0"/>
              <a:t>2015.03.17.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9BD22-88ED-4FAE-871B-DC3A502C0D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6695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D65FE-8DBB-41A0-B704-F4EA608EC333}" type="datetimeFigureOut">
              <a:rPr lang="hu-HU" smtClean="0"/>
              <a:t>2015.03.17.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1AA7-A1FD-4183-B1CC-031D13B15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7803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1AA7-A1FD-4183-B1CC-031D13B1511B}" type="slidenum">
              <a:rPr lang="hu-HU" smtClean="0"/>
              <a:t>28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09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957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189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6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740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639B0-AFA6-4E9E-9BEC-B43A00D795D3}" type="datetimeFigureOut">
              <a:rPr lang="hu-HU"/>
              <a:pPr>
                <a:defRPr/>
              </a:pPr>
              <a:t>2015.03.17.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34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425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9019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397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387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0013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695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>
                <a:solidFill>
                  <a:srgbClr val="FF0000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baseline="0">
                <a:solidFill>
                  <a:schemeClr val="bg1"/>
                </a:solidFill>
                <a:latin typeface="Arial Narrow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itchFamily="34" charset="0"/>
              </a:defRPr>
            </a:lvl3pPr>
            <a:lvl4pPr>
              <a:defRPr baseline="0">
                <a:solidFill>
                  <a:schemeClr val="bg1"/>
                </a:solidFill>
                <a:latin typeface="Arial Narrow" pitchFamily="34" charset="0"/>
              </a:defRPr>
            </a:lvl4pPr>
            <a:lvl5pPr>
              <a:defRPr baseline="0">
                <a:solidFill>
                  <a:schemeClr val="bg1"/>
                </a:solidFill>
                <a:latin typeface="Arial Narrow" pitchFamily="34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hu-HU" sz="8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251520" y="4766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973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758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532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3237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22834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54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29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64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>
                <a:solidFill>
                  <a:srgbClr val="C00000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aseline="0">
                <a:latin typeface="Arial Narrow" pitchFamily="34" charset="0"/>
              </a:defRPr>
            </a:lvl1pPr>
            <a:lvl2pPr>
              <a:defRPr sz="2400" baseline="0">
                <a:latin typeface="Arial Narrow" pitchFamily="34" charset="0"/>
              </a:defRPr>
            </a:lvl2pPr>
            <a:lvl3pPr>
              <a:defRPr sz="2000" baseline="0">
                <a:latin typeface="Arial Narrow" pitchFamily="34" charset="0"/>
              </a:defRPr>
            </a:lvl3pPr>
            <a:lvl4pPr>
              <a:defRPr sz="1800" baseline="0">
                <a:latin typeface="Arial Narrow" pitchFamily="34" charset="0"/>
              </a:defRPr>
            </a:lvl4pPr>
            <a:lvl5pPr>
              <a:defRPr sz="1800" baseline="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80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444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38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26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23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79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69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73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818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2952328"/>
          </a:xfrm>
        </p:spPr>
        <p:txBody>
          <a:bodyPr>
            <a:normAutofit/>
          </a:bodyPr>
          <a:lstStyle/>
          <a:p>
            <a:r>
              <a:rPr lang="hu-HU" sz="4000" b="1" cap="all" dirty="0">
                <a:solidFill>
                  <a:srgbClr val="FF0000"/>
                </a:solidFill>
              </a:rPr>
              <a:t>A területfejlesztés az Európai Unió és a magyarországi változások tükrében – az </a:t>
            </a:r>
            <a:r>
              <a:rPr lang="hu-HU" sz="4000" b="1" cap="all" dirty="0" smtClean="0">
                <a:solidFill>
                  <a:srgbClr val="FF0000"/>
                </a:solidFill>
              </a:rPr>
              <a:t>urbanisztika kihívásai</a:t>
            </a:r>
            <a:endParaRPr lang="hu-HU" sz="4000" b="1" cap="all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84784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sz="2400" b="1" cap="all" dirty="0" smtClean="0">
                <a:solidFill>
                  <a:srgbClr val="C00000"/>
                </a:solidFill>
              </a:rPr>
              <a:t>Faragó László</a:t>
            </a:r>
          </a:p>
          <a:p>
            <a:pPr>
              <a:lnSpc>
                <a:spcPct val="120000"/>
              </a:lnSpc>
            </a:pPr>
            <a:r>
              <a:rPr lang="hu-HU" sz="1800" b="1" cap="all" dirty="0" smtClean="0">
                <a:solidFill>
                  <a:srgbClr val="C00000"/>
                </a:solidFill>
              </a:rPr>
              <a:t>MTA KRTK RKI DTO</a:t>
            </a:r>
          </a:p>
          <a:p>
            <a:pPr>
              <a:spcAft>
                <a:spcPts val="600"/>
              </a:spcAft>
            </a:pPr>
            <a:endParaRPr lang="hu-HU" sz="2800" dirty="0" smtClean="0">
              <a:solidFill>
                <a:schemeClr val="bg1"/>
              </a:solidFill>
            </a:endParaRPr>
          </a:p>
          <a:p>
            <a:endParaRPr lang="hu-HU" sz="3000" b="1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kohézióról a hangsúly átkerül a versenyképesség erősítésére, amiben a városok (városi térségek) kapnak nagyobb szerepet</a:t>
            </a:r>
          </a:p>
          <a:p>
            <a:r>
              <a:rPr lang="hu-HU" dirty="0" smtClean="0"/>
              <a:t>Nem csak </a:t>
            </a:r>
            <a:r>
              <a:rPr lang="hu-HU" dirty="0"/>
              <a:t>„</a:t>
            </a:r>
            <a:r>
              <a:rPr lang="hu-HU" dirty="0" smtClean="0"/>
              <a:t>szelektív” (pl. elmaradott)  régiók, hanem a fejlettebb területek is kapnak támogatást</a:t>
            </a:r>
          </a:p>
          <a:p>
            <a:r>
              <a:rPr lang="hu-HU" dirty="0" smtClean="0"/>
              <a:t>A tagállamokon belüli regionális felzárkóztatás nemzeti ügy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96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hu-HU" sz="36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sz="3600" dirty="0" smtClean="0">
                <a:solidFill>
                  <a:srgbClr val="FF0000"/>
                </a:solidFill>
              </a:rPr>
              <a:t>Többsebességes </a:t>
            </a:r>
          </a:p>
          <a:p>
            <a:pPr marL="0" indent="0" algn="just">
              <a:buNone/>
            </a:pPr>
            <a:r>
              <a:rPr lang="hu-HU" sz="3600" dirty="0" smtClean="0">
                <a:solidFill>
                  <a:srgbClr val="FF0000"/>
                </a:solidFill>
              </a:rPr>
              <a:t>EUrópa?</a:t>
            </a:r>
          </a:p>
          <a:p>
            <a:pPr marL="0" indent="0" algn="just">
              <a:buNone/>
            </a:pPr>
            <a:endParaRPr lang="hu-HU" sz="3600" b="1" dirty="0"/>
          </a:p>
          <a:p>
            <a:pPr marL="0" indent="0" algn="just">
              <a:buNone/>
            </a:pPr>
            <a:endParaRPr lang="hu-HU" sz="3600" b="1" dirty="0" smtClean="0"/>
          </a:p>
          <a:p>
            <a:pPr marL="0" indent="0" algn="just">
              <a:buNone/>
            </a:pPr>
            <a:r>
              <a:rPr lang="hu-HU" sz="3600" b="1" dirty="0" smtClean="0"/>
              <a:t>„Nem </a:t>
            </a:r>
            <a:r>
              <a:rPr lang="hu-HU" sz="3600" b="1" dirty="0"/>
              <a:t>szükségszerűen ugyanolyan ütemben kell haladnunk, </a:t>
            </a:r>
            <a:r>
              <a:rPr lang="hu-HU" sz="3600" b="1" dirty="0" smtClean="0"/>
              <a:t>– </a:t>
            </a:r>
            <a:r>
              <a:rPr lang="hu-HU" sz="3600" dirty="0" smtClean="0"/>
              <a:t>a </a:t>
            </a:r>
            <a:r>
              <a:rPr lang="hu-HU" sz="3600" dirty="0"/>
              <a:t>Szerződések </a:t>
            </a:r>
            <a:r>
              <a:rPr lang="hu-HU" sz="3600" dirty="0" smtClean="0"/>
              <a:t>ezt lehetővé </a:t>
            </a:r>
            <a:r>
              <a:rPr lang="hu-HU" sz="3600" dirty="0"/>
              <a:t>teszik, és már láthattuk, képesek vagyunk arra, hogy </a:t>
            </a:r>
            <a:r>
              <a:rPr lang="hu-HU" sz="3600" dirty="0" smtClean="0"/>
              <a:t>különböző munkabeosztás </a:t>
            </a:r>
            <a:r>
              <a:rPr lang="hu-HU" sz="3600" dirty="0"/>
              <a:t>szerint dolgozzunk. Akik gyorsabban akarnak haladni, hadd tegyék</a:t>
            </a:r>
            <a:r>
              <a:rPr lang="hu-HU" sz="3600" dirty="0" smtClean="0"/>
              <a:t>!”</a:t>
            </a:r>
          </a:p>
          <a:p>
            <a:pPr marL="0" indent="0" algn="just">
              <a:buNone/>
            </a:pPr>
            <a:r>
              <a:rPr lang="hu-HU" sz="1200" dirty="0"/>
              <a:t>(Jean-Claude </a:t>
            </a:r>
            <a:r>
              <a:rPr lang="hu-HU" sz="1200" dirty="0" err="1" smtClean="0"/>
              <a:t>Juncker</a:t>
            </a:r>
            <a:r>
              <a:rPr lang="hu-HU" sz="1200" dirty="0" smtClean="0"/>
              <a:t>, 2014. július 15. Új </a:t>
            </a:r>
            <a:r>
              <a:rPr lang="hu-HU" sz="1200" dirty="0"/>
              <a:t>kezdet Európa számára: a munkahelyteremtés, a növekedés, a méltányosság és a demokratikus változás programja. Politikai iránymutatás a hivatalba lépő </a:t>
            </a:r>
            <a:r>
              <a:rPr lang="hu-HU" sz="1200" dirty="0" smtClean="0"/>
              <a:t>következő Európai </a:t>
            </a:r>
            <a:r>
              <a:rPr lang="hu-HU" sz="1200" dirty="0"/>
              <a:t>Bizottság </a:t>
            </a:r>
            <a:r>
              <a:rPr lang="hu-HU" sz="1200" dirty="0" smtClean="0"/>
              <a:t>számára Nyitóbeszéd </a:t>
            </a:r>
            <a:r>
              <a:rPr lang="hu-HU" sz="1200" dirty="0"/>
              <a:t>az Európai </a:t>
            </a:r>
            <a:r>
              <a:rPr lang="hu-HU" sz="1200" dirty="0" smtClean="0"/>
              <a:t>Parlament plenáris </a:t>
            </a:r>
            <a:r>
              <a:rPr lang="hu-HU" sz="1200" dirty="0"/>
              <a:t>ülésén. http://ec.europa.eu/priorities/docs/pg_hu.pdf#page=5)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885" y="548680"/>
            <a:ext cx="3672408" cy="2298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5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regionális és várospolitikai főigazgatóság küldetése 2014</a:t>
            </a:r>
            <a:r>
              <a:rPr lang="hu-HU" sz="1300" dirty="0"/>
              <a:t/>
            </a:r>
            <a:br>
              <a:rPr lang="hu-HU" sz="1300" dirty="0"/>
            </a:br>
            <a:r>
              <a:rPr lang="hu-HU" sz="1300" b="0" dirty="0" smtClean="0">
                <a:solidFill>
                  <a:schemeClr val="bg1"/>
                </a:solidFill>
              </a:rPr>
              <a:t>EC: REGIO MANAGEMENT PLAN Ref. </a:t>
            </a:r>
            <a:r>
              <a:rPr lang="hu-HU" sz="1300" b="0" dirty="0" err="1" smtClean="0">
                <a:solidFill>
                  <a:schemeClr val="bg1"/>
                </a:solidFill>
              </a:rPr>
              <a:t>Ares</a:t>
            </a:r>
            <a:r>
              <a:rPr lang="hu-HU" sz="1300" b="0" dirty="0" smtClean="0">
                <a:solidFill>
                  <a:schemeClr val="bg1"/>
                </a:solidFill>
              </a:rPr>
              <a:t>(2014)160839 - 24/01/2014</a:t>
            </a:r>
            <a:endParaRPr lang="hu-HU" sz="1300" b="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/>
          </a:bodyPr>
          <a:lstStyle/>
          <a:p>
            <a:r>
              <a:rPr lang="hu-HU" b="1" dirty="0" smtClean="0"/>
              <a:t>Vízió</a:t>
            </a:r>
            <a:r>
              <a:rPr lang="hu-HU" dirty="0" smtClean="0"/>
              <a:t>: olyan EU, ahol minden régióban és városban az emberek kihasználhatják az összes lehetőségüket. </a:t>
            </a:r>
          </a:p>
          <a:p>
            <a:r>
              <a:rPr lang="hu-HU" dirty="0" smtClean="0"/>
              <a:t>2014 kihívása a növekedés és a munkahely-teremtés erősítése</a:t>
            </a:r>
            <a:r>
              <a:rPr lang="hu-HU" dirty="0"/>
              <a:t>. </a:t>
            </a:r>
            <a:r>
              <a:rPr lang="hu-HU" dirty="0" smtClean="0"/>
              <a:t>„A </a:t>
            </a:r>
            <a:r>
              <a:rPr lang="hu-HU" dirty="0"/>
              <a:t>regionális politika </a:t>
            </a:r>
            <a:r>
              <a:rPr lang="hu-HU" dirty="0" smtClean="0"/>
              <a:t>jelentős </a:t>
            </a:r>
            <a:r>
              <a:rPr lang="hu-HU" dirty="0"/>
              <a:t>felelősséget </a:t>
            </a:r>
            <a:r>
              <a:rPr lang="hu-HU" dirty="0" smtClean="0"/>
              <a:t>vállal e </a:t>
            </a:r>
            <a:r>
              <a:rPr lang="hu-HU" dirty="0"/>
              <a:t>célkitűzés elérésében</a:t>
            </a:r>
            <a:r>
              <a:rPr lang="hu-HU" dirty="0" smtClean="0"/>
              <a:t>.” „</a:t>
            </a:r>
            <a:r>
              <a:rPr lang="hu-HU" dirty="0" smtClean="0">
                <a:solidFill>
                  <a:srgbClr val="92D050"/>
                </a:solidFill>
              </a:rPr>
              <a:t>A kohéziós politika teljes harmonizációja az EU2020-szal</a:t>
            </a:r>
            <a:r>
              <a:rPr lang="hu-HU" dirty="0" smtClean="0"/>
              <a:t>.”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hu-HU" sz="2400" dirty="0" smtClean="0"/>
              <a:t>Walter </a:t>
            </a:r>
            <a:r>
              <a:rPr lang="hu-HU" sz="2400" dirty="0" err="1" smtClean="0"/>
              <a:t>Deffaa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főigazgató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4797152"/>
            <a:ext cx="1861913" cy="123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69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EU 2020 </a:t>
            </a:r>
            <a:r>
              <a:rPr lang="hu-HU" dirty="0" smtClean="0"/>
              <a:t>stratégia prioritásai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FF0000"/>
                </a:solidFill>
              </a:rPr>
              <a:t>Tudásalapú </a:t>
            </a:r>
            <a:r>
              <a:rPr lang="hu-HU" dirty="0">
                <a:solidFill>
                  <a:srgbClr val="FF0000"/>
                </a:solidFill>
              </a:rPr>
              <a:t>növekedés általi értékteremtés </a:t>
            </a:r>
            <a:endParaRPr lang="hu-HU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FF0000"/>
                </a:solidFill>
              </a:rPr>
              <a:t>Az </a:t>
            </a:r>
            <a:r>
              <a:rPr lang="hu-HU" dirty="0">
                <a:solidFill>
                  <a:srgbClr val="FF0000"/>
                </a:solidFill>
              </a:rPr>
              <a:t>emberek lehetőségeinek növelése a befogadó </a:t>
            </a:r>
            <a:r>
              <a:rPr lang="hu-HU" dirty="0" smtClean="0">
                <a:solidFill>
                  <a:srgbClr val="FF0000"/>
                </a:solidFill>
              </a:rPr>
              <a:t>társadalmakban</a:t>
            </a: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FF0000"/>
                </a:solidFill>
              </a:rPr>
              <a:t>Versenyképesebb</a:t>
            </a:r>
            <a:r>
              <a:rPr lang="hu-HU" dirty="0">
                <a:solidFill>
                  <a:srgbClr val="FF0000"/>
                </a:solidFill>
              </a:rPr>
              <a:t>, összekapcsoltabb és környezetbarátabb </a:t>
            </a:r>
            <a:r>
              <a:rPr lang="hu-HU" dirty="0" smtClean="0">
                <a:solidFill>
                  <a:srgbClr val="FF0000"/>
                </a:solidFill>
              </a:rPr>
              <a:t>gazdaság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1. Foglalkoztatás:</a:t>
            </a:r>
            <a:r>
              <a:rPr lang="hu-HU" dirty="0" smtClean="0"/>
              <a:t> Biztosítani </a:t>
            </a:r>
            <a:r>
              <a:rPr lang="hu-HU" dirty="0"/>
              <a:t>kell, hogy a 20–64 évesek körében a foglalkoztatottság aránya elérje a 75%-ot.</a:t>
            </a:r>
          </a:p>
          <a:p>
            <a:r>
              <a:rPr lang="hu-HU" dirty="0">
                <a:solidFill>
                  <a:srgbClr val="92D050"/>
                </a:solidFill>
              </a:rPr>
              <a:t>2. </a:t>
            </a:r>
            <a:r>
              <a:rPr lang="hu-HU" dirty="0" smtClean="0">
                <a:solidFill>
                  <a:srgbClr val="92D050"/>
                </a:solidFill>
              </a:rPr>
              <a:t>K+F/innováció</a:t>
            </a:r>
            <a:r>
              <a:rPr lang="hu-HU" dirty="0" smtClean="0"/>
              <a:t>: Az </a:t>
            </a:r>
            <a:r>
              <a:rPr lang="hu-HU" dirty="0"/>
              <a:t>EU (köz- és magánforrásból származó) GDP-jének 3%-át a kutatás/fejlesztés és az innováció ösztönzésére irányuló beruházásokra kell fordítani.</a:t>
            </a:r>
          </a:p>
          <a:p>
            <a:r>
              <a:rPr lang="hu-HU" dirty="0">
                <a:solidFill>
                  <a:srgbClr val="92D050"/>
                </a:solidFill>
              </a:rPr>
              <a:t>3. Éghajlatváltozás/energia</a:t>
            </a:r>
            <a:r>
              <a:rPr lang="hu-HU" dirty="0"/>
              <a:t> </a:t>
            </a:r>
            <a:r>
              <a:rPr lang="hu-HU" dirty="0" smtClean="0"/>
              <a:t>: Az </a:t>
            </a:r>
            <a:r>
              <a:rPr lang="hu-HU" dirty="0"/>
              <a:t>üvegházhatást okozó gázok kibocsátását 20%-kal csökkenteni kell az 1990-es szinthez képest (vagy akár 30%-kal, ha adottak az ehhez szükséges feltételek). </a:t>
            </a:r>
            <a:r>
              <a:rPr lang="hu-HU" dirty="0" smtClean="0"/>
              <a:t>A megújuló energiaforrások arányát 20%-ra kell növelni.  Az energiahatékonyságot 20%-kal kell javítani. 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4</a:t>
            </a:r>
            <a:r>
              <a:rPr lang="hu-HU" dirty="0">
                <a:solidFill>
                  <a:srgbClr val="92D050"/>
                </a:solidFill>
              </a:rPr>
              <a:t>. </a:t>
            </a:r>
            <a:r>
              <a:rPr lang="hu-HU" dirty="0" smtClean="0">
                <a:solidFill>
                  <a:srgbClr val="92D050"/>
                </a:solidFill>
              </a:rPr>
              <a:t>Oktatás:</a:t>
            </a:r>
            <a:r>
              <a:rPr lang="hu-HU" dirty="0" smtClean="0"/>
              <a:t> A </a:t>
            </a:r>
            <a:r>
              <a:rPr lang="hu-HU" dirty="0"/>
              <a:t>lemorzsolódási arányt 10% alá kell csökkenteni. </a:t>
            </a:r>
            <a:r>
              <a:rPr lang="hu-HU" dirty="0" smtClean="0"/>
              <a:t> El </a:t>
            </a:r>
            <a:r>
              <a:rPr lang="hu-HU" dirty="0"/>
              <a:t>kell érni, hogy a 30 és 34 év közötti uniós lakosok legalább 40%-a felsőfokú végzettséggel rendelkezzen. </a:t>
            </a:r>
          </a:p>
          <a:p>
            <a:r>
              <a:rPr lang="hu-HU" dirty="0">
                <a:solidFill>
                  <a:srgbClr val="92D050"/>
                </a:solidFill>
              </a:rPr>
              <a:t>5. Szegénység/társadalmi </a:t>
            </a:r>
            <a:r>
              <a:rPr lang="hu-HU" dirty="0" smtClean="0">
                <a:solidFill>
                  <a:srgbClr val="92D050"/>
                </a:solidFill>
              </a:rPr>
              <a:t>kirekesztés:</a:t>
            </a:r>
            <a:r>
              <a:rPr lang="hu-HU" dirty="0" smtClean="0"/>
              <a:t>  Legalább </a:t>
            </a:r>
            <a:r>
              <a:rPr lang="hu-HU" dirty="0"/>
              <a:t>20 millióval csökkenjen azok száma, akik nyomorban és társadalmi kirekesztettségben élnek, illetve akik esetében a szegénység és a kirekesztődés reális veszélyt jelent. </a:t>
            </a:r>
          </a:p>
          <a:p>
            <a:pPr>
              <a:lnSpc>
                <a:spcPct val="80000"/>
              </a:lnSpc>
            </a:pPr>
            <a:endParaRPr lang="hu-HU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hu-HU" sz="5100" dirty="0" smtClean="0">
                <a:solidFill>
                  <a:srgbClr val="FFFF00"/>
                </a:solidFill>
              </a:rPr>
              <a:t>Direkt módon nem került bele a területi kohézió</a:t>
            </a:r>
            <a:endParaRPr lang="hu-HU" sz="5100" dirty="0">
              <a:solidFill>
                <a:srgbClr val="FFFF00"/>
              </a:solidFill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114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EU tematikus </a:t>
            </a:r>
            <a:r>
              <a:rPr lang="hu-HU" dirty="0"/>
              <a:t>célkitűzései</a:t>
            </a:r>
            <a:br>
              <a:rPr lang="hu-HU" dirty="0"/>
            </a:br>
            <a:r>
              <a:rPr lang="hu-HU" dirty="0" smtClean="0"/>
              <a:t>KSK 2014–2020</a:t>
            </a:r>
            <a:endParaRPr lang="hu-HU" sz="1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A kutatás, a technológiai fejlesztés és innováció erősítése;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információs és kommunikációs technológiák; hozzáférhetőségének, használatának és minőségének javítása;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KKV-k, a mezőgazdasági és a halászati ágazatok versenyképességének javítása;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alacsony szén-dioxid-kibocsátású gazdaság felé történő elmozdulás támogatása minden ágazatban;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éghajlatváltozáshoz való alkalmazkodás, a kockázat-megelőzés és -kezelés ügyének támogatása;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környezetvédelem és az erőforrás-hatékonyság előmozdítása</a:t>
            </a:r>
            <a:r>
              <a:rPr lang="hu-H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fenntartható közlekedés előmozdítása és kapacitáshiányok megszüntetése a főbb hálózati infrastruktúrákban;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foglalkoztatás előmozdítása és a munkaerő mobilitásának támogatása;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társadalmi befogadás előmozdítása és a szegénység elleni küzdelem;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beruházások az oktatás, készségfejlesztés és élethosszig tartó tanulás területén;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intézményi kapacitás javítása és hatékony közigazgatás.</a:t>
            </a:r>
          </a:p>
          <a:p>
            <a:pPr marL="0" indent="0" algn="ctr">
              <a:buNone/>
            </a:pPr>
            <a:r>
              <a:rPr lang="hu-HU" sz="5800" dirty="0">
                <a:solidFill>
                  <a:srgbClr val="FFFF00"/>
                </a:solidFill>
              </a:rPr>
              <a:t>Nincs </a:t>
            </a:r>
            <a:r>
              <a:rPr lang="hu-HU" sz="5800" dirty="0" smtClean="0">
                <a:solidFill>
                  <a:srgbClr val="FFFF00"/>
                </a:solidFill>
              </a:rPr>
              <a:t>közöttük egy </a:t>
            </a:r>
            <a:r>
              <a:rPr lang="hu-HU" sz="5800" dirty="0">
                <a:solidFill>
                  <a:srgbClr val="FFFF00"/>
                </a:solidFill>
              </a:rPr>
              <a:t>„klasszikus” területi cél sem! </a:t>
            </a:r>
            <a:endParaRPr lang="hu-HU" sz="58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hu-HU" sz="5800" dirty="0">
              <a:solidFill>
                <a:srgbClr val="FFFF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08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/>
              <a:t>A városi térségek kerülnek a kohéziós politika középpontjába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„Régiók </a:t>
            </a:r>
            <a:r>
              <a:rPr lang="hu-HU" dirty="0"/>
              <a:t>E</a:t>
            </a:r>
            <a:r>
              <a:rPr lang="hu-HU" dirty="0" smtClean="0"/>
              <a:t>urópája”  </a:t>
            </a:r>
            <a:r>
              <a:rPr lang="hu-HU" dirty="0" smtClean="0">
                <a:latin typeface="Arial Narrow"/>
              </a:rPr>
              <a:t>→ „Régiók és városok Európája”</a:t>
            </a:r>
          </a:p>
          <a:p>
            <a:r>
              <a:rPr lang="hu-HU" dirty="0">
                <a:latin typeface="Arial Narrow"/>
              </a:rPr>
              <a:t>Főigazgatóság elnevezése: Regionális és </a:t>
            </a:r>
            <a:r>
              <a:rPr lang="hu-HU" dirty="0" smtClean="0">
                <a:latin typeface="Arial Narrow"/>
              </a:rPr>
              <a:t>Várospolitikai Főigazgatóság (700 fő)</a:t>
            </a:r>
          </a:p>
          <a:p>
            <a:r>
              <a:rPr lang="hu-HU" dirty="0" smtClean="0">
                <a:latin typeface="Arial Narrow"/>
              </a:rPr>
              <a:t>Regionális politika kudarca, a </a:t>
            </a:r>
            <a:r>
              <a:rPr lang="hu-HU" dirty="0" err="1" smtClean="0">
                <a:latin typeface="Arial Narrow"/>
              </a:rPr>
              <a:t>NUTS-típusú</a:t>
            </a:r>
            <a:r>
              <a:rPr lang="hu-HU" dirty="0" smtClean="0">
                <a:latin typeface="Arial Narrow"/>
              </a:rPr>
              <a:t> régiók jelentőségének a leértékelődése</a:t>
            </a:r>
            <a:endParaRPr lang="hu-HU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1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Városfejlesztés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uniós, hanem </a:t>
            </a:r>
            <a:r>
              <a:rPr lang="hu-HU" dirty="0" smtClean="0">
                <a:solidFill>
                  <a:srgbClr val="92D050"/>
                </a:solidFill>
              </a:rPr>
              <a:t>tagállami hatáskör</a:t>
            </a:r>
          </a:p>
          <a:p>
            <a:r>
              <a:rPr lang="hu-HU" dirty="0" smtClean="0"/>
              <a:t>CEMAT, a területi </a:t>
            </a:r>
            <a:r>
              <a:rPr lang="hu-HU" dirty="0" smtClean="0"/>
              <a:t>tervezésért, a városfejlesztésért </a:t>
            </a:r>
            <a:r>
              <a:rPr lang="hu-HU" dirty="0" smtClean="0"/>
              <a:t>felelős miniszterek informális együttműködése </a:t>
            </a:r>
          </a:p>
          <a:p>
            <a:r>
              <a:rPr lang="hu-HU" dirty="0"/>
              <a:t>Budapest Nyilatkozat 2004</a:t>
            </a:r>
          </a:p>
          <a:p>
            <a:r>
              <a:rPr lang="hu-HU" dirty="0" smtClean="0"/>
              <a:t>Lipcsei </a:t>
            </a:r>
            <a:r>
              <a:rPr lang="hu-HU" dirty="0"/>
              <a:t>Charta a fenntartható európai </a:t>
            </a:r>
            <a:r>
              <a:rPr lang="hu-HU" dirty="0" smtClean="0"/>
              <a:t>városokról 2007</a:t>
            </a:r>
            <a:endParaRPr lang="hu-HU" dirty="0" smtClean="0"/>
          </a:p>
          <a:p>
            <a:r>
              <a:rPr lang="hu-HU" dirty="0" smtClean="0"/>
              <a:t>Toledói </a:t>
            </a:r>
            <a:r>
              <a:rPr lang="hu-HU" dirty="0" smtClean="0"/>
              <a:t>Deklaráció 2010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54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Lipcsei Charta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>
                <a:solidFill>
                  <a:srgbClr val="92D050"/>
                </a:solidFill>
              </a:rPr>
              <a:t>Integrált </a:t>
            </a:r>
            <a:r>
              <a:rPr lang="hu-HU" dirty="0"/>
              <a:t>városfejlesztési politika előtérbe helyezése</a:t>
            </a:r>
          </a:p>
          <a:p>
            <a:r>
              <a:rPr lang="hu-HU" dirty="0" smtClean="0"/>
              <a:t>Magas </a:t>
            </a:r>
            <a:r>
              <a:rPr lang="hu-HU" dirty="0"/>
              <a:t>színvonalú közterületek létrehozása</a:t>
            </a:r>
          </a:p>
          <a:p>
            <a:r>
              <a:rPr lang="hu-HU" dirty="0" smtClean="0"/>
              <a:t>Infrastrukturális </a:t>
            </a:r>
            <a:r>
              <a:rPr lang="hu-HU" dirty="0"/>
              <a:t>hálózatok korszerűsítése és az </a:t>
            </a:r>
            <a:r>
              <a:rPr lang="hu-HU" dirty="0">
                <a:solidFill>
                  <a:srgbClr val="92D050"/>
                </a:solidFill>
              </a:rPr>
              <a:t>energiahatékonyság</a:t>
            </a:r>
            <a:r>
              <a:rPr lang="hu-HU" dirty="0"/>
              <a:t> növelése</a:t>
            </a:r>
          </a:p>
          <a:p>
            <a:r>
              <a:rPr lang="hu-HU" dirty="0" smtClean="0"/>
              <a:t>Pro-aktív </a:t>
            </a:r>
            <a:r>
              <a:rPr lang="hu-HU" dirty="0"/>
              <a:t>innovációs és oktatási politikák érvényesítése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Hátrányos </a:t>
            </a:r>
            <a:r>
              <a:rPr lang="hu-HU" dirty="0">
                <a:solidFill>
                  <a:srgbClr val="92D050"/>
                </a:solidFill>
              </a:rPr>
              <a:t>helyzetű városrészek kiemelt kezelése</a:t>
            </a:r>
          </a:p>
          <a:p>
            <a:r>
              <a:rPr lang="hu-HU" dirty="0" smtClean="0"/>
              <a:t>A </a:t>
            </a:r>
            <a:r>
              <a:rPr lang="hu-HU" dirty="0"/>
              <a:t>fizikai környezet javítása</a:t>
            </a:r>
          </a:p>
          <a:p>
            <a:r>
              <a:rPr lang="hu-HU" dirty="0" smtClean="0"/>
              <a:t>A </a:t>
            </a:r>
            <a:r>
              <a:rPr lang="hu-HU" dirty="0">
                <a:solidFill>
                  <a:srgbClr val="92D050"/>
                </a:solidFill>
              </a:rPr>
              <a:t>helyi gazdaság </a:t>
            </a:r>
            <a:r>
              <a:rPr lang="hu-HU" dirty="0"/>
              <a:t>és a helyi munkaerő-piac erősítése</a:t>
            </a:r>
          </a:p>
          <a:p>
            <a:r>
              <a:rPr lang="hu-HU" dirty="0" smtClean="0"/>
              <a:t>A </a:t>
            </a:r>
            <a:r>
              <a:rPr lang="hu-HU" dirty="0"/>
              <a:t>gyermekek és a fiatalok pro-aktív oktatása és továbbképzése</a:t>
            </a:r>
          </a:p>
          <a:p>
            <a:r>
              <a:rPr lang="hu-HU" dirty="0" smtClean="0"/>
              <a:t>Hatékony </a:t>
            </a:r>
            <a:r>
              <a:rPr lang="hu-HU" dirty="0"/>
              <a:t>és megfizethető </a:t>
            </a:r>
            <a:r>
              <a:rPr lang="hu-HU" dirty="0">
                <a:solidFill>
                  <a:srgbClr val="92D050"/>
                </a:solidFill>
              </a:rPr>
              <a:t>városi közlekedés</a:t>
            </a:r>
            <a:r>
              <a:rPr lang="hu-HU" dirty="0"/>
              <a:t> ösztönzése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26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városi térségek kerülnek a kohéziós politika középpontjába</a:t>
            </a:r>
            <a:br>
              <a:rPr lang="hu-HU" dirty="0" smtClean="0"/>
            </a:br>
            <a:r>
              <a:rPr lang="hu-HU" sz="2200" dirty="0" smtClean="0"/>
              <a:t>(6. </a:t>
            </a:r>
            <a:r>
              <a:rPr lang="hu-HU" sz="2200" dirty="0"/>
              <a:t>kohéziós </a:t>
            </a:r>
            <a:r>
              <a:rPr lang="hu-HU" sz="2200" dirty="0" smtClean="0"/>
              <a:t>jelentés)</a:t>
            </a:r>
            <a:endParaRPr lang="hu-HU" sz="2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hu-HU" dirty="0">
                <a:latin typeface="Arial Narrow"/>
              </a:rPr>
              <a:t>„A kohéziós politika keretében megvalósuló programoknak előtérbe kell hozniuk a városokat</a:t>
            </a:r>
            <a:r>
              <a:rPr lang="hu-HU" dirty="0" smtClean="0">
                <a:latin typeface="Arial Narrow"/>
              </a:rPr>
              <a:t>.”</a:t>
            </a:r>
            <a:endParaRPr lang="hu-HU" dirty="0">
              <a:latin typeface="Arial Narrow"/>
            </a:endParaRPr>
          </a:p>
          <a:p>
            <a:r>
              <a:rPr lang="hu-HU" dirty="0" smtClean="0"/>
              <a:t>„A </a:t>
            </a:r>
            <a:r>
              <a:rPr lang="hu-HU" dirty="0"/>
              <a:t>városok kulcsszerepet játszhatnak a kohéziós politikában és az Európa 2020 </a:t>
            </a:r>
            <a:r>
              <a:rPr lang="hu-HU" dirty="0" smtClean="0"/>
              <a:t>stratégia célkitűzéseinek </a:t>
            </a:r>
            <a:r>
              <a:rPr lang="hu-HU" dirty="0"/>
              <a:t>teljesítésében</a:t>
            </a:r>
            <a:r>
              <a:rPr lang="hu-HU" dirty="0" smtClean="0"/>
              <a:t>.” </a:t>
            </a:r>
          </a:p>
          <a:p>
            <a:r>
              <a:rPr lang="hu-HU" dirty="0" smtClean="0"/>
              <a:t>„…az </a:t>
            </a:r>
            <a:r>
              <a:rPr lang="hu-HU" dirty="0"/>
              <a:t>ERFA forrásainak mintegy fele a városokra fog </a:t>
            </a:r>
            <a:r>
              <a:rPr lang="hu-HU" dirty="0" smtClean="0"/>
              <a:t>irányulni a </a:t>
            </a:r>
            <a:r>
              <a:rPr lang="hu-HU" dirty="0"/>
              <a:t>2014–2020 közötti </a:t>
            </a:r>
            <a:r>
              <a:rPr lang="hu-HU" dirty="0" smtClean="0"/>
              <a:t>időszakban”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19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Tematikus stratégia a városi </a:t>
            </a:r>
            <a:r>
              <a:rPr lang="pt-BR" dirty="0" smtClean="0"/>
              <a:t>környezetről</a:t>
            </a:r>
            <a:r>
              <a:rPr lang="hu-HU" dirty="0"/>
              <a:t> </a:t>
            </a:r>
            <a:r>
              <a:rPr lang="hu-HU" sz="2700" dirty="0" smtClean="0"/>
              <a:t>(COM [2005] 718)</a:t>
            </a:r>
            <a:endParaRPr lang="hu-HU" sz="27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4000" dirty="0" smtClean="0"/>
              <a:t>KIEMELT TERÜLETEK (</a:t>
            </a:r>
            <a:r>
              <a:rPr lang="hu-HU" sz="4000" dirty="0" err="1" smtClean="0"/>
              <a:t>PMMK-on</a:t>
            </a:r>
            <a:r>
              <a:rPr lang="hu-HU" sz="4000" dirty="0" smtClean="0"/>
              <a:t> is):</a:t>
            </a:r>
          </a:p>
          <a:p>
            <a:pPr lvl="1"/>
            <a:r>
              <a:rPr lang="hu-HU" sz="3600" dirty="0" smtClean="0"/>
              <a:t>integrált </a:t>
            </a:r>
            <a:r>
              <a:rPr lang="hu-HU" sz="3600" dirty="0"/>
              <a:t>környezetgazdálkodás </a:t>
            </a:r>
            <a:endParaRPr lang="hu-HU" sz="3600" dirty="0" smtClean="0"/>
          </a:p>
          <a:p>
            <a:pPr lvl="1"/>
            <a:r>
              <a:rPr lang="hu-HU" sz="3600" dirty="0"/>
              <a:t>fenntartható városi közlekedés </a:t>
            </a:r>
            <a:r>
              <a:rPr lang="hu-HU" sz="3600" dirty="0" smtClean="0"/>
              <a:t>tervezése </a:t>
            </a:r>
          </a:p>
          <a:p>
            <a:pPr lvl="1"/>
            <a:r>
              <a:rPr lang="hu-HU" sz="3600" dirty="0"/>
              <a:t>é</a:t>
            </a:r>
            <a:r>
              <a:rPr lang="hu-HU" sz="3600" dirty="0" smtClean="0"/>
              <a:t>pületek energiahatékonyságának a javítása</a:t>
            </a:r>
            <a:endParaRPr lang="hu-HU" sz="3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47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chemeClr val="tx1"/>
                </a:solidFill>
              </a:rPr>
              <a:t>A </a:t>
            </a:r>
            <a:r>
              <a:rPr lang="hu-HU" sz="4000" dirty="0" smtClean="0">
                <a:solidFill>
                  <a:schemeClr val="tx1"/>
                </a:solidFill>
              </a:rPr>
              <a:t>területfejlesztés három alapdilemmája</a:t>
            </a:r>
          </a:p>
          <a:p>
            <a:r>
              <a:rPr lang="hu-HU" sz="4000" dirty="0" smtClean="0">
                <a:solidFill>
                  <a:schemeClr val="tx1"/>
                </a:solidFill>
              </a:rPr>
              <a:t>Az EU </a:t>
            </a:r>
            <a:r>
              <a:rPr lang="hu-HU" sz="4000" dirty="0">
                <a:solidFill>
                  <a:schemeClr val="tx1"/>
                </a:solidFill>
              </a:rPr>
              <a:t>területi politikájának </a:t>
            </a:r>
            <a:r>
              <a:rPr lang="hu-HU" sz="4000" dirty="0" smtClean="0">
                <a:solidFill>
                  <a:schemeClr val="tx1"/>
                </a:solidFill>
              </a:rPr>
              <a:t>változási trendjei</a:t>
            </a:r>
            <a:endParaRPr lang="hu-HU" sz="4000" dirty="0" smtClean="0">
              <a:solidFill>
                <a:schemeClr val="tx1"/>
              </a:solidFill>
            </a:endParaRPr>
          </a:p>
          <a:p>
            <a:r>
              <a:rPr lang="hu-HU" sz="4000" dirty="0" smtClean="0">
                <a:solidFill>
                  <a:schemeClr val="tx1"/>
                </a:solidFill>
              </a:rPr>
              <a:t>Magyar helyzet </a:t>
            </a:r>
          </a:p>
          <a:p>
            <a:r>
              <a:rPr lang="hu-HU" sz="4000" dirty="0" smtClean="0">
                <a:solidFill>
                  <a:schemeClr val="tx1"/>
                </a:solidFill>
              </a:rPr>
              <a:t>Következtetések az urbanisztika számára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58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Urbact</a:t>
            </a:r>
            <a:r>
              <a:rPr lang="hu-HU" dirty="0"/>
              <a:t> </a:t>
            </a:r>
            <a:r>
              <a:rPr lang="hu-HU" dirty="0" smtClean="0"/>
              <a:t>(III.) program</a:t>
            </a:r>
            <a:br>
              <a:rPr lang="hu-HU" dirty="0" smtClean="0"/>
            </a:br>
            <a:r>
              <a:rPr lang="hu-HU" sz="3100" dirty="0" smtClean="0"/>
              <a:t>(várostervezés, </a:t>
            </a:r>
            <a:r>
              <a:rPr lang="hu-HU" sz="3100" smtClean="0"/>
              <a:t>-fejlesztés </a:t>
            </a:r>
            <a:r>
              <a:rPr lang="hu-HU" sz="3100" dirty="0" smtClean="0"/>
              <a:t>segítése)</a:t>
            </a:r>
            <a:endParaRPr lang="hu-HU" sz="31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Hangsúly az </a:t>
            </a:r>
            <a:r>
              <a:rPr lang="hu-HU" dirty="0" smtClean="0">
                <a:solidFill>
                  <a:srgbClr val="92D050"/>
                </a:solidFill>
              </a:rPr>
              <a:t>INTEGRÁCIÓN</a:t>
            </a:r>
            <a:r>
              <a:rPr lang="hu-HU" dirty="0" smtClean="0"/>
              <a:t> van: összehangoltan kell kezelni a különböző kérdéseket</a:t>
            </a:r>
          </a:p>
          <a:p>
            <a:r>
              <a:rPr lang="hu-HU" dirty="0" smtClean="0"/>
              <a:t>Horizontális integráció:</a:t>
            </a:r>
          </a:p>
          <a:p>
            <a:pPr lvl="1"/>
            <a:r>
              <a:rPr lang="hu-HU" dirty="0" smtClean="0"/>
              <a:t>Környezet (felhagyott területek, városi mobilitás stb.)</a:t>
            </a:r>
          </a:p>
          <a:p>
            <a:pPr lvl="1"/>
            <a:r>
              <a:rPr lang="hu-HU" dirty="0" smtClean="0"/>
              <a:t>Gazdaság (helyi gazdaságfejlesztés, szemétkérdés stb.)</a:t>
            </a:r>
          </a:p>
          <a:p>
            <a:pPr lvl="1"/>
            <a:r>
              <a:rPr lang="hu-HU" dirty="0" smtClean="0"/>
              <a:t>Kormányzás (városmenedzsment, társadalmi innováció stb.)</a:t>
            </a:r>
          </a:p>
          <a:p>
            <a:pPr lvl="1"/>
            <a:r>
              <a:rPr lang="hu-HU" dirty="0" smtClean="0"/>
              <a:t>Befogadás (elöregedés, lakáskérdés, szegénység stb.)</a:t>
            </a:r>
            <a:endParaRPr lang="hu-HU" dirty="0"/>
          </a:p>
          <a:p>
            <a:r>
              <a:rPr lang="hu-HU" dirty="0" smtClean="0"/>
              <a:t>Vertikális integráció: különböző kormányzási szintek</a:t>
            </a:r>
          </a:p>
          <a:p>
            <a:pPr lvl="1"/>
            <a:r>
              <a:rPr lang="hu-HU" dirty="0" err="1" smtClean="0"/>
              <a:t>Szupranacionális</a:t>
            </a:r>
            <a:r>
              <a:rPr lang="hu-HU" dirty="0" smtClean="0"/>
              <a:t> szinttől a városrészekig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41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regionális/kohéziós politika </a:t>
            </a:r>
            <a:r>
              <a:rPr lang="hu-HU" sz="3600" dirty="0" smtClean="0">
                <a:latin typeface="Arial Narrow"/>
              </a:rPr>
              <a:t>→ fejlesztési, beruházási politika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„Az EU legfontosabb </a:t>
            </a:r>
            <a:r>
              <a:rPr lang="hu-HU" dirty="0" smtClean="0">
                <a:solidFill>
                  <a:srgbClr val="92D050"/>
                </a:solidFill>
              </a:rPr>
              <a:t>beruházási politikája</a:t>
            </a:r>
            <a:r>
              <a:rPr lang="hu-HU" dirty="0" smtClean="0"/>
              <a:t>” (6. kohéziós jelentés)</a:t>
            </a:r>
          </a:p>
          <a:p>
            <a:r>
              <a:rPr lang="hu-HU" dirty="0" smtClean="0"/>
              <a:t>Pénzügyi forrás 2014–2020: </a:t>
            </a:r>
          </a:p>
          <a:p>
            <a:pPr lvl="1"/>
            <a:r>
              <a:rPr lang="hu-HU" dirty="0" smtClean="0"/>
              <a:t>Európai Strukturális és </a:t>
            </a:r>
            <a:r>
              <a:rPr lang="hu-HU" dirty="0" smtClean="0">
                <a:solidFill>
                  <a:srgbClr val="92D050"/>
                </a:solidFill>
              </a:rPr>
              <a:t>Beruházási Alapok </a:t>
            </a:r>
            <a:r>
              <a:rPr lang="hu-HU" dirty="0" smtClean="0"/>
              <a:t>(ESIF) 960 Mrd euró, </a:t>
            </a:r>
          </a:p>
          <a:p>
            <a:pPr lvl="1"/>
            <a:r>
              <a:rPr lang="hu-HU" dirty="0" smtClean="0"/>
              <a:t>Az EU GDP 1 %-a,</a:t>
            </a:r>
          </a:p>
          <a:p>
            <a:pPr lvl="1"/>
            <a:r>
              <a:rPr lang="hu-HU" dirty="0" smtClean="0"/>
              <a:t>Átlagosan a közpénzből származó beruházások 10%-át ebből finanszírozzák, KKE országokban meghaladhatja a </a:t>
            </a:r>
            <a:r>
              <a:rPr lang="hu-HU" dirty="0" smtClean="0"/>
              <a:t>60–80</a:t>
            </a:r>
            <a:r>
              <a:rPr lang="hu-HU" dirty="0" smtClean="0"/>
              <a:t>%-ot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78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A területpolitikai eszközök Európa 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politikai </a:t>
            </a:r>
            <a:r>
              <a:rPr lang="hu-HU" sz="3600" dirty="0" smtClean="0"/>
              <a:t>(Területi)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integrációjáért</a:t>
            </a:r>
            <a:r>
              <a:rPr lang="hu-HU" sz="3600" dirty="0" smtClean="0"/>
              <a:t> 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4400" dirty="0"/>
              <a:t>EUrópa </a:t>
            </a:r>
            <a:r>
              <a:rPr lang="hu-HU" sz="4400" dirty="0" smtClean="0"/>
              <a:t>területének </a:t>
            </a:r>
            <a:r>
              <a:rPr lang="hu-HU" sz="4400" dirty="0"/>
              <a:t>egy térré </a:t>
            </a:r>
            <a:r>
              <a:rPr lang="hu-HU" sz="4400" dirty="0" smtClean="0"/>
              <a:t>szervezése</a:t>
            </a:r>
          </a:p>
          <a:p>
            <a:r>
              <a:rPr lang="hu-HU" sz="4400" dirty="0" smtClean="0"/>
              <a:t>Többszintű kormányzás (</a:t>
            </a:r>
            <a:r>
              <a:rPr lang="hu-HU" sz="4400" dirty="0" err="1" smtClean="0"/>
              <a:t>governance</a:t>
            </a:r>
            <a:r>
              <a:rPr lang="hu-HU" sz="4400" dirty="0" smtClean="0"/>
              <a:t>) felé való haladás </a:t>
            </a:r>
          </a:p>
          <a:p>
            <a:r>
              <a:rPr lang="hu-HU" sz="4400" dirty="0" smtClean="0"/>
              <a:t>Értékek</a:t>
            </a:r>
            <a:r>
              <a:rPr lang="hu-HU" sz="4400" dirty="0"/>
              <a:t>, célok és technikák adaptációs </a:t>
            </a:r>
            <a:r>
              <a:rPr lang="hu-HU" sz="4400" dirty="0" smtClean="0"/>
              <a:t>kényszere</a:t>
            </a:r>
            <a:endParaRPr lang="hu-HU" sz="4400" dirty="0"/>
          </a:p>
          <a:p>
            <a:pPr marL="0" indent="0" algn="ctr">
              <a:buNone/>
            </a:pPr>
            <a:r>
              <a:rPr lang="hu-HU" sz="4400" dirty="0" smtClean="0">
                <a:solidFill>
                  <a:srgbClr val="C00000"/>
                </a:solidFill>
              </a:rPr>
              <a:t>ESB alapok a </a:t>
            </a:r>
            <a:r>
              <a:rPr lang="hu-HU" sz="4400" b="1" dirty="0" smtClean="0">
                <a:solidFill>
                  <a:srgbClr val="C00000"/>
                </a:solidFill>
              </a:rPr>
              <a:t>közös</a:t>
            </a:r>
            <a:r>
              <a:rPr lang="hu-HU" sz="4400" dirty="0" smtClean="0">
                <a:solidFill>
                  <a:srgbClr val="C00000"/>
                </a:solidFill>
              </a:rPr>
              <a:t> fejlesztéspolitika és az </a:t>
            </a:r>
            <a:r>
              <a:rPr lang="hu-HU" sz="4400" b="1" dirty="0" smtClean="0">
                <a:solidFill>
                  <a:srgbClr val="C00000"/>
                </a:solidFill>
              </a:rPr>
              <a:t>uniós hatásgyakorlás</a:t>
            </a:r>
            <a:r>
              <a:rPr lang="hu-HU" sz="4400" dirty="0" smtClean="0">
                <a:solidFill>
                  <a:srgbClr val="C00000"/>
                </a:solidFill>
              </a:rPr>
              <a:t> eszközei</a:t>
            </a:r>
            <a:endParaRPr lang="hu-HU" sz="4400" dirty="0">
              <a:solidFill>
                <a:srgbClr val="C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8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Lisszaboni folyamat összefoglalása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Területi </a:t>
            </a:r>
            <a:r>
              <a:rPr lang="hu-HU" dirty="0"/>
              <a:t>politika → </a:t>
            </a:r>
            <a:r>
              <a:rPr lang="hu-HU" dirty="0" smtClean="0"/>
              <a:t>fejlesztéspolitika</a:t>
            </a:r>
            <a:endParaRPr lang="hu-HU" b="1" dirty="0" smtClean="0">
              <a:solidFill>
                <a:srgbClr val="C00000"/>
              </a:solidFill>
            </a:endParaRPr>
          </a:p>
          <a:p>
            <a:r>
              <a:rPr lang="hu-HU" dirty="0" smtClean="0"/>
              <a:t>Területi </a:t>
            </a:r>
            <a:r>
              <a:rPr lang="hu-HU" dirty="0"/>
              <a:t>kohézióról → </a:t>
            </a:r>
            <a:r>
              <a:rPr lang="hu-HU" dirty="0" smtClean="0"/>
              <a:t>versenyképesség javítása</a:t>
            </a:r>
          </a:p>
          <a:p>
            <a:r>
              <a:rPr lang="hu-HU" dirty="0"/>
              <a:t>A lisszaboni stratégiának nem voltak, </a:t>
            </a:r>
            <a:r>
              <a:rPr lang="hu-HU" dirty="0" smtClean="0"/>
              <a:t>EU 2020-nak </a:t>
            </a:r>
            <a:r>
              <a:rPr lang="hu-HU" dirty="0" smtClean="0">
                <a:solidFill>
                  <a:srgbClr val="92D050"/>
                </a:solidFill>
              </a:rPr>
              <a:t>nincsenek </a:t>
            </a:r>
            <a:r>
              <a:rPr lang="hu-HU" dirty="0">
                <a:solidFill>
                  <a:srgbClr val="92D050"/>
                </a:solidFill>
              </a:rPr>
              <a:t>pénzügyi forrásai</a:t>
            </a:r>
            <a:r>
              <a:rPr lang="hu-HU" dirty="0"/>
              <a:t> </a:t>
            </a:r>
            <a:r>
              <a:rPr lang="hu-HU" dirty="0">
                <a:sym typeface="Symbol" pitchFamily="18" charset="2"/>
              </a:rPr>
              <a:t> </a:t>
            </a:r>
            <a:r>
              <a:rPr lang="hu-HU" dirty="0" smtClean="0">
                <a:sym typeface="Symbol" pitchFamily="18" charset="2"/>
              </a:rPr>
              <a:t>az ESB alapokat </a:t>
            </a:r>
            <a:r>
              <a:rPr lang="hu-HU" dirty="0">
                <a:sym typeface="Symbol" pitchFamily="18" charset="2"/>
              </a:rPr>
              <a:t>használja </a:t>
            </a:r>
            <a:r>
              <a:rPr lang="hu-HU" dirty="0" smtClean="0">
                <a:sym typeface="Symbol" pitchFamily="18" charset="2"/>
              </a:rPr>
              <a:t>fel a közös általános célok érdekében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u-HU" sz="3200" dirty="0">
                <a:sym typeface="Symbol" pitchFamily="18" charset="2"/>
              </a:rPr>
              <a:t>ESB alapok a makrogazdasági feltételek kikényszerítésének az eszközeivé is váltak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C00000"/>
                </a:solidFill>
              </a:rPr>
              <a:t>A</a:t>
            </a:r>
            <a:r>
              <a:rPr lang="hu-HU" b="1" dirty="0" smtClean="0">
                <a:solidFill>
                  <a:srgbClr val="C00000"/>
                </a:solidFill>
              </a:rPr>
              <a:t> klasszikus területi szempontok marginalizálódnak</a:t>
            </a:r>
            <a:endParaRPr lang="hu-HU" dirty="0">
              <a:solidFill>
                <a:srgbClr val="C00000"/>
              </a:solidFill>
            </a:endParaRPr>
          </a:p>
          <a:p>
            <a:pPr lvl="1"/>
            <a:endParaRPr lang="hu-HU" dirty="0" smtClean="0">
              <a:sym typeface="Symbol" pitchFamily="18" charset="2"/>
            </a:endParaRP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971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Felmerülő problémák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N</a:t>
            </a:r>
            <a:r>
              <a:rPr lang="hu-HU" dirty="0" smtClean="0"/>
              <a:t>emzeti </a:t>
            </a:r>
            <a:r>
              <a:rPr lang="hu-HU" dirty="0" smtClean="0">
                <a:solidFill>
                  <a:srgbClr val="92D050"/>
                </a:solidFill>
              </a:rPr>
              <a:t>szuverenitás</a:t>
            </a:r>
            <a:r>
              <a:rPr lang="hu-HU" dirty="0" smtClean="0"/>
              <a:t>, államiság kérdései </a:t>
            </a:r>
            <a:r>
              <a:rPr lang="hu-HU" dirty="0" smtClean="0">
                <a:latin typeface="Arial Narrow"/>
              </a:rPr>
              <a:t>↔ </a:t>
            </a:r>
            <a:r>
              <a:rPr lang="hu-HU" dirty="0" smtClean="0"/>
              <a:t>állam nélküli </a:t>
            </a:r>
            <a:r>
              <a:rPr lang="hu-HU" dirty="0"/>
              <a:t>uniós </a:t>
            </a:r>
            <a:r>
              <a:rPr lang="hu-HU" dirty="0" smtClean="0"/>
              <a:t>(</a:t>
            </a:r>
            <a:r>
              <a:rPr lang="hu-HU" dirty="0" err="1" smtClean="0"/>
              <a:t>szupranacionális</a:t>
            </a:r>
            <a:r>
              <a:rPr lang="hu-HU" dirty="0" smtClean="0"/>
              <a:t>) kormányzás </a:t>
            </a:r>
          </a:p>
          <a:p>
            <a:r>
              <a:rPr lang="hu-HU" dirty="0" smtClean="0"/>
              <a:t>Kormányközi alkuk, transznacionális hálózati működés helyett </a:t>
            </a:r>
            <a:r>
              <a:rPr lang="hu-HU" dirty="0" smtClean="0">
                <a:solidFill>
                  <a:srgbClr val="92D050"/>
                </a:solidFill>
              </a:rPr>
              <a:t>erős lobbiszervezetek érdekérvényesítése („uniós”)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A nyomásgyakorlás egyszerre zajlik külső és belső térben</a:t>
            </a:r>
          </a:p>
          <a:p>
            <a:pPr lvl="1"/>
            <a:r>
              <a:rPr lang="hu-HU" dirty="0" smtClean="0"/>
              <a:t>A gazdasági, civil és tudományos szereplők egyszerre „kommunikálnak” uniós és belső térben</a:t>
            </a:r>
          </a:p>
          <a:p>
            <a:pPr lvl="1"/>
            <a:r>
              <a:rPr lang="hu-HU" dirty="0" smtClean="0"/>
              <a:t>A forrásorientáció, a megfeleléskényszer </a:t>
            </a:r>
            <a:r>
              <a:rPr lang="hu-HU" dirty="0" smtClean="0">
                <a:solidFill>
                  <a:srgbClr val="92D050"/>
                </a:solidFill>
              </a:rPr>
              <a:t>megváltoztatja a nemzeti preferenciákat</a:t>
            </a:r>
            <a:r>
              <a:rPr lang="hu-HU" dirty="0" smtClean="0"/>
              <a:t> (külső követelmények beágyazódása)</a:t>
            </a:r>
          </a:p>
          <a:p>
            <a:pPr lvl="1"/>
            <a:r>
              <a:rPr lang="hu-HU" dirty="0" smtClean="0"/>
              <a:t>A napi gyakorlatban az uniós és a nemzeti és a globális cselekvések </a:t>
            </a:r>
            <a:r>
              <a:rPr lang="hu-HU" dirty="0" smtClean="0">
                <a:solidFill>
                  <a:srgbClr val="C00000"/>
                </a:solidFill>
              </a:rPr>
              <a:t>helyben valósulnak meg</a:t>
            </a:r>
            <a:endParaRPr lang="hu-HU" dirty="0">
              <a:solidFill>
                <a:srgbClr val="C00000"/>
              </a:solidFill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5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Valóban gazdasági és társadalmi konvergencia felé haladunk?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err="1" smtClean="0"/>
              <a:t>Krugmani</a:t>
            </a:r>
            <a:r>
              <a:rPr lang="hu-HU" b="1" dirty="0" smtClean="0"/>
              <a:t> új gazdaságföldrajz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Az </a:t>
            </a:r>
            <a:r>
              <a:rPr lang="hu-HU" dirty="0" smtClean="0"/>
              <a:t>adminisztratív és </a:t>
            </a:r>
            <a:r>
              <a:rPr lang="hu-HU" dirty="0" smtClean="0"/>
              <a:t>a fizikai akadályok megszüntetése a nagyobb, a fejlettebb érvényesülését segíti a kisebb, kevésbé fejlettel szemben, </a:t>
            </a:r>
            <a:r>
              <a:rPr lang="hu-HU" dirty="0"/>
              <a:t>a  nemzetközit a </a:t>
            </a:r>
            <a:r>
              <a:rPr lang="hu-HU" dirty="0" smtClean="0"/>
              <a:t>nemzetivel stb.) </a:t>
            </a:r>
          </a:p>
          <a:p>
            <a:r>
              <a:rPr lang="hu-HU" b="1" dirty="0" smtClean="0"/>
              <a:t>„</a:t>
            </a:r>
            <a:r>
              <a:rPr lang="hu-HU" b="1" dirty="0" smtClean="0"/>
              <a:t>Európai” normák </a:t>
            </a:r>
            <a:r>
              <a:rPr lang="hu-HU" b="1" dirty="0" smtClean="0"/>
              <a:t>védelme a gyakorlatban </a:t>
            </a:r>
            <a:r>
              <a:rPr lang="hu-HU" dirty="0" smtClean="0"/>
              <a:t>meghatározott piaci szereplők és nemzeti érdekek érvényesítését jelenti más szereplők érdekeivel szemben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78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584176"/>
          </a:xfrm>
        </p:spPr>
        <p:txBody>
          <a:bodyPr>
            <a:noAutofit/>
          </a:bodyPr>
          <a:lstStyle/>
          <a:p>
            <a:r>
              <a:rPr lang="hu-HU" sz="3600" dirty="0"/>
              <a:t>nem 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területi 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stratégiai </a:t>
            </a:r>
            <a:r>
              <a:rPr lang="hu-HU" sz="3600" dirty="0" smtClean="0"/>
              <a:t>hanem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Közös</a:t>
            </a:r>
            <a:r>
              <a:rPr lang="hu-HU" sz="3600" dirty="0" smtClean="0"/>
              <a:t> uniós célok alapján történő 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forrásorientált</a:t>
            </a:r>
            <a:r>
              <a:rPr lang="hu-HU" sz="3600" dirty="0" smtClean="0"/>
              <a:t> tervezés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r>
              <a:rPr lang="hu-HU" b="1" dirty="0" smtClean="0"/>
              <a:t>PM célrendszere:</a:t>
            </a:r>
            <a:r>
              <a:rPr lang="hu-HU" dirty="0" smtClean="0"/>
              <a:t> közös EU </a:t>
            </a:r>
            <a:r>
              <a:rPr lang="hu-HU" dirty="0"/>
              <a:t>célokból </a:t>
            </a:r>
            <a:r>
              <a:rPr lang="hu-HU" dirty="0" smtClean="0"/>
              <a:t>top-down tervezés</a:t>
            </a:r>
            <a:endParaRPr lang="hu-HU" sz="2600" dirty="0" smtClean="0"/>
          </a:p>
          <a:p>
            <a:r>
              <a:rPr lang="hu-HU" b="1" dirty="0" smtClean="0"/>
              <a:t>Ellentmondások:</a:t>
            </a:r>
          </a:p>
          <a:p>
            <a:pPr lvl="1"/>
            <a:r>
              <a:rPr lang="hu-HU" dirty="0" smtClean="0"/>
              <a:t>EU </a:t>
            </a:r>
            <a:r>
              <a:rPr lang="hu-HU" dirty="0"/>
              <a:t>28 nem </a:t>
            </a:r>
            <a:r>
              <a:rPr lang="hu-HU" dirty="0" smtClean="0"/>
              <a:t>egységes (különböző országcsoportok</a:t>
            </a:r>
            <a:r>
              <a:rPr lang="hu-HU" dirty="0"/>
              <a:t>, </a:t>
            </a:r>
            <a:r>
              <a:rPr lang="hu-HU" dirty="0" smtClean="0"/>
              <a:t>kulturális inkompatibilitás)</a:t>
            </a:r>
          </a:p>
          <a:p>
            <a:pPr lvl="1"/>
            <a:r>
              <a:rPr lang="hu-HU" dirty="0" smtClean="0"/>
              <a:t>Egy </a:t>
            </a:r>
            <a:r>
              <a:rPr lang="hu-HU" dirty="0"/>
              <a:t>igaz narratíva </a:t>
            </a:r>
            <a:r>
              <a:rPr lang="hu-HU" dirty="0" smtClean="0"/>
              <a:t>lehet </a:t>
            </a:r>
            <a:r>
              <a:rPr lang="hu-HU" dirty="0"/>
              <a:t>(a régi erős tagállamok gondolkodása alapján avatkoznak be mindenhol</a:t>
            </a:r>
            <a:r>
              <a:rPr lang="hu-HU" dirty="0" smtClean="0"/>
              <a:t>)</a:t>
            </a:r>
          </a:p>
          <a:p>
            <a:pPr lvl="2"/>
            <a:r>
              <a:rPr lang="hu-HU" dirty="0"/>
              <a:t>Egységes (regionális) politika EUrópa egészére</a:t>
            </a:r>
          </a:p>
          <a:p>
            <a:pPr lvl="2"/>
            <a:r>
              <a:rPr lang="hu-HU" dirty="0" smtClean="0"/>
              <a:t>EU </a:t>
            </a:r>
            <a:r>
              <a:rPr lang="hu-HU" dirty="0"/>
              <a:t>kompatibilis (?) intézményekben </a:t>
            </a:r>
            <a:r>
              <a:rPr lang="hu-HU" dirty="0" smtClean="0"/>
              <a:t>gondolkodnak</a:t>
            </a:r>
          </a:p>
          <a:p>
            <a:pPr lvl="2"/>
            <a:r>
              <a:rPr lang="hu-HU" dirty="0"/>
              <a:t>a </a:t>
            </a:r>
            <a:r>
              <a:rPr lang="hu-HU" dirty="0" smtClean="0"/>
              <a:t>megkövetelt participáció is csak </a:t>
            </a:r>
            <a:r>
              <a:rPr lang="hu-HU" dirty="0"/>
              <a:t>formális lehet</a:t>
            </a:r>
          </a:p>
          <a:p>
            <a:pPr lvl="1"/>
            <a:r>
              <a:rPr lang="hu-HU" dirty="0" smtClean="0"/>
              <a:t>Abszorpciós </a:t>
            </a:r>
            <a:r>
              <a:rPr lang="hu-HU" dirty="0"/>
              <a:t>plafon </a:t>
            </a:r>
            <a:r>
              <a:rPr lang="hu-HU" dirty="0" smtClean="0"/>
              <a:t>(2,5%)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16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4400" dirty="0" smtClean="0"/>
              <a:t>A közösségi politikában bekövetkezett változások </a:t>
            </a:r>
            <a:r>
              <a:rPr lang="hu-HU" sz="4400" dirty="0" smtClean="0">
                <a:solidFill>
                  <a:srgbClr val="92D050"/>
                </a:solidFill>
              </a:rPr>
              <a:t>egyre kevésbé szolgálják a területi kohéziót </a:t>
            </a:r>
          </a:p>
          <a:p>
            <a:r>
              <a:rPr lang="hu-HU" sz="4400" dirty="0" smtClean="0"/>
              <a:t>Az országon belüli regionális/területi különbségek mérséklése </a:t>
            </a:r>
            <a:r>
              <a:rPr lang="hu-HU" sz="4400" dirty="0" smtClean="0">
                <a:solidFill>
                  <a:srgbClr val="92D050"/>
                </a:solidFill>
              </a:rPr>
              <a:t>nemzeti ügy. </a:t>
            </a:r>
          </a:p>
          <a:p>
            <a:pPr marL="0" indent="0" algn="ctr">
              <a:buNone/>
            </a:pPr>
            <a:r>
              <a:rPr lang="hu-HU" sz="4400" dirty="0" smtClean="0">
                <a:solidFill>
                  <a:srgbClr val="C00000"/>
                </a:solidFill>
              </a:rPr>
              <a:t>Teszünk-e érte?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579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cap="all" dirty="0" smtClean="0"/>
              <a:t>Magyar helyzet</a:t>
            </a:r>
            <a:br>
              <a:rPr lang="hu-HU" b="1" cap="all" dirty="0" smtClean="0"/>
            </a:br>
            <a:r>
              <a:rPr lang="hu-HU" sz="3100" dirty="0" smtClean="0"/>
              <a:t>Centralizáció, dekoncentrált megvalósítás</a:t>
            </a:r>
            <a:endParaRPr lang="hu-HU" sz="3100" b="1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hu-HU" sz="4000" dirty="0" smtClean="0"/>
              <a:t>Amit kifogásolunk az EU működésében, azt tesszük itthon (</a:t>
            </a:r>
            <a:r>
              <a:rPr lang="hu-HU" sz="4000" dirty="0"/>
              <a:t>integráció </a:t>
            </a:r>
            <a:r>
              <a:rPr lang="hu-HU" sz="4000" dirty="0" smtClean="0"/>
              <a:t>≈ centralizáció) </a:t>
            </a:r>
            <a:endParaRPr lang="hu-HU" sz="4000" dirty="0"/>
          </a:p>
          <a:p>
            <a:r>
              <a:rPr lang="hu-HU" sz="4000" dirty="0" smtClean="0"/>
              <a:t>„</a:t>
            </a:r>
            <a:r>
              <a:rPr lang="hu-HU" sz="4000" dirty="0" err="1"/>
              <a:t>Place-based</a:t>
            </a:r>
            <a:r>
              <a:rPr lang="hu-HU" sz="4000" dirty="0" smtClean="0"/>
              <a:t>” ≈ dekoncentráció</a:t>
            </a:r>
          </a:p>
          <a:p>
            <a:r>
              <a:rPr lang="hu-HU" sz="4000" dirty="0" smtClean="0"/>
              <a:t>A </a:t>
            </a:r>
            <a:r>
              <a:rPr lang="hu-HU" sz="4000" dirty="0"/>
              <a:t>becsülhető hazai forrásfelhasználás </a:t>
            </a:r>
            <a:r>
              <a:rPr lang="hu-HU" sz="4000" dirty="0" smtClean="0">
                <a:solidFill>
                  <a:srgbClr val="C00000"/>
                </a:solidFill>
              </a:rPr>
              <a:t>nem mérsékli a </a:t>
            </a:r>
            <a:r>
              <a:rPr lang="hu-HU" sz="4000" dirty="0">
                <a:solidFill>
                  <a:srgbClr val="C00000"/>
                </a:solidFill>
              </a:rPr>
              <a:t>területi különbségeket</a:t>
            </a:r>
            <a:r>
              <a:rPr lang="hu-HU" sz="4000" dirty="0"/>
              <a:t> </a:t>
            </a:r>
            <a:endParaRPr lang="hu-HU" sz="4000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203848" y="6381328"/>
            <a:ext cx="2895600" cy="365125"/>
          </a:xfrm>
        </p:spPr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Faragó László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6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511496"/>
              </p:ext>
            </p:extLst>
          </p:nvPr>
        </p:nvGraphicFramePr>
        <p:xfrm>
          <a:off x="35744" y="1340769"/>
          <a:ext cx="8926513" cy="5040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Cím 1"/>
          <p:cNvSpPr txBox="1">
            <a:spLocks/>
          </p:cNvSpPr>
          <p:nvPr/>
        </p:nvSpPr>
        <p:spPr bwMode="auto">
          <a:xfrm>
            <a:off x="212725" y="158749"/>
            <a:ext cx="8748713" cy="118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 megyei </a:t>
            </a:r>
            <a:r>
              <a:rPr lang="hu-HU" altLang="hu-HU" b="1" dirty="0" smtClean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fejlesztési </a:t>
            </a:r>
            <a:r>
              <a:rPr lang="hu-HU" altLang="hu-HU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programok forrásainak </a:t>
            </a:r>
            <a:r>
              <a:rPr lang="hu-HU" altLang="hu-HU" b="1" dirty="0" smtClean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indikatív megoszlása</a:t>
            </a:r>
            <a:endParaRPr lang="hu-HU" altLang="hu-HU" b="1" dirty="0">
              <a:solidFill>
                <a:srgbClr val="FF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292" name="Szövegdoboz 3"/>
          <p:cNvSpPr txBox="1">
            <a:spLocks noChangeArrowheads="1"/>
          </p:cNvSpPr>
          <p:nvPr/>
        </p:nvSpPr>
        <p:spPr bwMode="auto">
          <a:xfrm>
            <a:off x="5137150" y="1417637"/>
            <a:ext cx="3824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400" dirty="0">
                <a:latin typeface="Arial" panose="020B0604020202020204" pitchFamily="34" charset="0"/>
              </a:rPr>
              <a:t>A 1702/2014. (XII. 3.) Korm. határozat alapján</a:t>
            </a:r>
          </a:p>
        </p:txBody>
      </p:sp>
    </p:spTree>
    <p:extLst>
      <p:ext uri="{BB962C8B-B14F-4D97-AF65-F5344CB8AC3E}">
        <p14:creationId xmlns:p14="http://schemas.microsoft.com/office/powerpoint/2010/main" val="9586786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 algn="ctr">
              <a:spcBef>
                <a:spcPts val="600"/>
              </a:spcBef>
              <a:buNone/>
            </a:pPr>
            <a:endParaRPr lang="hu-HU" sz="2400" dirty="0" smtClean="0"/>
          </a:p>
          <a:p>
            <a:pPr marL="0" indent="0">
              <a:spcBef>
                <a:spcPts val="600"/>
              </a:spcBef>
              <a:buNone/>
            </a:pPr>
            <a:endParaRPr lang="hu-HU" sz="2400" dirty="0" smtClean="0"/>
          </a:p>
          <a:p>
            <a:pPr marL="0" indent="0">
              <a:spcBef>
                <a:spcPts val="600"/>
              </a:spcBef>
              <a:buNone/>
            </a:pPr>
            <a:endParaRPr lang="hu-HU" sz="2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hu-HU" sz="2400" dirty="0" smtClean="0"/>
              <a:t>Elmozdulás </a:t>
            </a:r>
            <a:r>
              <a:rPr lang="hu-HU" sz="2400" dirty="0"/>
              <a:t>a </a:t>
            </a:r>
            <a:r>
              <a:rPr lang="hu-HU" sz="2400" dirty="0">
                <a:solidFill>
                  <a:srgbClr val="92D050"/>
                </a:solidFill>
              </a:rPr>
              <a:t>gazdasági</a:t>
            </a:r>
            <a:r>
              <a:rPr lang="hu-HU" sz="2400" dirty="0"/>
              <a:t> </a:t>
            </a:r>
            <a:r>
              <a:rPr lang="hu-HU" sz="2400" dirty="0" smtClean="0"/>
              <a:t>prioritások/érdekek </a:t>
            </a:r>
            <a:r>
              <a:rPr lang="hu-HU" sz="2400" dirty="0"/>
              <a:t>irányába </a:t>
            </a:r>
            <a:endParaRPr lang="hu-HU" sz="2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hu-HU" sz="2400" dirty="0" smtClean="0"/>
              <a:t>A </a:t>
            </a:r>
            <a:r>
              <a:rPr lang="hu-HU" sz="2400" dirty="0" smtClean="0"/>
              <a:t>növekedés motorjai </a:t>
            </a:r>
            <a:r>
              <a:rPr lang="hu-HU" sz="2400" dirty="0" smtClean="0">
                <a:solidFill>
                  <a:srgbClr val="92D050"/>
                </a:solidFill>
              </a:rPr>
              <a:t>a fejlettebb területek és a </a:t>
            </a:r>
            <a:r>
              <a:rPr lang="hu-HU" sz="2400" dirty="0">
                <a:solidFill>
                  <a:srgbClr val="92D050"/>
                </a:solidFill>
              </a:rPr>
              <a:t>városok </a:t>
            </a:r>
            <a:r>
              <a:rPr lang="hu-HU" sz="2400" dirty="0"/>
              <a:t>(népesség 71,7%, GDP 85</a:t>
            </a:r>
            <a:r>
              <a:rPr lang="hu-HU" sz="2400" dirty="0" smtClean="0"/>
              <a:t>%). Kritikus tömeg, koncentráció előnyei </a:t>
            </a:r>
            <a:endParaRPr lang="hu-HU" sz="2400" dirty="0"/>
          </a:p>
        </p:txBody>
      </p:sp>
      <p:pic>
        <p:nvPicPr>
          <p:cNvPr id="6" name="Kép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76672"/>
            <a:ext cx="4188085" cy="4326001"/>
          </a:xfrm>
          <a:prstGeom prst="rect">
            <a:avLst/>
          </a:prstGeom>
        </p:spPr>
      </p:pic>
      <p:cxnSp>
        <p:nvCxnSpPr>
          <p:cNvPr id="10" name="Egyenes összekötő nyíllal 9"/>
          <p:cNvCxnSpPr/>
          <p:nvPr/>
        </p:nvCxnSpPr>
        <p:spPr>
          <a:xfrm flipH="1" flipV="1">
            <a:off x="3707904" y="1700808"/>
            <a:ext cx="1080120" cy="1080119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99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hu-HU" sz="3600" dirty="0"/>
              <a:t>A területi </a:t>
            </a:r>
            <a:r>
              <a:rPr lang="hu-HU" sz="3600" dirty="0" smtClean="0"/>
              <a:t>szempontok  érvényesítésének </a:t>
            </a:r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hazai</a:t>
            </a:r>
            <a:r>
              <a:rPr lang="hu-HU" sz="3600" dirty="0" smtClean="0"/>
              <a:t> lehetőségei</a:t>
            </a:r>
            <a:endParaRPr lang="hu-HU" sz="36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3600" b="1" dirty="0" smtClean="0"/>
              <a:t>Tértudatos </a:t>
            </a:r>
            <a:r>
              <a:rPr lang="hu-HU" sz="3600" b="1" dirty="0" smtClean="0"/>
              <a:t>tematikus </a:t>
            </a:r>
            <a:r>
              <a:rPr lang="hu-HU" sz="3600" b="1" dirty="0" smtClean="0"/>
              <a:t>tervezés: </a:t>
            </a:r>
            <a:r>
              <a:rPr lang="hu-HU" sz="3600" dirty="0" smtClean="0"/>
              <a:t>területi különbségek mérséklésének horizontális prioritásként </a:t>
            </a:r>
            <a:r>
              <a:rPr lang="hu-HU" sz="3600" dirty="0"/>
              <a:t>való </a:t>
            </a:r>
            <a:r>
              <a:rPr lang="hu-HU" sz="3600" dirty="0" smtClean="0"/>
              <a:t>kezelése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hu-HU" sz="3600" b="1" dirty="0" smtClean="0"/>
              <a:t>Területileg </a:t>
            </a:r>
            <a:r>
              <a:rPr lang="hu-HU" sz="3600" b="1" dirty="0"/>
              <a:t>integrált komplex programok </a:t>
            </a:r>
            <a:r>
              <a:rPr lang="hu-HU" sz="3600" dirty="0"/>
              <a:t>decentralizált </a:t>
            </a:r>
            <a:r>
              <a:rPr lang="hu-HU" sz="3600" dirty="0" smtClean="0"/>
              <a:t>készítése és </a:t>
            </a:r>
            <a:r>
              <a:rPr lang="hu-HU" sz="3600" dirty="0" smtClean="0"/>
              <a:t>végrehajtása </a:t>
            </a:r>
            <a:endParaRPr lang="hu-HU" sz="3600" dirty="0" smtClean="0"/>
          </a:p>
        </p:txBody>
      </p:sp>
    </p:spTree>
    <p:extLst>
      <p:ext uri="{BB962C8B-B14F-4D97-AF65-F5344CB8AC3E}">
        <p14:creationId xmlns:p14="http://schemas.microsoft.com/office/powerpoint/2010/main" val="17609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hu-HU" dirty="0" smtClean="0"/>
              <a:t>A TOP forrásainak tervezése </a:t>
            </a:r>
            <a:br>
              <a:rPr lang="hu-HU" dirty="0" smtClean="0"/>
            </a:br>
            <a:r>
              <a:rPr lang="hu-HU" sz="2700" dirty="0" smtClean="0"/>
              <a:t>1831/2013</a:t>
            </a:r>
            <a:r>
              <a:rPr lang="hu-HU" sz="2700" dirty="0"/>
              <a:t>. (XI.14). </a:t>
            </a:r>
            <a:r>
              <a:rPr lang="hu-HU" sz="2700" dirty="0" err="1"/>
              <a:t>Korm.határozat</a:t>
            </a:r>
            <a:r>
              <a:rPr lang="hu-HU" sz="2700" dirty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Megyei szinten (területfejlesztési koncepció és területfejlesztési program</a:t>
            </a:r>
            <a:r>
              <a:rPr lang="hu-HU" dirty="0"/>
              <a:t>)</a:t>
            </a:r>
          </a:p>
          <a:p>
            <a:r>
              <a:rPr lang="hu-HU" dirty="0" smtClean="0"/>
              <a:t>Megyei </a:t>
            </a:r>
            <a:r>
              <a:rPr lang="hu-HU" dirty="0"/>
              <a:t>jogú </a:t>
            </a:r>
            <a:r>
              <a:rPr lang="hu-HU" dirty="0" smtClean="0"/>
              <a:t>városban (IVS, TK </a:t>
            </a:r>
            <a:r>
              <a:rPr lang="hu-HU" dirty="0"/>
              <a:t>és </a:t>
            </a:r>
            <a:r>
              <a:rPr lang="hu-HU" dirty="0" smtClean="0"/>
              <a:t>ITS, ITI) </a:t>
            </a:r>
            <a:endParaRPr lang="hu-HU" dirty="0"/>
          </a:p>
          <a:p>
            <a:r>
              <a:rPr lang="hu-HU" dirty="0" smtClean="0"/>
              <a:t>Várostérségekben (Járásszékhelyek integrált településfejlesztési stratégiái, a megyék a </a:t>
            </a:r>
            <a:r>
              <a:rPr lang="hu-HU" dirty="0"/>
              <a:t>megye területén összehangolják a </a:t>
            </a:r>
            <a:r>
              <a:rPr lang="hu-HU" dirty="0" smtClean="0"/>
              <a:t>tervezést)</a:t>
            </a:r>
          </a:p>
          <a:p>
            <a:r>
              <a:rPr lang="hu-HU" dirty="0"/>
              <a:t>Az </a:t>
            </a:r>
            <a:r>
              <a:rPr lang="hu-HU" dirty="0" err="1"/>
              <a:t>ITS-ek</a:t>
            </a:r>
            <a:r>
              <a:rPr lang="hu-HU" dirty="0"/>
              <a:t> központi irányítással </a:t>
            </a:r>
            <a:r>
              <a:rPr lang="hu-HU" dirty="0" smtClean="0"/>
              <a:t>regionális </a:t>
            </a:r>
            <a:r>
              <a:rPr lang="hu-HU" dirty="0"/>
              <a:t>szakértői csoportok </a:t>
            </a:r>
            <a:r>
              <a:rPr lang="hu-HU" dirty="0" smtClean="0"/>
              <a:t>készítik:  </a:t>
            </a:r>
            <a:r>
              <a:rPr lang="hu-HU" dirty="0" smtClean="0">
                <a:solidFill>
                  <a:srgbClr val="92D050"/>
                </a:solidFill>
              </a:rPr>
              <a:t>„előre gyártott tervek”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42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hu-HU" sz="3200" dirty="0"/>
              <a:t>1181/2013. (IV.5.) KORMÁNY határozat a várostérségi integrált programok tervezési térségeinek lehatárolásával kapcsolatos irányelvekről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integrált </a:t>
            </a:r>
            <a:r>
              <a:rPr lang="hu-HU" dirty="0"/>
              <a:t>városfejlesztés </a:t>
            </a:r>
          </a:p>
          <a:p>
            <a:r>
              <a:rPr lang="hu-HU" dirty="0" smtClean="0"/>
              <a:t>a </a:t>
            </a:r>
            <a:r>
              <a:rPr lang="hu-HU" dirty="0"/>
              <a:t>területfejlesztési és településfejlesztési tervek összhangjának </a:t>
            </a:r>
            <a:r>
              <a:rPr lang="hu-HU" dirty="0" smtClean="0"/>
              <a:t>biztosítása</a:t>
            </a:r>
          </a:p>
          <a:p>
            <a:r>
              <a:rPr lang="hu-HU" dirty="0" smtClean="0"/>
              <a:t>a térségi kapcsolatrendszer és </a:t>
            </a:r>
            <a:r>
              <a:rPr lang="hu-HU" dirty="0"/>
              <a:t>együttműködésének </a:t>
            </a:r>
            <a:r>
              <a:rPr lang="hu-HU" dirty="0" smtClean="0"/>
              <a:t>erősítése</a:t>
            </a:r>
            <a:r>
              <a:rPr lang="hu-HU" dirty="0"/>
              <a:t>,</a:t>
            </a:r>
            <a:r>
              <a:rPr lang="hu-HU" dirty="0" smtClean="0"/>
              <a:t> integrált </a:t>
            </a:r>
            <a:r>
              <a:rPr lang="hu-HU" dirty="0"/>
              <a:t>várostérségi fejlesztések </a:t>
            </a:r>
          </a:p>
          <a:p>
            <a:r>
              <a:rPr lang="hu-HU" dirty="0" smtClean="0"/>
              <a:t>közös </a:t>
            </a:r>
            <a:r>
              <a:rPr lang="hu-HU" dirty="0"/>
              <a:t>várostérségi </a:t>
            </a:r>
            <a:r>
              <a:rPr lang="hu-HU" dirty="0" smtClean="0"/>
              <a:t>tervezés ösztönözése</a:t>
            </a:r>
            <a:endParaRPr lang="hu-HU" dirty="0"/>
          </a:p>
          <a:p>
            <a:r>
              <a:rPr lang="hu-HU" dirty="0"/>
              <a:t>a megyei jogú városok</a:t>
            </a:r>
            <a:r>
              <a:rPr lang="hu-HU" b="1" dirty="0"/>
              <a:t> </a:t>
            </a:r>
            <a:r>
              <a:rPr lang="hu-HU" dirty="0"/>
              <a:t>esetében integrált városfejlesztési programok </a:t>
            </a:r>
            <a:r>
              <a:rPr lang="hu-HU" dirty="0" smtClean="0"/>
              <a:t>kidolgozása a vonzáskörzetükkel együtt </a:t>
            </a:r>
            <a:endParaRPr lang="hu-HU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16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urbanisztikával szembeni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integrációs</a:t>
            </a:r>
            <a:r>
              <a:rPr lang="hu-HU" dirty="0" smtClean="0"/>
              <a:t> kihívások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Tervrendszer harmonizálása</a:t>
            </a:r>
          </a:p>
          <a:p>
            <a:r>
              <a:rPr lang="hu-HU" dirty="0" smtClean="0"/>
              <a:t>Város és térségének az integrációja (funkcionális várostérségek együtttervezése) </a:t>
            </a:r>
          </a:p>
          <a:p>
            <a:r>
              <a:rPr lang="hu-HU" dirty="0" smtClean="0"/>
              <a:t>A környezeti</a:t>
            </a:r>
            <a:r>
              <a:rPr lang="hu-HU" dirty="0"/>
              <a:t>, gazdasági és a társadalmi (kulturális) dimenzióik együttes </a:t>
            </a:r>
            <a:r>
              <a:rPr lang="hu-HU" dirty="0" smtClean="0"/>
              <a:t>kezelése</a:t>
            </a:r>
          </a:p>
          <a:p>
            <a:r>
              <a:rPr lang="hu-HU" dirty="0" smtClean="0"/>
              <a:t>Integrált tervezés (városépítészet, </a:t>
            </a:r>
            <a:r>
              <a:rPr lang="hu-HU" dirty="0" err="1" smtClean="0"/>
              <a:t>-fejlesztés</a:t>
            </a:r>
            <a:r>
              <a:rPr lang="hu-HU" dirty="0" smtClean="0"/>
              <a:t> és –üzemeltetés) </a:t>
            </a:r>
          </a:p>
          <a:p>
            <a:r>
              <a:rPr lang="hu-HU" dirty="0" smtClean="0"/>
              <a:t>Stratégiai irányítás/kormányzás (a tervezés a napi irányítás része)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96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urbanisztika oktatásával szembeni kihívások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Komplex (átfogó) szemlélet kialakítása:</a:t>
            </a:r>
          </a:p>
          <a:p>
            <a:pPr marL="0" indent="0" algn="ctr">
              <a:buNone/>
            </a:pPr>
            <a:r>
              <a:rPr lang="hu-HU" dirty="0" smtClean="0"/>
              <a:t>a mérnöki és építészeti ismeretek kiegészítése társadalmi (pl. településszociológia), gazdasági (pl. városgazdaságtan), irányítási (pl. településmanagement, helyi kormányzás) marketing és kommunikációs tudással, tantárgyakkal. 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117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endParaRPr lang="hu-HU" sz="6000" dirty="0" smtClean="0"/>
          </a:p>
          <a:p>
            <a:pPr marL="0" indent="0" algn="ctr">
              <a:buNone/>
            </a:pPr>
            <a:r>
              <a:rPr lang="hu-HU" sz="7200" dirty="0" smtClean="0">
                <a:solidFill>
                  <a:srgbClr val="FF0000"/>
                </a:solidFill>
              </a:rPr>
              <a:t>Köszönöm figyelmüket!</a:t>
            </a:r>
          </a:p>
          <a:p>
            <a:pPr marL="0" indent="0" algn="ctr">
              <a:buNone/>
            </a:pPr>
            <a:r>
              <a:rPr lang="hu-HU" sz="4000" dirty="0" err="1" smtClean="0">
                <a:solidFill>
                  <a:schemeClr val="tx1"/>
                </a:solidFill>
              </a:rPr>
              <a:t>farago</a:t>
            </a:r>
            <a:r>
              <a:rPr lang="hu-HU" sz="4000" dirty="0" smtClean="0">
                <a:solidFill>
                  <a:schemeClr val="tx1"/>
                </a:solidFill>
              </a:rPr>
              <a:t>@</a:t>
            </a:r>
            <a:r>
              <a:rPr lang="hu-HU" sz="4000" dirty="0" err="1" smtClean="0">
                <a:solidFill>
                  <a:schemeClr val="tx1"/>
                </a:solidFill>
              </a:rPr>
              <a:t>rkk.hu</a:t>
            </a:r>
            <a:endParaRPr lang="hu-HU" sz="4000" dirty="0" smtClean="0">
              <a:solidFill>
                <a:schemeClr val="tx1"/>
              </a:solidFill>
            </a:endParaRP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446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Melyik </a:t>
            </a:r>
            <a:r>
              <a:rPr lang="hu-HU" dirty="0" smtClean="0"/>
              <a:t>(</a:t>
            </a:r>
            <a:r>
              <a:rPr lang="hu-HU" dirty="0"/>
              <a:t>kormányzási) szintek </a:t>
            </a:r>
            <a:r>
              <a:rPr lang="hu-HU" dirty="0" smtClean="0"/>
              <a:t>feladata, mi a célterület?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Magyarország: a t</a:t>
            </a:r>
            <a:r>
              <a:rPr lang="hu-HU" sz="2600" dirty="0" smtClean="0"/>
              <a:t>elepülési szintnél magasabb </a:t>
            </a:r>
            <a:r>
              <a:rPr lang="hu-HU" sz="2600" dirty="0" smtClean="0">
                <a:solidFill>
                  <a:srgbClr val="92D050"/>
                </a:solidFill>
              </a:rPr>
              <a:t>területi</a:t>
            </a:r>
            <a:r>
              <a:rPr lang="hu-HU" sz="2600" dirty="0" smtClean="0"/>
              <a:t> egységek (kistérség, megye, régió, ország) „terület- és településfejlesztés”?</a:t>
            </a:r>
          </a:p>
          <a:p>
            <a:r>
              <a:rPr lang="hu-HU" dirty="0" smtClean="0"/>
              <a:t>EU: csak szakpolitika, végrehajtás tagállami szinten</a:t>
            </a:r>
          </a:p>
          <a:p>
            <a:pPr lvl="1"/>
            <a:r>
              <a:rPr lang="hu-HU" sz="2600" dirty="0" smtClean="0"/>
              <a:t>Korábban szelektív (elmaradott, szerkezeti gondokkal küzdő, ritkán lakott stb.) </a:t>
            </a:r>
            <a:r>
              <a:rPr lang="hu-HU" sz="2600" dirty="0" smtClean="0">
                <a:solidFill>
                  <a:srgbClr val="92D050"/>
                </a:solidFill>
              </a:rPr>
              <a:t>régiók</a:t>
            </a:r>
            <a:r>
              <a:rPr lang="hu-HU" sz="2600" dirty="0" smtClean="0"/>
              <a:t> és kohéziós </a:t>
            </a:r>
            <a:r>
              <a:rPr lang="hu-HU" sz="2600" dirty="0" smtClean="0">
                <a:solidFill>
                  <a:srgbClr val="92D050"/>
                </a:solidFill>
              </a:rPr>
              <a:t>országok</a:t>
            </a:r>
          </a:p>
          <a:p>
            <a:pPr lvl="1"/>
            <a:r>
              <a:rPr lang="hu-HU" sz="2600" dirty="0" smtClean="0"/>
              <a:t>Ma megcélozza az Unió </a:t>
            </a:r>
            <a:r>
              <a:rPr lang="hu-HU" sz="2600" dirty="0" smtClean="0">
                <a:solidFill>
                  <a:srgbClr val="FFC000"/>
                </a:solidFill>
              </a:rPr>
              <a:t>minden régióját és városát</a:t>
            </a:r>
            <a:r>
              <a:rPr lang="hu-HU" sz="2600" dirty="0" smtClean="0"/>
              <a:t>, de „nagyobb részben” a kevésbé fejlett országok és régiók felzárkózását támogatja</a:t>
            </a:r>
          </a:p>
          <a:p>
            <a:pPr marL="0" lvl="0" indent="0">
              <a:buNone/>
            </a:pPr>
            <a:r>
              <a:rPr lang="hu-HU" sz="3000" b="1" dirty="0">
                <a:solidFill>
                  <a:srgbClr val="C00000"/>
                </a:solidFill>
              </a:rPr>
              <a:t>Ontológiai értelemben a világ sík: a megyei, az országos, </a:t>
            </a:r>
            <a:r>
              <a:rPr lang="hu-HU" sz="3000" b="1" dirty="0" smtClean="0">
                <a:solidFill>
                  <a:srgbClr val="C00000"/>
                </a:solidFill>
              </a:rPr>
              <a:t>az uniós és a </a:t>
            </a:r>
            <a:r>
              <a:rPr lang="hu-HU" sz="3000" b="1" dirty="0">
                <a:solidFill>
                  <a:srgbClr val="C00000"/>
                </a:solidFill>
              </a:rPr>
              <a:t>globális folyamatok </a:t>
            </a:r>
            <a:r>
              <a:rPr lang="hu-H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helyi </a:t>
            </a:r>
            <a:r>
              <a:rPr lang="hu-H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szinten </a:t>
            </a:r>
            <a:r>
              <a:rPr lang="hu-H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léteznek</a:t>
            </a:r>
            <a:r>
              <a:rPr lang="hu-HU" sz="3000" b="1" dirty="0" smtClean="0">
                <a:solidFill>
                  <a:srgbClr val="C00000"/>
                </a:solidFill>
              </a:rPr>
              <a:t>, </a:t>
            </a:r>
          </a:p>
          <a:p>
            <a:pPr marL="0" lvl="0" indent="0">
              <a:buNone/>
            </a:pPr>
            <a:r>
              <a:rPr lang="hu-HU" sz="3000" b="1" dirty="0" smtClean="0">
                <a:solidFill>
                  <a:srgbClr val="C00000"/>
                </a:solidFill>
              </a:rPr>
              <a:t>A területi és a települési folyamatok elválaszthatatlanok</a:t>
            </a:r>
            <a:endParaRPr lang="hu-HU" sz="3000" b="1" dirty="0">
              <a:solidFill>
                <a:srgbClr val="C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263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Bővült és átalakult a prioritások és a célok köre </a:t>
            </a:r>
          </a:p>
          <a:p>
            <a:r>
              <a:rPr lang="hu-HU" dirty="0" smtClean="0"/>
              <a:t>EU: </a:t>
            </a:r>
          </a:p>
          <a:p>
            <a:pPr lvl="1"/>
            <a:r>
              <a:rPr lang="hu-HU" dirty="0" smtClean="0"/>
              <a:t>munkahelyteremtés, versenyképesség javítása, gazdasági növekedés, fenntartható fejlődés, életminőség javítása</a:t>
            </a:r>
          </a:p>
          <a:p>
            <a:pPr lvl="1"/>
            <a:r>
              <a:rPr lang="hu-HU" dirty="0" smtClean="0"/>
              <a:t>A „lisszaboni folyamat” a gazdasági kérdésekre fókuszál, amely kiegészül a göteborgi (környezetvédelmi) célokkal</a:t>
            </a:r>
          </a:p>
          <a:p>
            <a:r>
              <a:rPr lang="hu-HU" dirty="0" smtClean="0"/>
              <a:t>Magyarország követi az uniós prioritásokat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C00000"/>
                </a:solidFill>
              </a:rPr>
              <a:t>T</a:t>
            </a:r>
            <a:r>
              <a:rPr lang="hu-HU" b="1" dirty="0" smtClean="0">
                <a:solidFill>
                  <a:srgbClr val="C00000"/>
                </a:solidFill>
              </a:rPr>
              <a:t>erületi (regionális) politika ≈ tértudatos fejlesztéspolitika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70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5400" b="1" dirty="0" smtClean="0">
                <a:solidFill>
                  <a:srgbClr val="FF0000"/>
                </a:solidFill>
              </a:rPr>
              <a:t>VÁLTOZÁSOK AZ EURÓPAI UNIÓ REGIONÁLIS POLITIKÁJÁBAN</a:t>
            </a:r>
          </a:p>
          <a:p>
            <a:pPr marL="0" indent="0" algn="ctr">
              <a:buNone/>
            </a:pPr>
            <a:endParaRPr lang="hu-HU" sz="2000" dirty="0" smtClean="0"/>
          </a:p>
          <a:p>
            <a:pPr marL="0" indent="0" algn="ctr">
              <a:buNone/>
            </a:pPr>
            <a:endParaRPr lang="hu-HU" sz="2000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96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unió regionális politikája </a:t>
            </a:r>
            <a:r>
              <a:rPr lang="hu-HU" dirty="0"/>
              <a:t>már nem ugyanaz mint korábban volt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/>
              <a:t>„Miért lépjek be egy olyan klubba, ahová olyanokat is felvesznek mint én</a:t>
            </a:r>
            <a:r>
              <a:rPr lang="hu-HU" dirty="0" smtClean="0"/>
              <a:t>”</a:t>
            </a:r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94534"/>
            <a:ext cx="4203474" cy="236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6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7500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400" dirty="0"/>
              <a:t>Az Európai Unió Működéséről Szóló Szerződés </a:t>
            </a:r>
            <a:r>
              <a:rPr lang="hu-HU" sz="2600" dirty="0" smtClean="0"/>
              <a:t>preambulum  (Római Szerződés </a:t>
            </a:r>
            <a:r>
              <a:rPr lang="hu-HU" sz="2600" dirty="0"/>
              <a:t>158. </a:t>
            </a:r>
            <a:r>
              <a:rPr lang="hu-HU" sz="2600" smtClean="0"/>
              <a:t>cikk): </a:t>
            </a:r>
            <a:endParaRPr lang="hu-HU" sz="2600" dirty="0" smtClean="0"/>
          </a:p>
          <a:p>
            <a:pPr marL="0" indent="0" algn="ctr">
              <a:buNone/>
            </a:pPr>
            <a:r>
              <a:rPr lang="hu-HU" sz="4400" dirty="0"/>
              <a:t>„TÖREKEDVE ARRA, </a:t>
            </a:r>
            <a:r>
              <a:rPr lang="hu-HU" sz="4400" dirty="0" smtClean="0"/>
              <a:t>hogy erősítsék </a:t>
            </a:r>
            <a:r>
              <a:rPr lang="hu-HU" sz="4400" dirty="0"/>
              <a:t>gazdaságaik egységét és biztosítsák harmonikus fejlődésüket a</a:t>
            </a:r>
          </a:p>
          <a:p>
            <a:pPr marL="0" indent="0" algn="ctr">
              <a:buNone/>
            </a:pPr>
            <a:r>
              <a:rPr lang="hu-HU" sz="4400" dirty="0"/>
              <a:t>különböző </a:t>
            </a:r>
            <a:r>
              <a:rPr lang="hu-HU" sz="4400" dirty="0">
                <a:solidFill>
                  <a:srgbClr val="C00000"/>
                </a:solidFill>
              </a:rPr>
              <a:t>régiók között meglévő különbségek és a hátrányos helyzetű régiók elmaradottságának</a:t>
            </a:r>
          </a:p>
          <a:p>
            <a:pPr marL="0" indent="0" algn="ctr">
              <a:buNone/>
            </a:pPr>
            <a:r>
              <a:rPr lang="hu-HU" sz="4400" dirty="0">
                <a:solidFill>
                  <a:srgbClr val="C00000"/>
                </a:solidFill>
              </a:rPr>
              <a:t>csökkentésével</a:t>
            </a:r>
            <a:r>
              <a:rPr lang="hu-HU" sz="4400" dirty="0"/>
              <a:t>”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09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GAZDASÁGI</a:t>
            </a:r>
            <a:r>
              <a:rPr lang="hu-HU" sz="3200" dirty="0"/>
              <a:t>, TÁRSADALMI ÉS TERÜLETI </a:t>
            </a:r>
            <a:r>
              <a:rPr lang="hu-HU" sz="3200" dirty="0" smtClean="0"/>
              <a:t>KOHÉZIÓ</a:t>
            </a:r>
            <a:br>
              <a:rPr lang="hu-HU" sz="3200" dirty="0" smtClean="0"/>
            </a:br>
            <a:r>
              <a:rPr lang="hu-HU" sz="1600" dirty="0"/>
              <a:t>(Az Európai Unió Működéséről Szóló Szerződés XVIII. </a:t>
            </a:r>
            <a:r>
              <a:rPr lang="hu-HU" sz="1600" dirty="0" smtClean="0"/>
              <a:t>CÍM, </a:t>
            </a:r>
            <a:r>
              <a:rPr lang="hu-HU" sz="1600" dirty="0"/>
              <a:t>2010 </a:t>
            </a:r>
            <a:r>
              <a:rPr lang="hu-HU" sz="1600" dirty="0" smtClean="0"/>
              <a:t>március.)</a:t>
            </a:r>
            <a:endParaRPr lang="hu-HU" sz="1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174. </a:t>
            </a:r>
            <a:r>
              <a:rPr lang="hu-HU" dirty="0" smtClean="0"/>
              <a:t>cikk: </a:t>
            </a:r>
          </a:p>
          <a:p>
            <a:pPr lvl="1"/>
            <a:r>
              <a:rPr lang="hu-HU" dirty="0" smtClean="0"/>
              <a:t>Az </a:t>
            </a:r>
            <a:r>
              <a:rPr lang="hu-HU" dirty="0"/>
              <a:t>Unió különösen a különböző régiók fejlettségi szintje közötti egyenlőtlenségek és </a:t>
            </a:r>
            <a:r>
              <a:rPr lang="hu-HU" dirty="0">
                <a:solidFill>
                  <a:srgbClr val="92D050"/>
                </a:solidFill>
              </a:rPr>
              <a:t>a </a:t>
            </a:r>
            <a:r>
              <a:rPr lang="hu-HU" dirty="0" smtClean="0">
                <a:solidFill>
                  <a:srgbClr val="92D050"/>
                </a:solidFill>
              </a:rPr>
              <a:t>legkedvezőtlenebb helyzetű </a:t>
            </a:r>
            <a:r>
              <a:rPr lang="hu-HU" dirty="0">
                <a:solidFill>
                  <a:srgbClr val="92D050"/>
                </a:solidFill>
              </a:rPr>
              <a:t>régiók lemaradásának csökkentésére törekszik</a:t>
            </a:r>
            <a:r>
              <a:rPr lang="hu-HU" dirty="0" smtClean="0"/>
              <a:t>. </a:t>
            </a:r>
          </a:p>
          <a:p>
            <a:pPr lvl="1"/>
            <a:r>
              <a:rPr lang="hu-HU" dirty="0" smtClean="0"/>
              <a:t>Az </a:t>
            </a:r>
            <a:r>
              <a:rPr lang="hu-HU" dirty="0"/>
              <a:t>érintett régiók közül kiemelt figyelemmel kell kezelni a vidéki térségeket, az ipari átalakulás </a:t>
            </a:r>
            <a:r>
              <a:rPr lang="hu-HU" dirty="0" smtClean="0"/>
              <a:t>által érintett </a:t>
            </a:r>
            <a:r>
              <a:rPr lang="hu-HU" dirty="0"/>
              <a:t>térségeket és az olyan súlyos és állandó természeti vagy demográfiai hátrányban lévő régiókat</a:t>
            </a:r>
            <a:r>
              <a:rPr lang="hu-HU" dirty="0" smtClean="0"/>
              <a:t>, mint </a:t>
            </a:r>
            <a:r>
              <a:rPr lang="hu-HU" dirty="0"/>
              <a:t>a legészakibb, rendkívül gyéren lakott régiók, valamint a szigeti, a határon átnyúló és </a:t>
            </a:r>
            <a:r>
              <a:rPr lang="hu-HU" dirty="0" smtClean="0"/>
              <a:t>a hegyvidéki </a:t>
            </a:r>
            <a:r>
              <a:rPr lang="hu-HU" dirty="0"/>
              <a:t>régiók</a:t>
            </a:r>
            <a:r>
              <a:rPr lang="hu-HU" dirty="0" smtClean="0"/>
              <a:t>.</a:t>
            </a:r>
          </a:p>
          <a:p>
            <a:r>
              <a:rPr lang="hu-HU" dirty="0" smtClean="0"/>
              <a:t>175. cikk: 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tagállamok úgy folytatják és hangolják össze </a:t>
            </a:r>
            <a:r>
              <a:rPr lang="hu-HU" dirty="0" smtClean="0"/>
              <a:t>gazdaság-politikájukat</a:t>
            </a:r>
            <a:r>
              <a:rPr lang="hu-HU" dirty="0"/>
              <a:t>, hogy a 174. cikkben </a:t>
            </a:r>
            <a:r>
              <a:rPr lang="hu-HU" dirty="0" smtClean="0"/>
              <a:t>meghatározott célokat </a:t>
            </a:r>
            <a:r>
              <a:rPr lang="hu-HU" dirty="0"/>
              <a:t>is elérjék.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1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átszür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Saátszürke</Template>
  <TotalTime>9273</TotalTime>
  <Words>1915</Words>
  <Application>Microsoft Office PowerPoint</Application>
  <PresentationFormat>Diavetítés a képernyőre (4:3 oldalarány)</PresentationFormat>
  <Paragraphs>237</Paragraphs>
  <Slides>35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35</vt:i4>
      </vt:variant>
    </vt:vector>
  </HeadingPairs>
  <TitlesOfParts>
    <vt:vector size="37" baseType="lpstr">
      <vt:lpstr>Saátszürke</vt:lpstr>
      <vt:lpstr>Egyéni tervezés</vt:lpstr>
      <vt:lpstr>A területfejlesztés az Európai Unió és a magyarországi változások tükrében – az urbanisztika kihívásai</vt:lpstr>
      <vt:lpstr>PowerPoint bemutató</vt:lpstr>
      <vt:lpstr>PowerPoint bemutató</vt:lpstr>
      <vt:lpstr>Melyik (kormányzási) szintek feladata, mi a célterület? </vt:lpstr>
      <vt:lpstr>Tartalma</vt:lpstr>
      <vt:lpstr>PowerPoint bemutató</vt:lpstr>
      <vt:lpstr>Az unió regionális politikája már nem ugyanaz mint korábban volt</vt:lpstr>
      <vt:lpstr>PowerPoint bemutató</vt:lpstr>
      <vt:lpstr>GAZDASÁGI, TÁRSADALMI ÉS TERÜLETI KOHÉZIÓ (Az Európai Unió Működéséről Szóló Szerződés XVIII. CÍM, 2010 március.)</vt:lpstr>
      <vt:lpstr>változások</vt:lpstr>
      <vt:lpstr>PowerPoint bemutató</vt:lpstr>
      <vt:lpstr>A regionális és várospolitikai főigazgatóság küldetése 2014 EC: REGIO MANAGEMENT PLAN Ref. Ares(2014)160839 - 24/01/2014</vt:lpstr>
      <vt:lpstr>EU 2020 stratégia prioritásai </vt:lpstr>
      <vt:lpstr>Az EU tematikus célkitűzései KSK 2014–2020</vt:lpstr>
      <vt:lpstr>A városi térségek kerülnek a kohéziós politika középpontjába</vt:lpstr>
      <vt:lpstr>Városfejlesztés</vt:lpstr>
      <vt:lpstr>Lipcsei Charta </vt:lpstr>
      <vt:lpstr>A városi térségek kerülnek a kohéziós politika középpontjába (6. kohéziós jelentés)</vt:lpstr>
      <vt:lpstr>Tematikus stratégia a városi környezetről (COM [2005] 718)</vt:lpstr>
      <vt:lpstr>Urbact (III.) program (várostervezés, -fejlesztés segítése)</vt:lpstr>
      <vt:lpstr>regionális/kohéziós politika → fejlesztési, beruházási politika</vt:lpstr>
      <vt:lpstr>A területpolitikai eszközök Európa politikai (Területi) integrációjáért </vt:lpstr>
      <vt:lpstr>Lisszaboni folyamat összefoglalása</vt:lpstr>
      <vt:lpstr>Felmerülő problémák</vt:lpstr>
      <vt:lpstr>Valóban gazdasági és társadalmi konvergencia felé haladunk?</vt:lpstr>
      <vt:lpstr>nem területi stratégiai hanem Közös uniós célok alapján történő forrásorientált tervezés</vt:lpstr>
      <vt:lpstr>következtetések</vt:lpstr>
      <vt:lpstr>Magyar helyzet Centralizáció, dekoncentrált megvalósítás</vt:lpstr>
      <vt:lpstr>PowerPoint bemutató</vt:lpstr>
      <vt:lpstr>A területi szempontok  érvényesítésének hazai lehetőségei</vt:lpstr>
      <vt:lpstr>A TOP forrásainak tervezése  1831/2013. (XI.14). Korm.határozat </vt:lpstr>
      <vt:lpstr>1181/2013. (IV.5.) KORMÁNY határozat a várostérségi integrált programok tervezési térségeinek lehatárolásával kapcsolatos irányelvekről</vt:lpstr>
      <vt:lpstr>Az urbanisztikával szembeni integrációs kihívások</vt:lpstr>
      <vt:lpstr>Az urbanisztika oktatásával szembeni kihívások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győri járműipari körzet a fejlesztéspolitika tervezési rendszerében</dc:title>
  <dc:creator>Faragó László</dc:creator>
  <cp:lastModifiedBy>Faragó László</cp:lastModifiedBy>
  <cp:revision>420</cp:revision>
  <dcterms:created xsi:type="dcterms:W3CDTF">2013-06-05T08:15:34Z</dcterms:created>
  <dcterms:modified xsi:type="dcterms:W3CDTF">2015-03-17T10:15:09Z</dcterms:modified>
</cp:coreProperties>
</file>